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5" r:id="rId1"/>
  </p:sldMasterIdLst>
  <p:handoutMasterIdLst>
    <p:handoutMasterId r:id="rId33"/>
  </p:handoutMasterIdLst>
  <p:sldIdLst>
    <p:sldId id="415" r:id="rId2"/>
    <p:sldId id="416" r:id="rId3"/>
    <p:sldId id="417" r:id="rId4"/>
    <p:sldId id="418" r:id="rId5"/>
    <p:sldId id="419" r:id="rId6"/>
    <p:sldId id="420" r:id="rId7"/>
    <p:sldId id="421" r:id="rId8"/>
    <p:sldId id="422" r:id="rId9"/>
    <p:sldId id="423" r:id="rId10"/>
    <p:sldId id="424" r:id="rId11"/>
    <p:sldId id="425" r:id="rId12"/>
    <p:sldId id="426" r:id="rId13"/>
    <p:sldId id="427" r:id="rId14"/>
    <p:sldId id="428" r:id="rId15"/>
    <p:sldId id="429" r:id="rId16"/>
    <p:sldId id="430" r:id="rId17"/>
    <p:sldId id="431" r:id="rId18"/>
    <p:sldId id="432" r:id="rId19"/>
    <p:sldId id="433" r:id="rId20"/>
    <p:sldId id="434" r:id="rId21"/>
    <p:sldId id="435" r:id="rId22"/>
    <p:sldId id="436" r:id="rId23"/>
    <p:sldId id="437" r:id="rId24"/>
    <p:sldId id="438" r:id="rId25"/>
    <p:sldId id="439" r:id="rId26"/>
    <p:sldId id="440" r:id="rId27"/>
    <p:sldId id="441" r:id="rId28"/>
    <p:sldId id="442" r:id="rId29"/>
    <p:sldId id="443" r:id="rId30"/>
    <p:sldId id="444" r:id="rId31"/>
    <p:sldId id="445" r:id="rId32"/>
  </p:sldIdLst>
  <p:sldSz cx="12192000" cy="6858000"/>
  <p:notesSz cx="6896100" cy="9182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53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vertBarState="minimized" horzBarState="maximized">
    <p:restoredLeft sz="15620"/>
    <p:restoredTop sz="94660" autoAdjust="0"/>
  </p:normalViewPr>
  <p:slideViewPr>
    <p:cSldViewPr showGuides="1">
      <p:cViewPr varScale="1">
        <p:scale>
          <a:sx n="67" d="100"/>
          <a:sy n="67" d="100"/>
        </p:scale>
        <p:origin x="1032" y="60"/>
      </p:cViewPr>
      <p:guideLst>
        <p:guide orient="horz" pos="2352"/>
        <p:guide pos="537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984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76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0" tIns="45935" rIns="91870" bIns="45935" numCol="1" anchor="t" anchorCtr="0" compatLnSpc="1">
            <a:prstTxWarp prst="textNoShape">
              <a:avLst/>
            </a:prstTxWarp>
          </a:bodyPr>
          <a:lstStyle>
            <a:lvl1pPr defTabSz="919163" eaLnBrk="1" hangingPunct="1">
              <a:defRPr sz="1200"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8425" y="0"/>
            <a:ext cx="29876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0" tIns="45935" rIns="91870" bIns="45935" numCol="1" anchor="t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200"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3313"/>
            <a:ext cx="298767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0" tIns="45935" rIns="91870" bIns="45935" numCol="1" anchor="b" anchorCtr="0" compatLnSpc="1">
            <a:prstTxWarp prst="textNoShape">
              <a:avLst/>
            </a:prstTxWarp>
          </a:bodyPr>
          <a:lstStyle>
            <a:lvl1pPr defTabSz="919163" eaLnBrk="1" hangingPunct="1">
              <a:defRPr sz="1200"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8425" y="8723313"/>
            <a:ext cx="298767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0" tIns="45935" rIns="91870" bIns="45935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200"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AE80FAB-7C0C-45D0-8019-179E0989C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dirty="0" smtClean="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defRPr/>
              </a:pPr>
              <a:endParaRPr lang="en-US" altLang="en-US" sz="1800" dirty="0" smtClean="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en-US" altLang="en-US" sz="1800" dirty="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en-US" altLang="en-US" sz="1800" dirty="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en-US" altLang="en-US" sz="1800" dirty="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en-US" altLang="en-US" sz="1800" dirty="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en-US" altLang="en-US" sz="1800" dirty="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en-US" altLang="en-US" sz="1800" dirty="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en-US" altLang="en-US" sz="1800" dirty="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en-US" altLang="en-US" sz="1800" dirty="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en-US" altLang="en-US" sz="1800" dirty="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en-US" altLang="en-US" sz="1800" dirty="0" smtClean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1777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375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1778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25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15F32-8E44-4DEE-8CD2-FE2804E8300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6945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BB602-EC6E-4951-829A-570589B92B8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6956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AE401-1711-4A47-954E-44B0D2A46AD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3237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05448-48A5-44B9-854C-E0CA5D8F44F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3288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24FBD-FBCB-4E35-987E-891AD04DC94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35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C1B6E-E743-46FA-A285-056BF08CA9F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543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0961B-9176-4718-AED0-658801461EC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325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F0FB6-D994-4917-9DA5-D963630C9E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0679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F559C-2517-488F-A215-CAC2C7D643F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9218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3B6B4-08DA-429C-87DF-73B160A9CFB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941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CBF73-531B-4726-B1DF-FDE16788ADB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986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0E83C64C-ADF7-47DB-B848-D6363A0252D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dirty="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defRPr/>
              </a:pPr>
              <a:endParaRPr lang="en-US" altLang="en-US" sz="1800" dirty="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defRPr/>
              </a:pPr>
              <a:endParaRPr lang="en-US" altLang="en-US" dirty="0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defRPr/>
              </a:pPr>
              <a:endParaRPr lang="en-US" altLang="en-US" dirty="0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defRPr/>
              </a:pPr>
              <a:endParaRPr lang="en-US" altLang="en-US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defRPr/>
              </a:pPr>
              <a:endParaRPr lang="en-US" altLang="en-US" dirty="0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defRPr/>
              </a:pPr>
              <a:endParaRPr lang="en-US" altLang="en-US" sz="1800" dirty="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defRPr/>
              </a:pPr>
              <a:endParaRPr lang="en-US" altLang="en-US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defRPr/>
              </a:pPr>
              <a:endParaRPr lang="en-US" altLang="en-US" dirty="0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675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900"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223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2205" y="2233655"/>
            <a:ext cx="4895228" cy="1543097"/>
          </a:xfrm>
          <a:noFill/>
        </p:spPr>
        <p:txBody>
          <a:bodyPr/>
          <a:lstStyle/>
          <a:p>
            <a:r>
              <a:rPr lang="en-US" altLang="en-US" sz="3300" b="1" dirty="0">
                <a:solidFill>
                  <a:schemeClr val="bg1"/>
                </a:solidFill>
                <a:cs typeface="Times New Roman" panose="02020603050405020304" pitchFamily="18" charset="0"/>
              </a:rPr>
              <a:t>FAWN: A FAST ARRAY OF WIMPY NODES</a:t>
            </a:r>
            <a:r>
              <a:rPr lang="en-US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06861" y="4225899"/>
            <a:ext cx="5976995" cy="739924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altLang="en-US" sz="2100" dirty="0">
                <a:cs typeface="Times New Roman" panose="02020603050405020304" pitchFamily="18" charset="0"/>
              </a:rPr>
              <a:t>D. G. Andersen</a:t>
            </a:r>
            <a:r>
              <a:rPr lang="en-US" altLang="en-US" sz="2100" baseline="30000" dirty="0">
                <a:cs typeface="Times New Roman" panose="02020603050405020304" pitchFamily="18" charset="0"/>
              </a:rPr>
              <a:t>1</a:t>
            </a:r>
            <a:r>
              <a:rPr lang="en-US" altLang="en-US" sz="2100" dirty="0">
                <a:cs typeface="Times New Roman" panose="02020603050405020304" pitchFamily="18" charset="0"/>
              </a:rPr>
              <a:t>,  J. Franklin</a:t>
            </a:r>
            <a:r>
              <a:rPr lang="en-US" altLang="en-US" sz="2100" baseline="30000" dirty="0">
                <a:cs typeface="Times New Roman" panose="02020603050405020304" pitchFamily="18" charset="0"/>
              </a:rPr>
              <a:t>1</a:t>
            </a:r>
            <a:r>
              <a:rPr lang="en-US" altLang="en-US" sz="2100" dirty="0">
                <a:cs typeface="Times New Roman" panose="02020603050405020304" pitchFamily="18" charset="0"/>
              </a:rPr>
              <a:t>,  M. Kaminsky</a:t>
            </a:r>
            <a:r>
              <a:rPr lang="en-US" altLang="en-US" sz="2100" baseline="30000" dirty="0">
                <a:cs typeface="Times New Roman" panose="02020603050405020304" pitchFamily="18" charset="0"/>
              </a:rPr>
              <a:t>2</a:t>
            </a:r>
            <a:r>
              <a:rPr lang="en-US" altLang="en-US" sz="2100" dirty="0">
                <a:cs typeface="Times New Roman" panose="02020603050405020304" pitchFamily="18" charset="0"/>
              </a:rPr>
              <a:t/>
            </a:r>
            <a:br>
              <a:rPr lang="en-US" altLang="en-US" sz="2100" dirty="0">
                <a:cs typeface="Times New Roman" panose="02020603050405020304" pitchFamily="18" charset="0"/>
              </a:rPr>
            </a:br>
            <a:r>
              <a:rPr lang="en-US" altLang="en-US" sz="2100" dirty="0">
                <a:cs typeface="Times New Roman" panose="02020603050405020304" pitchFamily="18" charset="0"/>
              </a:rPr>
              <a:t>A. Phanishayee</a:t>
            </a:r>
            <a:r>
              <a:rPr lang="en-US" altLang="en-US" sz="2100" baseline="30000" dirty="0">
                <a:cs typeface="Times New Roman" panose="02020603050405020304" pitchFamily="18" charset="0"/>
              </a:rPr>
              <a:t>1</a:t>
            </a:r>
            <a:r>
              <a:rPr lang="en-US" altLang="en-US" sz="2100" dirty="0">
                <a:cs typeface="Times New Roman" panose="02020603050405020304" pitchFamily="18" charset="0"/>
              </a:rPr>
              <a:t>,  L. Tan</a:t>
            </a:r>
            <a:r>
              <a:rPr lang="en-US" altLang="en-US" sz="2100" baseline="30000" dirty="0">
                <a:cs typeface="Times New Roman" panose="02020603050405020304" pitchFamily="18" charset="0"/>
              </a:rPr>
              <a:t>1</a:t>
            </a:r>
            <a:r>
              <a:rPr lang="en-US" altLang="en-US" sz="2100" dirty="0">
                <a:cs typeface="Times New Roman" panose="02020603050405020304" pitchFamily="18" charset="0"/>
              </a:rPr>
              <a:t>,  V. Vasudevan</a:t>
            </a:r>
            <a:r>
              <a:rPr lang="en-US" altLang="en-US" sz="2100" baseline="30000" dirty="0">
                <a:cs typeface="Times New Roman" panose="02020603050405020304" pitchFamily="18" charset="0"/>
              </a:rPr>
              <a:t>1</a:t>
            </a:r>
          </a:p>
          <a:p>
            <a:pPr>
              <a:spcBef>
                <a:spcPts val="1800"/>
              </a:spcBef>
            </a:pPr>
            <a:r>
              <a:rPr lang="en-US" altLang="en-US" sz="2100" baseline="30000" dirty="0">
                <a:cs typeface="Times New Roman" panose="02020603050405020304" pitchFamily="18" charset="0"/>
              </a:rPr>
              <a:t>1</a:t>
            </a:r>
            <a:r>
              <a:rPr lang="en-US" altLang="en-US" sz="2100" dirty="0"/>
              <a:t>CMU</a:t>
            </a:r>
            <a:br>
              <a:rPr lang="en-US" altLang="en-US" sz="2100" dirty="0"/>
            </a:br>
            <a:r>
              <a:rPr lang="en-US" altLang="en-US" sz="2100" baseline="30000" dirty="0">
                <a:cs typeface="Times New Roman" panose="02020603050405020304" pitchFamily="18" charset="0"/>
              </a:rPr>
              <a:t>2</a:t>
            </a:r>
            <a:r>
              <a:rPr lang="en-US" altLang="en-US" sz="2100" dirty="0">
                <a:cs typeface="Times New Roman" panose="02020603050405020304" pitchFamily="18" charset="0"/>
              </a:rPr>
              <a:t>Intel Lab</a:t>
            </a:r>
            <a:r>
              <a:rPr lang="en-US" altLang="en-US" dirty="0" smtClean="0">
                <a:cs typeface="Times New Roman" panose="02020603050405020304" pitchFamily="18" charset="0"/>
              </a:rPr>
              <a:t>s</a:t>
            </a:r>
            <a:endParaRPr lang="en-US" altLang="en-US" baseline="30000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9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storage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Fast random reads</a:t>
                </a:r>
              </a:p>
              <a:p>
                <a:pPr lvl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</m:oMath>
                </a14:m>
                <a:r>
                  <a:rPr lang="en-US" dirty="0" smtClean="0"/>
                  <a:t> 1ms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Up to 75 times faster than magnetic disks</a:t>
                </a:r>
              </a:p>
              <a:p>
                <a:pPr>
                  <a:spcBef>
                    <a:spcPts val="900"/>
                  </a:spcBef>
                </a:pPr>
                <a:r>
                  <a:rPr lang="en-US" dirty="0" smtClean="0"/>
                  <a:t>Power efficient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 </a:t>
                </a:r>
                <a:r>
                  <a:rPr lang="en-US" dirty="0" smtClean="0"/>
                  <a:t>Less than one </a:t>
                </a:r>
                <a:r>
                  <a:rPr lang="en-US" dirty="0" smtClean="0"/>
                  <a:t>Watt at full load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 </a:t>
                </a:r>
                <a:r>
                  <a:rPr lang="en-US" dirty="0" smtClean="0"/>
                  <a:t>Ten times less than magnetic disks</a:t>
                </a:r>
              </a:p>
              <a:p>
                <a:pPr>
                  <a:spcBef>
                    <a:spcPts val="900"/>
                  </a:spcBef>
                </a:pPr>
                <a:r>
                  <a:rPr lang="en-US" dirty="0" smtClean="0"/>
                  <a:t>Slow random </a:t>
                </a:r>
                <a:r>
                  <a:rPr lang="en-US" dirty="0" smtClean="0"/>
                  <a:t>writes</a:t>
                </a:r>
                <a:endParaRPr lang="en-US" dirty="0" smtClean="0"/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Updating a single block requires </a:t>
                </a:r>
                <a:r>
                  <a:rPr lang="en-US" dirty="0" smtClean="0"/>
                  <a:t>erasing then rewriting a </a:t>
                </a:r>
                <a:r>
                  <a:rPr lang="en-US" dirty="0" smtClean="0"/>
                  <a:t>full erasure block (128 </a:t>
                </a:r>
                <a:r>
                  <a:rPr lang="en-US" dirty="0" smtClean="0"/>
                  <a:t>or </a:t>
                </a:r>
                <a:r>
                  <a:rPr lang="en-US" dirty="0" smtClean="0"/>
                  <a:t>256 KB)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56" t="-1567" b="-11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643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most energy-efficient CPUs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251"/>
          <a:stretch/>
        </p:blipFill>
        <p:spPr>
          <a:xfrm>
            <a:off x="2396119" y="1949049"/>
            <a:ext cx="7658100" cy="410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0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architecture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556"/>
          <a:stretch/>
        </p:blipFill>
        <p:spPr>
          <a:xfrm>
            <a:off x="3420702" y="2233654"/>
            <a:ext cx="6133474" cy="357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7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Data log architecture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FAWN nodes have two constraints</a:t>
            </a:r>
          </a:p>
          <a:p>
            <a:pPr lvl="1"/>
            <a:r>
              <a:rPr lang="en-US" altLang="en-US" dirty="0" smtClean="0"/>
              <a:t>Small memory</a:t>
            </a:r>
          </a:p>
          <a:p>
            <a:pPr lvl="1"/>
            <a:r>
              <a:rPr lang="en-US" altLang="en-US" dirty="0" smtClean="0"/>
              <a:t>Poor performance of flash drives </a:t>
            </a:r>
            <a:r>
              <a:rPr lang="en-US" altLang="en-US" dirty="0" smtClean="0"/>
              <a:t>for </a:t>
            </a:r>
            <a:r>
              <a:rPr lang="en-US" altLang="en-US" b="1" i="1" dirty="0" smtClean="0"/>
              <a:t>random </a:t>
            </a:r>
            <a:r>
              <a:rPr lang="en-US" altLang="en-US" b="1" i="1" dirty="0" smtClean="0"/>
              <a:t>writes</a:t>
            </a:r>
            <a:endParaRPr lang="en-US" altLang="en-US" i="1" dirty="0" smtClean="0"/>
          </a:p>
          <a:p>
            <a:pPr>
              <a:spcBef>
                <a:spcPts val="1350"/>
              </a:spcBef>
            </a:pPr>
            <a:r>
              <a:rPr lang="en-US" altLang="en-US" dirty="0" smtClean="0"/>
              <a:t>FAWN data log architecture </a:t>
            </a:r>
          </a:p>
          <a:p>
            <a:pPr lvl="1"/>
            <a:r>
              <a:rPr lang="en-US" altLang="en-US" dirty="0" smtClean="0"/>
              <a:t>Minimizes its RAM footprint</a:t>
            </a:r>
          </a:p>
          <a:p>
            <a:pPr lvl="1"/>
            <a:r>
              <a:rPr lang="en-US" altLang="en-US" dirty="0" smtClean="0"/>
              <a:t>All writes are append-only</a:t>
            </a:r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851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Mapping a key to a value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Through an </a:t>
            </a:r>
            <a:r>
              <a:rPr lang="en-US" altLang="en-US" b="1" i="1" dirty="0" smtClean="0"/>
              <a:t>in-memory hash table</a:t>
            </a:r>
          </a:p>
          <a:p>
            <a:pPr>
              <a:spcBef>
                <a:spcPts val="900"/>
              </a:spcBef>
            </a:pPr>
            <a:r>
              <a:rPr lang="en-US" altLang="en-US" dirty="0" smtClean="0"/>
              <a:t> FAWN uses 160-bit keys:</a:t>
            </a:r>
          </a:p>
          <a:p>
            <a:pPr lvl="1"/>
            <a:r>
              <a:rPr lang="en-US" altLang="en-US" i="1" dirty="0" smtClean="0"/>
              <a:t>i </a:t>
            </a:r>
            <a:r>
              <a:rPr lang="en-US" altLang="en-US" dirty="0" smtClean="0"/>
              <a:t>least significant bits are</a:t>
            </a:r>
            <a:r>
              <a:rPr lang="en-US" altLang="en-US" b="1" dirty="0" smtClean="0"/>
              <a:t> </a:t>
            </a:r>
            <a:r>
              <a:rPr lang="en-US" altLang="en-US" b="1" i="1" dirty="0" smtClean="0"/>
              <a:t>index bits</a:t>
            </a:r>
          </a:p>
          <a:p>
            <a:pPr lvl="1"/>
            <a:r>
              <a:rPr lang="en-US" altLang="en-US" dirty="0" smtClean="0"/>
              <a:t>Next </a:t>
            </a:r>
            <a:r>
              <a:rPr lang="en-US" altLang="en-US" dirty="0" smtClean="0"/>
              <a:t>15 low-order bits are</a:t>
            </a:r>
            <a:r>
              <a:rPr lang="en-US" altLang="en-US" b="1" dirty="0" smtClean="0"/>
              <a:t> </a:t>
            </a:r>
            <a:r>
              <a:rPr lang="en-US" altLang="en-US" b="1" i="1" dirty="0" smtClean="0"/>
              <a:t>key fragment</a:t>
            </a:r>
          </a:p>
          <a:p>
            <a:pPr>
              <a:spcBef>
                <a:spcPts val="900"/>
              </a:spcBef>
            </a:pPr>
            <a:r>
              <a:rPr lang="en-US" altLang="en-US" dirty="0" smtClean="0"/>
              <a:t>Index bits are used to select a bucket</a:t>
            </a:r>
          </a:p>
          <a:p>
            <a:pPr>
              <a:spcBef>
                <a:spcPts val="900"/>
              </a:spcBef>
            </a:pPr>
            <a:r>
              <a:rPr lang="en-US" altLang="en-US" dirty="0" smtClean="0"/>
              <a:t>Key fragment is stored in </a:t>
            </a:r>
            <a:r>
              <a:rPr lang="en-US" altLang="en-US" b="1" i="1" dirty="0" smtClean="0"/>
              <a:t>bucket entry</a:t>
            </a:r>
          </a:p>
          <a:p>
            <a:pPr lvl="1"/>
            <a:r>
              <a:rPr lang="en-US" altLang="en-US" b="1" dirty="0" smtClean="0"/>
              <a:t>15 bits </a:t>
            </a:r>
            <a:r>
              <a:rPr lang="en-US" altLang="en-US" b="1" dirty="0" smtClean="0"/>
              <a:t>+ valid bit + 32-bit data log address =  48 bits</a:t>
            </a:r>
            <a:endParaRPr lang="en-US" altLang="en-US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2509963" y="5286375"/>
            <a:ext cx="6825895" cy="462690"/>
            <a:chOff x="1314615" y="5905500"/>
            <a:chExt cx="9101193" cy="616920"/>
          </a:xfrm>
        </p:grpSpPr>
        <p:sp>
          <p:nvSpPr>
            <p:cNvPr id="6" name="Rectangle 5"/>
            <p:cNvSpPr/>
            <p:nvPr/>
          </p:nvSpPr>
          <p:spPr bwMode="auto">
            <a:xfrm>
              <a:off x="1314615" y="5905500"/>
              <a:ext cx="2732221" cy="61692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eaLnBrk="1" hangingPunct="1"/>
              <a:r>
                <a:rPr lang="en-US" sz="2100" b="1" dirty="0">
                  <a:solidFill>
                    <a:srgbClr val="000000"/>
                  </a:solidFill>
                </a:rPr>
                <a:t>Key fragment 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046836" y="5905500"/>
              <a:ext cx="975820" cy="61692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eaLnBrk="1" hangingPunct="1"/>
              <a:r>
                <a:rPr lang="en-US" sz="21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Valid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022656" y="5905500"/>
              <a:ext cx="5393152" cy="61692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eaLnBrk="1" hangingPunct="1"/>
              <a:r>
                <a:rPr lang="en-US" sz="2100" b="1" dirty="0">
                  <a:solidFill>
                    <a:srgbClr val="000000"/>
                  </a:solidFill>
                </a:rPr>
                <a:t>Data log 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79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data log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One data log per virtual node</a:t>
            </a:r>
          </a:p>
          <a:p>
            <a:pPr>
              <a:spcBef>
                <a:spcPts val="1350"/>
              </a:spcBef>
            </a:pPr>
            <a:r>
              <a:rPr lang="en-US" altLang="en-US" dirty="0" smtClean="0"/>
              <a:t>Data log entries consist of</a:t>
            </a:r>
          </a:p>
          <a:p>
            <a:pPr lvl="1"/>
            <a:r>
              <a:rPr lang="en-US" altLang="en-US" dirty="0" smtClean="0"/>
              <a:t>A full </a:t>
            </a:r>
            <a:r>
              <a:rPr lang="en-US" altLang="en-US" dirty="0" smtClean="0"/>
              <a:t>160-bit </a:t>
            </a:r>
            <a:r>
              <a:rPr lang="en-US" altLang="en-US" b="1" i="1" dirty="0" smtClean="0"/>
              <a:t>key</a:t>
            </a:r>
            <a:r>
              <a:rPr lang="en-US" altLang="en-US" dirty="0" smtClean="0"/>
              <a:t>	</a:t>
            </a:r>
          </a:p>
          <a:p>
            <a:pPr lvl="1"/>
            <a:r>
              <a:rPr lang="en-US" altLang="en-US" dirty="0" smtClean="0"/>
              <a:t>A </a:t>
            </a:r>
            <a:r>
              <a:rPr lang="en-US" altLang="en-US" b="1" i="1" dirty="0" smtClean="0"/>
              <a:t>length field</a:t>
            </a:r>
          </a:p>
          <a:p>
            <a:pPr lvl="1"/>
            <a:r>
              <a:rPr lang="en-US" altLang="en-US" dirty="0" smtClean="0"/>
              <a:t>The </a:t>
            </a:r>
            <a:r>
              <a:rPr lang="en-US" altLang="en-US" b="1" i="1" dirty="0" smtClean="0"/>
              <a:t>actual data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22253" y="4788476"/>
            <a:ext cx="6773629" cy="462690"/>
            <a:chOff x="1997669" y="5241635"/>
            <a:chExt cx="9031505" cy="616920"/>
          </a:xfrm>
        </p:grpSpPr>
        <p:sp>
          <p:nvSpPr>
            <p:cNvPr id="2" name="Rectangle 1"/>
            <p:cNvSpPr/>
            <p:nvPr/>
          </p:nvSpPr>
          <p:spPr bwMode="auto">
            <a:xfrm>
              <a:off x="1997669" y="5241635"/>
              <a:ext cx="2049165" cy="61692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eaLnBrk="1" hangingPunct="1"/>
              <a:r>
                <a:rPr lang="en-US" sz="2100" b="1" dirty="0">
                  <a:solidFill>
                    <a:srgbClr val="000000"/>
                  </a:solidFill>
                </a:rPr>
                <a:t>Key (20B) 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4046835" y="5241635"/>
              <a:ext cx="910740" cy="61692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eaLnBrk="1" hangingPunct="1"/>
              <a:r>
                <a:rPr lang="en-US" sz="2100" b="1" dirty="0">
                  <a:solidFill>
                    <a:srgbClr val="000000"/>
                  </a:solidFill>
                </a:rPr>
                <a:t>Len 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4957575" y="5241635"/>
              <a:ext cx="6071599" cy="61692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eaLnBrk="1" hangingPunct="1"/>
              <a:r>
                <a:rPr lang="en-US" sz="2100" b="1" dirty="0">
                  <a:solidFill>
                    <a:srgbClr val="000000"/>
                  </a:solidFill>
                </a:rPr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216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Basic data store functions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Store:</a:t>
            </a:r>
          </a:p>
          <a:p>
            <a:pPr lvl="1"/>
            <a:r>
              <a:rPr lang="en-US" altLang="en-US" dirty="0" smtClean="0"/>
              <a:t>Adds an entry to the log and updates corresponding hash table entry</a:t>
            </a:r>
          </a:p>
          <a:p>
            <a:pPr>
              <a:spcBef>
                <a:spcPts val="1350"/>
              </a:spcBef>
            </a:pPr>
            <a:r>
              <a:rPr lang="en-US" altLang="en-US" b="1" dirty="0" smtClean="0"/>
              <a:t>Lookup:</a:t>
            </a:r>
          </a:p>
          <a:p>
            <a:pPr lvl="1"/>
            <a:r>
              <a:rPr lang="en-US" altLang="en-US" dirty="0" smtClean="0"/>
              <a:t>Locates a data log entry and checks full key</a:t>
            </a:r>
          </a:p>
          <a:p>
            <a:pPr>
              <a:spcBef>
                <a:spcPts val="1350"/>
              </a:spcBef>
            </a:pPr>
            <a:r>
              <a:rPr lang="en-US" altLang="en-US" b="1" dirty="0" smtClean="0"/>
              <a:t>Invalidate:</a:t>
            </a:r>
          </a:p>
          <a:p>
            <a:pPr lvl="1"/>
            <a:r>
              <a:rPr lang="en-US" altLang="en-US" dirty="0" smtClean="0"/>
              <a:t>Marks hash table entry </a:t>
            </a:r>
            <a:r>
              <a:rPr lang="en-US" altLang="en-US" dirty="0" smtClean="0"/>
              <a:t>invalid</a:t>
            </a:r>
          </a:p>
          <a:p>
            <a:pPr lvl="1"/>
            <a:r>
              <a:rPr lang="en-US" altLang="en-US" dirty="0" smtClean="0"/>
              <a:t>Adds </a:t>
            </a:r>
            <a:r>
              <a:rPr lang="en-US" altLang="en-US" dirty="0" smtClean="0"/>
              <a:t>a </a:t>
            </a:r>
            <a:r>
              <a:rPr lang="en-US" altLang="en-US" b="1" i="1" dirty="0" smtClean="0"/>
              <a:t>delete entry</a:t>
            </a:r>
            <a:r>
              <a:rPr lang="en-US" altLang="en-US" dirty="0" smtClean="0"/>
              <a:t> to the log (for </a:t>
            </a:r>
            <a:r>
              <a:rPr lang="en-US" altLang="en-US" b="1" i="1" dirty="0" smtClean="0"/>
              <a:t>durability</a:t>
            </a:r>
            <a:r>
              <a:rPr lang="en-US" altLang="en-US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14012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store</a:t>
            </a:r>
            <a:endParaRPr lang="en-US" altLang="en-US" dirty="0" smtClean="0"/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781" y="2228851"/>
            <a:ext cx="593407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91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Maintenance functions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Split:</a:t>
            </a:r>
          </a:p>
          <a:p>
            <a:pPr lvl="1"/>
            <a:r>
              <a:rPr lang="en-US" altLang="en-US" dirty="0" smtClean="0"/>
              <a:t>Splits a data store between existing virtual node and a new virtual </a:t>
            </a:r>
            <a:r>
              <a:rPr lang="en-US" altLang="en-US" dirty="0" smtClean="0"/>
              <a:t>node</a:t>
            </a:r>
          </a:p>
          <a:p>
            <a:pPr lvl="1"/>
            <a:r>
              <a:rPr lang="en-US" altLang="en-US" dirty="0" smtClean="0"/>
              <a:t>Can take place while the  data store is active </a:t>
            </a:r>
          </a:p>
          <a:p>
            <a:pPr lvl="2"/>
            <a:r>
              <a:rPr lang="en-US" altLang="en-US" dirty="0" smtClean="0"/>
              <a:t>All writes are appends</a:t>
            </a:r>
            <a:endParaRPr lang="en-US" altLang="en-US" dirty="0" smtClean="0"/>
          </a:p>
          <a:p>
            <a:pPr>
              <a:spcBef>
                <a:spcPts val="1350"/>
              </a:spcBef>
            </a:pPr>
            <a:r>
              <a:rPr lang="en-US" altLang="en-US" b="1" dirty="0" smtClean="0"/>
              <a:t>Merge	</a:t>
            </a:r>
          </a:p>
          <a:p>
            <a:pPr lvl="1"/>
            <a:r>
              <a:rPr lang="en-US" altLang="en-US" dirty="0" smtClean="0"/>
              <a:t>Merge two data stores into one</a:t>
            </a:r>
          </a:p>
          <a:p>
            <a:pPr>
              <a:spcBef>
                <a:spcPts val="1350"/>
              </a:spcBef>
            </a:pPr>
            <a:r>
              <a:rPr lang="en-US" altLang="en-US" b="1" dirty="0" smtClean="0"/>
              <a:t>Compact:</a:t>
            </a:r>
          </a:p>
          <a:p>
            <a:pPr lvl="1"/>
            <a:r>
              <a:rPr lang="en-US" altLang="en-US" dirty="0" smtClean="0"/>
              <a:t>Compacts data log and updates all hash table </a:t>
            </a:r>
            <a:r>
              <a:rPr lang="en-US" altLang="en-US" dirty="0" smtClean="0"/>
              <a:t>entries</a:t>
            </a:r>
          </a:p>
          <a:p>
            <a:pPr lvl="2"/>
            <a:r>
              <a:rPr lang="en-US" altLang="en-US" i="1" dirty="0" smtClean="0"/>
              <a:t>Similar to segment cleaning in LFS and F2FS</a:t>
            </a:r>
            <a:endParaRPr lang="en-US" alt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52971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Split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3"/>
          <a:stretch/>
        </p:blipFill>
        <p:spPr bwMode="auto">
          <a:xfrm>
            <a:off x="3363517" y="2119315"/>
            <a:ext cx="5692389" cy="355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84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Paper highlights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An energy efficient solution for  I/O intensive workloads</a:t>
            </a:r>
          </a:p>
          <a:p>
            <a:pPr lvl="1"/>
            <a:r>
              <a:rPr lang="en-US" altLang="en-US" dirty="0" smtClean="0"/>
              <a:t>Low-power processors</a:t>
            </a:r>
          </a:p>
          <a:p>
            <a:pPr lvl="1"/>
            <a:r>
              <a:rPr lang="en-US" altLang="en-US" dirty="0" smtClean="0"/>
              <a:t>Limited DRAM capacity</a:t>
            </a:r>
          </a:p>
          <a:p>
            <a:pPr lvl="1"/>
            <a:r>
              <a:rPr lang="en-US" altLang="en-US" dirty="0" smtClean="0"/>
              <a:t>All-flash storage</a:t>
            </a:r>
          </a:p>
          <a:p>
            <a:pPr>
              <a:spcBef>
                <a:spcPts val="2700"/>
              </a:spcBef>
            </a:pPr>
            <a:r>
              <a:rPr lang="en-US" altLang="en-US" dirty="0" smtClean="0"/>
              <a:t>Technical contributions </a:t>
            </a:r>
          </a:p>
          <a:p>
            <a:pPr lvl="1"/>
            <a:r>
              <a:rPr lang="en-US" altLang="en-US" dirty="0" smtClean="0"/>
              <a:t>Consistent hashing  (as in Dynamo)</a:t>
            </a:r>
          </a:p>
          <a:p>
            <a:pPr lvl="1"/>
            <a:r>
              <a:rPr lang="en-US" altLang="en-US" dirty="0" smtClean="0"/>
              <a:t>Data log architecture</a:t>
            </a:r>
          </a:p>
        </p:txBody>
      </p:sp>
    </p:spTree>
    <p:extLst>
      <p:ext uri="{BB962C8B-B14F-4D97-AF65-F5344CB8AC3E}">
        <p14:creationId xmlns:p14="http://schemas.microsoft.com/office/powerpoint/2010/main" val="340737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Split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6"/>
          <a:stretch/>
        </p:blipFill>
        <p:spPr bwMode="auto">
          <a:xfrm>
            <a:off x="3363516" y="2119315"/>
            <a:ext cx="5635468" cy="355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74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Virtual 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one physical node supports multiple virtual nodes </a:t>
            </a:r>
          </a:p>
          <a:p>
            <a:pPr lvl="1"/>
            <a:r>
              <a:rPr lang="en-US" dirty="0" smtClean="0"/>
              <a:t>Each virtual node has its own datalog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Some writes are non-sequential</a:t>
            </a:r>
          </a:p>
          <a:p>
            <a:pPr lvl="2"/>
            <a:r>
              <a:rPr lang="en-US" dirty="0"/>
              <a:t> </a:t>
            </a:r>
            <a:r>
              <a:rPr lang="en-US" b="1" i="1" dirty="0" smtClean="0"/>
              <a:t>Semi-random writes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41637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Consistent hashing (I)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Used </a:t>
            </a:r>
            <a:r>
              <a:rPr lang="en-US" altLang="en-US" dirty="0" smtClean="0"/>
              <a:t>in distributed hashing schemes to tolerate the loss of one or more </a:t>
            </a:r>
            <a:r>
              <a:rPr lang="en-US" altLang="en-US" dirty="0" smtClean="0"/>
              <a:t>servers</a:t>
            </a:r>
            <a:endParaRPr lang="en-US" altLang="en-US" dirty="0" smtClean="0"/>
          </a:p>
          <a:p>
            <a:pPr>
              <a:spcBef>
                <a:spcPts val="900"/>
              </a:spcBef>
            </a:pPr>
            <a:r>
              <a:rPr lang="en-US" altLang="en-US" dirty="0" smtClean="0"/>
              <a:t>Traditional approach</a:t>
            </a:r>
            <a:r>
              <a:rPr lang="en-US" altLang="en-US" dirty="0" smtClean="0"/>
              <a:t>:</a:t>
            </a:r>
          </a:p>
          <a:p>
            <a:pPr lvl="1">
              <a:spcBef>
                <a:spcPts val="900"/>
              </a:spcBef>
            </a:pPr>
            <a:r>
              <a:rPr lang="en-US" altLang="en-US" dirty="0" smtClean="0"/>
              <a:t>Organize key space as a </a:t>
            </a:r>
            <a:r>
              <a:rPr lang="en-US" altLang="en-US" b="1" i="1" dirty="0" smtClean="0"/>
              <a:t>ring</a:t>
            </a:r>
            <a:endParaRPr lang="en-US" altLang="en-US" b="1" i="1" dirty="0" smtClean="0"/>
          </a:p>
          <a:p>
            <a:pPr lvl="1"/>
            <a:r>
              <a:rPr lang="en-US" altLang="en-US" dirty="0" smtClean="0"/>
              <a:t>Each </a:t>
            </a:r>
            <a:r>
              <a:rPr lang="en-US" altLang="en-US" dirty="0" smtClean="0"/>
              <a:t>server node </a:t>
            </a:r>
            <a:r>
              <a:rPr lang="en-US" altLang="en-US" dirty="0" smtClean="0"/>
              <a:t>corresponds to a single </a:t>
            </a:r>
            <a:r>
              <a:rPr lang="en-US" altLang="en-US" dirty="0" smtClean="0"/>
              <a:t>bucket</a:t>
            </a:r>
          </a:p>
          <a:p>
            <a:pPr lvl="2"/>
            <a:r>
              <a:rPr lang="en-US" altLang="en-US" dirty="0" smtClean="0"/>
              <a:t>Assign to each bucket a key value</a:t>
            </a:r>
            <a:endParaRPr lang="en-US" altLang="en-US" dirty="0" smtClean="0"/>
          </a:p>
          <a:p>
            <a:pPr lvl="2"/>
            <a:r>
              <a:rPr lang="en-US" altLang="en-US" dirty="0" smtClean="0"/>
              <a:t>Bucket handles all key values higher than key value of </a:t>
            </a:r>
            <a:r>
              <a:rPr lang="en-US" altLang="en-US" dirty="0" err="1" smtClean="0"/>
              <a:t>precedcing</a:t>
            </a:r>
            <a:r>
              <a:rPr lang="en-US" altLang="en-US" dirty="0" smtClean="0"/>
              <a:t> bucket  but lesser than its own key value.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If a node dies,</a:t>
            </a:r>
          </a:p>
          <a:p>
            <a:pPr lvl="2"/>
            <a:r>
              <a:rPr lang="en-US" altLang="en-US" dirty="0" smtClean="0"/>
              <a:t>We lose a bucket</a:t>
            </a:r>
          </a:p>
          <a:p>
            <a:pPr lvl="2"/>
            <a:r>
              <a:rPr lang="en-US" altLang="en-US" dirty="0" smtClean="0"/>
              <a:t>Must update the hash function for </a:t>
            </a:r>
            <a:r>
              <a:rPr lang="en-US" altLang="en-US" b="1" dirty="0" smtClean="0"/>
              <a:t>all nodes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023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Consistent hashing (II)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10972800" cy="4635390"/>
          </a:xfrm>
        </p:spPr>
        <p:txBody>
          <a:bodyPr/>
          <a:lstStyle/>
          <a:p>
            <a:r>
              <a:rPr lang="en-US" altLang="en-US" sz="2800" dirty="0" smtClean="0"/>
              <a:t>Have several buckets per </a:t>
            </a:r>
            <a:r>
              <a:rPr lang="en-US" altLang="en-US" sz="2800" dirty="0" smtClean="0"/>
              <a:t>node</a:t>
            </a:r>
          </a:p>
          <a:p>
            <a:pPr lvl="1"/>
            <a:r>
              <a:rPr lang="en-US" altLang="en-US" sz="2800" dirty="0" smtClean="0"/>
              <a:t>Nodes A, B and D  have three buckets</a:t>
            </a:r>
            <a:endParaRPr lang="en-US" altLang="en-US" sz="2800" dirty="0"/>
          </a:p>
          <a:p>
            <a:pPr lvl="1"/>
            <a:r>
              <a:rPr lang="en-US" altLang="en-US" sz="2800" dirty="0" smtClean="0"/>
              <a:t>Node C has two buckets</a:t>
            </a:r>
            <a:endParaRPr lang="en-US" altLang="en-US" sz="2800" dirty="0" smtClean="0"/>
          </a:p>
          <a:p>
            <a:pPr>
              <a:spcBef>
                <a:spcPts val="1800"/>
              </a:spcBef>
            </a:pPr>
            <a:r>
              <a:rPr lang="en-US" altLang="en-US" sz="2800" dirty="0" smtClean="0"/>
              <a:t>Each </a:t>
            </a:r>
            <a:r>
              <a:rPr lang="en-US" altLang="en-US" sz="2800" dirty="0" smtClean="0"/>
              <a:t>bucket has a</a:t>
            </a:r>
            <a:r>
              <a:rPr lang="en-US" altLang="en-US" sz="2800" b="1" i="1" dirty="0" smtClean="0"/>
              <a:t> </a:t>
            </a:r>
            <a:r>
              <a:rPr lang="en-US" altLang="en-US" sz="2800" b="1" i="1" dirty="0" smtClean="0"/>
              <a:t>successor</a:t>
            </a:r>
          </a:p>
          <a:p>
            <a:pPr lvl="1">
              <a:spcBef>
                <a:spcPts val="504"/>
              </a:spcBef>
            </a:pPr>
            <a:r>
              <a:rPr lang="en-US" altLang="en-US" sz="2800" dirty="0" smtClean="0"/>
              <a:t>Bucket B1 is successor  of bucket A1</a:t>
            </a:r>
          </a:p>
          <a:p>
            <a:pPr lvl="1">
              <a:spcBef>
                <a:spcPts val="504"/>
              </a:spcBef>
            </a:pPr>
            <a:r>
              <a:rPr lang="en-US" altLang="en-US" sz="2800" b="1" i="1" dirty="0" smtClean="0"/>
              <a:t>…</a:t>
            </a:r>
            <a:endParaRPr lang="en-US" altLang="en-US" sz="2800" b="1" i="1" dirty="0" smtClean="0"/>
          </a:p>
          <a:p>
            <a:pPr>
              <a:spcBef>
                <a:spcPts val="1800"/>
              </a:spcBef>
            </a:pPr>
            <a:r>
              <a:rPr lang="en-US" altLang="en-US" sz="2800" dirty="0" smtClean="0"/>
              <a:t>If a bucket is unavailable</a:t>
            </a:r>
          </a:p>
          <a:p>
            <a:pPr lvl="1"/>
            <a:r>
              <a:rPr lang="en-US" altLang="en-US" sz="2800" dirty="0" smtClean="0"/>
              <a:t>Select next bucket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93238" y="2870410"/>
            <a:ext cx="56921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b="1" dirty="0">
                <a:solidFill>
                  <a:srgbClr val="000000"/>
                </a:solidFill>
              </a:rPr>
              <a:t>D3</a:t>
            </a:r>
            <a:endParaRPr lang="en-US" sz="2100" b="1" dirty="0">
              <a:solidFill>
                <a:srgbClr val="00000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6949819" y="2466283"/>
            <a:ext cx="3515084" cy="3042254"/>
            <a:chOff x="7355671" y="2027841"/>
            <a:chExt cx="4114537" cy="3561072"/>
          </a:xfrm>
        </p:grpSpPr>
        <p:sp>
          <p:nvSpPr>
            <p:cNvPr id="4" name="Oval 3"/>
            <p:cNvSpPr>
              <a:spLocks noChangeAspect="1"/>
            </p:cNvSpPr>
            <p:nvPr/>
          </p:nvSpPr>
          <p:spPr bwMode="auto">
            <a:xfrm>
              <a:off x="8217170" y="2588832"/>
              <a:ext cx="2391540" cy="2371716"/>
            </a:xfrm>
            <a:prstGeom prst="ellipse">
              <a:avLst/>
            </a:prstGeom>
            <a:noFill/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eaLnBrk="1" hangingPunct="1"/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 bwMode="auto">
            <a:xfrm>
              <a:off x="10114886" y="2722291"/>
              <a:ext cx="370404" cy="370404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eaLnBrk="1" hangingPunct="1"/>
              <a:endParaRPr lang="en-US" sz="1350">
                <a:solidFill>
                  <a:srgbClr val="000000"/>
                </a:solidFill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355671" y="2027841"/>
              <a:ext cx="4114537" cy="3561072"/>
              <a:chOff x="7158530" y="1927173"/>
              <a:chExt cx="4114537" cy="3561072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7158530" y="1927173"/>
                <a:ext cx="4114537" cy="3561072"/>
                <a:chOff x="7393836" y="1981015"/>
                <a:chExt cx="4114537" cy="3561072"/>
              </a:xfrm>
            </p:grpSpPr>
            <p:sp>
              <p:nvSpPr>
                <p:cNvPr id="3" name="TextBox 2"/>
                <p:cNvSpPr txBox="1"/>
                <p:nvPr/>
              </p:nvSpPr>
              <p:spPr>
                <a:xfrm>
                  <a:off x="9530515" y="1981015"/>
                  <a:ext cx="758949" cy="4863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800"/>
                  <a:r>
                    <a:rPr lang="en-US" sz="2100" b="1" dirty="0">
                      <a:solidFill>
                        <a:srgbClr val="000000"/>
                      </a:solidFill>
                    </a:rPr>
                    <a:t>A1</a:t>
                  </a:r>
                  <a:endParaRPr lang="en-US" sz="21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10184746" y="4697596"/>
                  <a:ext cx="758949" cy="4863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800"/>
                  <a:r>
                    <a:rPr lang="en-US" sz="2100" b="1" dirty="0">
                      <a:solidFill>
                        <a:srgbClr val="000000"/>
                      </a:solidFill>
                    </a:rPr>
                    <a:t>A2</a:t>
                  </a:r>
                  <a:endParaRPr lang="en-US" sz="21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7393836" y="3220492"/>
                  <a:ext cx="758949" cy="4863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800"/>
                  <a:r>
                    <a:rPr lang="en-US" sz="2100" b="1" dirty="0">
                      <a:solidFill>
                        <a:srgbClr val="000000"/>
                      </a:solidFill>
                    </a:rPr>
                    <a:t>A3</a:t>
                  </a:r>
                  <a:endParaRPr lang="en-US" sz="21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10465661" y="2564462"/>
                  <a:ext cx="758949" cy="4863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800"/>
                  <a:r>
                    <a:rPr lang="en-US" sz="2100" b="1" dirty="0">
                      <a:solidFill>
                        <a:srgbClr val="000000"/>
                      </a:solidFill>
                    </a:rPr>
                    <a:t>B1</a:t>
                  </a:r>
                  <a:endParaRPr lang="en-US" sz="21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10749424" y="3226952"/>
                  <a:ext cx="758949" cy="4863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800"/>
                  <a:r>
                    <a:rPr lang="en-US" sz="2100" b="1" dirty="0">
                      <a:solidFill>
                        <a:srgbClr val="000000"/>
                      </a:solidFill>
                    </a:rPr>
                    <a:t>C1</a:t>
                  </a:r>
                  <a:endParaRPr lang="en-US" sz="21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9151590" y="5055731"/>
                  <a:ext cx="758949" cy="4863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800"/>
                  <a:r>
                    <a:rPr lang="en-US" sz="2100" b="1" dirty="0">
                      <a:solidFill>
                        <a:srgbClr val="000000"/>
                      </a:solidFill>
                    </a:rPr>
                    <a:t>C2</a:t>
                  </a:r>
                  <a:endParaRPr lang="en-US" sz="21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10650795" y="4013138"/>
                  <a:ext cx="758949" cy="4863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800"/>
                  <a:r>
                    <a:rPr lang="en-US" sz="2100" b="1" dirty="0">
                      <a:solidFill>
                        <a:srgbClr val="000000"/>
                      </a:solidFill>
                    </a:rPr>
                    <a:t>D1</a:t>
                  </a:r>
                  <a:endParaRPr lang="en-US" sz="21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7917678" y="4854543"/>
                  <a:ext cx="758949" cy="4863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800"/>
                  <a:r>
                    <a:rPr lang="en-US" sz="2100" b="1" dirty="0">
                      <a:solidFill>
                        <a:srgbClr val="000000"/>
                      </a:solidFill>
                    </a:rPr>
                    <a:t>D2</a:t>
                  </a:r>
                  <a:endParaRPr lang="en-US" sz="21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7509295" y="4102900"/>
                  <a:ext cx="758949" cy="4863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800"/>
                  <a:r>
                    <a:rPr lang="en-US" sz="2100" b="1" dirty="0">
                      <a:solidFill>
                        <a:srgbClr val="000000"/>
                      </a:solidFill>
                    </a:rPr>
                    <a:t>B2</a:t>
                  </a:r>
                  <a:endParaRPr lang="en-US" sz="21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8579882" y="2014387"/>
                  <a:ext cx="758949" cy="4863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800"/>
                  <a:r>
                    <a:rPr lang="en-US" sz="2100" b="1" dirty="0">
                      <a:solidFill>
                        <a:srgbClr val="000000"/>
                      </a:solidFill>
                    </a:rPr>
                    <a:t>B3</a:t>
                  </a:r>
                  <a:endParaRPr lang="en-US" sz="2100" b="1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5" name="Oval 24"/>
              <p:cNvSpPr>
                <a:spLocks noChangeAspect="1"/>
              </p:cNvSpPr>
              <p:nvPr/>
            </p:nvSpPr>
            <p:spPr bwMode="auto">
              <a:xfrm>
                <a:off x="7809415" y="3286836"/>
                <a:ext cx="370404" cy="370404"/>
              </a:xfrm>
              <a:prstGeom prst="ellipse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 eaLnBrk="1" hangingPunct="1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 bwMode="auto">
              <a:xfrm>
                <a:off x="9701677" y="4462198"/>
                <a:ext cx="370404" cy="370404"/>
              </a:xfrm>
              <a:prstGeom prst="ellipse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 eaLnBrk="1" hangingPunct="1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 bwMode="auto">
              <a:xfrm>
                <a:off x="10143713" y="3959296"/>
                <a:ext cx="370404" cy="370404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 eaLnBrk="1" hangingPunct="1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 bwMode="auto">
              <a:xfrm>
                <a:off x="10154252" y="3214176"/>
                <a:ext cx="370404" cy="370404"/>
              </a:xfrm>
              <a:prstGeom prst="ellipse">
                <a:avLst/>
              </a:prstGeom>
              <a:solidFill>
                <a:srgbClr val="7030A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 eaLnBrk="1" hangingPunct="1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 bwMode="auto">
              <a:xfrm>
                <a:off x="9063184" y="4660852"/>
                <a:ext cx="370404" cy="370404"/>
              </a:xfrm>
              <a:prstGeom prst="ellipse">
                <a:avLst/>
              </a:prstGeom>
              <a:solidFill>
                <a:srgbClr val="7030A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 eaLnBrk="1" hangingPunct="1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 bwMode="auto">
              <a:xfrm>
                <a:off x="8303494" y="4515902"/>
                <a:ext cx="370404" cy="370404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 eaLnBrk="1" hangingPunct="1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 bwMode="auto">
              <a:xfrm>
                <a:off x="7925743" y="4018270"/>
                <a:ext cx="370404" cy="370404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 eaLnBrk="1" hangingPunct="1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 bwMode="auto">
              <a:xfrm>
                <a:off x="8126848" y="2754139"/>
                <a:ext cx="370404" cy="370404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 eaLnBrk="1" hangingPunct="1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 bwMode="auto">
              <a:xfrm>
                <a:off x="8661957" y="2453878"/>
                <a:ext cx="370404" cy="370404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 eaLnBrk="1" hangingPunct="1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 bwMode="auto">
              <a:xfrm>
                <a:off x="9339082" y="2395153"/>
                <a:ext cx="370404" cy="370404"/>
              </a:xfrm>
              <a:prstGeom prst="ellipse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 eaLnBrk="1" hangingPunct="1"/>
                <a:endParaRPr lang="en-US" sz="135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033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Consistent hashing (III)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610985" y="1986995"/>
            <a:ext cx="10972800" cy="3886200"/>
          </a:xfrm>
        </p:spPr>
        <p:txBody>
          <a:bodyPr/>
          <a:lstStyle/>
          <a:p>
            <a:r>
              <a:rPr lang="en-US" altLang="en-US" sz="2800" dirty="0" smtClean="0"/>
              <a:t>Potential problem</a:t>
            </a:r>
          </a:p>
          <a:p>
            <a:pPr lvl="1"/>
            <a:r>
              <a:rPr lang="en-US" altLang="en-US" sz="2800" dirty="0" smtClean="0"/>
              <a:t>Neighboring bucket will become overloaded</a:t>
            </a:r>
          </a:p>
          <a:p>
            <a:pPr>
              <a:spcBef>
                <a:spcPts val="1350"/>
              </a:spcBef>
            </a:pPr>
            <a:r>
              <a:rPr lang="en-US" altLang="en-US" sz="2800" dirty="0" smtClean="0"/>
              <a:t>Not if we associate with each </a:t>
            </a:r>
            <a:r>
              <a:rPr lang="en-US" altLang="en-US" sz="2800" b="1" i="1" dirty="0" smtClean="0"/>
              <a:t>physical node</a:t>
            </a:r>
            <a:r>
              <a:rPr lang="en-US" altLang="en-US" sz="2800" dirty="0" smtClean="0"/>
              <a:t> a set of random disjoint buckets:</a:t>
            </a:r>
          </a:p>
          <a:p>
            <a:pPr lvl="1"/>
            <a:r>
              <a:rPr lang="en-US" altLang="en-US" sz="2800" b="1" i="1" dirty="0" smtClean="0"/>
              <a:t>Virtual </a:t>
            </a:r>
            <a:r>
              <a:rPr lang="en-US" altLang="en-US" sz="2800" b="1" i="1" dirty="0" smtClean="0"/>
              <a:t>nodes</a:t>
            </a:r>
          </a:p>
          <a:p>
            <a:pPr>
              <a:spcBef>
                <a:spcPts val="1350"/>
              </a:spcBef>
            </a:pPr>
            <a:r>
              <a:rPr lang="en-US" altLang="en-US" sz="2800" dirty="0" smtClean="0"/>
              <a:t>When a physical node fails, its workload get shared by several other physical </a:t>
            </a:r>
            <a:r>
              <a:rPr lang="en-US" altLang="en-US" sz="2800" dirty="0" smtClean="0"/>
              <a:t>nodes</a:t>
            </a:r>
          </a:p>
        </p:txBody>
      </p:sp>
    </p:spTree>
    <p:extLst>
      <p:ext uri="{BB962C8B-B14F-4D97-AF65-F5344CB8AC3E}">
        <p14:creationId xmlns:p14="http://schemas.microsoft.com/office/powerpoint/2010/main" val="81569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80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queries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962" y="2157412"/>
            <a:ext cx="6943725" cy="3843338"/>
          </a:xfrm>
          <a:prstGeom prst="rect">
            <a:avLst/>
          </a:prstGeom>
        </p:spPr>
      </p:pic>
      <p:sp>
        <p:nvSpPr>
          <p:cNvPr id="6" name="Oval 5"/>
          <p:cNvSpPr>
            <a:spLocks noChangeAspect="1"/>
          </p:cNvSpPr>
          <p:nvPr/>
        </p:nvSpPr>
        <p:spPr bwMode="auto">
          <a:xfrm>
            <a:off x="8259009" y="2916710"/>
            <a:ext cx="910741" cy="910741"/>
          </a:xfrm>
          <a:prstGeom prst="ellipse">
            <a:avLst/>
          </a:prstGeom>
          <a:noFill/>
          <a:ln w="825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1" hangingPunct="1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5754474" y="2916709"/>
            <a:ext cx="910741" cy="910741"/>
          </a:xfrm>
          <a:prstGeom prst="ellipse">
            <a:avLst/>
          </a:prstGeom>
          <a:noFill/>
          <a:ln w="825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1" hangingPunct="1"/>
            <a:endParaRPr lang="en-US" sz="13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05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background maintenance ops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119" y="2176733"/>
            <a:ext cx="7258384" cy="331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0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costs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276" y="2119812"/>
            <a:ext cx="7486650" cy="417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3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best solution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941" r="4023" b="3209"/>
          <a:stretch/>
        </p:blipFill>
        <p:spPr>
          <a:xfrm>
            <a:off x="3136097" y="2347497"/>
            <a:ext cx="5521361" cy="35087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7487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limit energy consumption of online servers</a:t>
            </a:r>
          </a:p>
          <a:p>
            <a:pPr lvl="1"/>
            <a:r>
              <a:rPr lang="en-US" dirty="0" smtClean="0"/>
              <a:t>Environmental considerations</a:t>
            </a:r>
          </a:p>
          <a:p>
            <a:pPr lvl="1"/>
            <a:r>
              <a:rPr lang="en-US" dirty="0" smtClean="0"/>
              <a:t>Three-year TCO </a:t>
            </a:r>
            <a:r>
              <a:rPr lang="en-US" dirty="0"/>
              <a:t>to be dominated by </a:t>
            </a:r>
            <a:r>
              <a:rPr lang="en-US" dirty="0" smtClean="0"/>
              <a:t>power</a:t>
            </a:r>
            <a:endParaRPr lang="en-US" dirty="0"/>
          </a:p>
          <a:p>
            <a:pPr>
              <a:spcBef>
                <a:spcPts val="2700"/>
              </a:spcBef>
            </a:pPr>
            <a:r>
              <a:rPr lang="en-US" dirty="0" smtClean="0"/>
              <a:t>Mismatch between 2009 </a:t>
            </a:r>
            <a:r>
              <a:rPr lang="en-US" dirty="0" smtClean="0"/>
              <a:t>architectures and </a:t>
            </a:r>
            <a:r>
              <a:rPr lang="en-US" dirty="0" smtClean="0"/>
              <a:t>needs of I/O-intensive workloads</a:t>
            </a:r>
          </a:p>
          <a:p>
            <a:pPr lvl="1"/>
            <a:r>
              <a:rPr lang="en-US" dirty="0" smtClean="0"/>
              <a:t>Fast and power hungry CPUs</a:t>
            </a:r>
          </a:p>
          <a:p>
            <a:pPr lvl="1"/>
            <a:r>
              <a:rPr lang="en-US" dirty="0" smtClean="0"/>
              <a:t>Large and power-hungry DRAM</a:t>
            </a:r>
          </a:p>
          <a:p>
            <a:pPr lvl="1"/>
            <a:r>
              <a:rPr lang="en-US" dirty="0" smtClean="0"/>
              <a:t>Slow and power-hungry magnetic disks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90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Ratio of query rate to data size defines the best solution</a:t>
            </a:r>
          </a:p>
          <a:p>
            <a:endParaRPr lang="en-US" dirty="0"/>
          </a:p>
          <a:p>
            <a:r>
              <a:rPr lang="en-US" dirty="0" smtClean="0"/>
              <a:t>These </a:t>
            </a:r>
            <a:r>
              <a:rPr lang="en-US" dirty="0" smtClean="0"/>
              <a:t>data reflect </a:t>
            </a:r>
            <a:r>
              <a:rPr lang="en-US" dirty="0" smtClean="0"/>
              <a:t>the 2009 state of the art</a:t>
            </a:r>
          </a:p>
          <a:p>
            <a:pPr lvl="1"/>
            <a:r>
              <a:rPr lang="en-US" dirty="0" smtClean="0"/>
              <a:t>Disk capacity</a:t>
            </a:r>
          </a:p>
          <a:p>
            <a:pPr lvl="1"/>
            <a:r>
              <a:rPr lang="en-US" dirty="0" smtClean="0"/>
              <a:t>Flash capacity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54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provide both</a:t>
            </a:r>
          </a:p>
          <a:p>
            <a:pPr lvl="1"/>
            <a:r>
              <a:rPr lang="en-US" dirty="0" smtClean="0"/>
              <a:t>Low-energy consumption</a:t>
            </a:r>
            <a:endParaRPr lang="en-US" dirty="0"/>
          </a:p>
          <a:p>
            <a:pPr lvl="1"/>
            <a:r>
              <a:rPr lang="en-US" dirty="0" smtClean="0"/>
              <a:t>Fast response time</a:t>
            </a:r>
          </a:p>
          <a:p>
            <a:pPr marL="342900" lvl="1" indent="0">
              <a:buNone/>
            </a:pPr>
            <a:r>
              <a:rPr lang="en-US" dirty="0" smtClean="0"/>
              <a:t>for </a:t>
            </a:r>
            <a:r>
              <a:rPr lang="en-US" dirty="0" smtClean="0"/>
              <a:t>I/O-intensive </a:t>
            </a:r>
            <a:r>
              <a:rPr lang="en-US" dirty="0" smtClean="0"/>
              <a:t>workloads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Thanks to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smtClean="0"/>
              <a:t>Datalog architecture</a:t>
            </a:r>
          </a:p>
          <a:p>
            <a:pPr lvl="1"/>
            <a:r>
              <a:rPr lang="en-US" dirty="0" smtClean="0"/>
              <a:t>Efficient replication and fail-over</a:t>
            </a:r>
          </a:p>
        </p:txBody>
      </p:sp>
    </p:spTree>
    <p:extLst>
      <p:ext uri="{BB962C8B-B14F-4D97-AF65-F5344CB8AC3E}">
        <p14:creationId xmlns:p14="http://schemas.microsoft.com/office/powerpoint/2010/main" val="143092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176" y="1235024"/>
            <a:ext cx="6998517" cy="476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9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3829" y="2290575"/>
            <a:ext cx="8424345" cy="2914650"/>
          </a:xfrm>
        </p:spPr>
        <p:txBody>
          <a:bodyPr/>
          <a:lstStyle/>
          <a:p>
            <a:r>
              <a:rPr lang="en-US" dirty="0" smtClean="0"/>
              <a:t>Increasing CPU-I/O gap</a:t>
            </a:r>
          </a:p>
          <a:p>
            <a:pPr lvl="1">
              <a:spcBef>
                <a:spcPts val="225"/>
              </a:spcBef>
            </a:pPr>
            <a:r>
              <a:rPr lang="en-US" dirty="0"/>
              <a:t> </a:t>
            </a:r>
            <a:r>
              <a:rPr lang="en-US" dirty="0" smtClean="0"/>
              <a:t>Faster CPUs</a:t>
            </a:r>
          </a:p>
          <a:p>
            <a:pPr lvl="1">
              <a:spcBef>
                <a:spcPts val="225"/>
              </a:spcBef>
            </a:pPr>
            <a:r>
              <a:rPr lang="en-US" dirty="0"/>
              <a:t>N</a:t>
            </a:r>
            <a:r>
              <a:rPr lang="en-US" dirty="0" smtClean="0"/>
              <a:t>ot so fast magnetic disks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CPU power consumption grows super-linearly with speed</a:t>
            </a:r>
          </a:p>
          <a:p>
            <a:pPr lvl="1">
              <a:spcBef>
                <a:spcPts val="225"/>
              </a:spcBef>
            </a:pPr>
            <a:r>
              <a:rPr lang="en-US" dirty="0" smtClean="0"/>
              <a:t>More instructions per second</a:t>
            </a:r>
          </a:p>
          <a:p>
            <a:pPr lvl="1">
              <a:spcBef>
                <a:spcPts val="225"/>
              </a:spcBef>
            </a:pPr>
            <a:r>
              <a:rPr lang="en-US" dirty="0" smtClean="0"/>
              <a:t>Fewer instructions per Joule</a:t>
            </a:r>
          </a:p>
          <a:p>
            <a:pPr lvl="2">
              <a:spcBef>
                <a:spcPts val="225"/>
              </a:spcBef>
            </a:pPr>
            <a:r>
              <a:rPr lang="en-US" dirty="0" smtClean="0"/>
              <a:t>10</a:t>
            </a:r>
            <a:r>
              <a:rPr lang="en-US" baseline="30000" dirty="0" smtClean="0"/>
              <a:t>8</a:t>
            </a:r>
            <a:r>
              <a:rPr lang="en-US" dirty="0" smtClean="0"/>
              <a:t> instructions/Joule for </a:t>
            </a:r>
            <a:r>
              <a:rPr lang="en-US" dirty="0"/>
              <a:t>2009 fastest CPUs</a:t>
            </a:r>
            <a:endParaRPr lang="en-US" dirty="0" smtClean="0"/>
          </a:p>
          <a:p>
            <a:pPr lvl="2">
              <a:spcBef>
                <a:spcPts val="225"/>
              </a:spcBef>
            </a:pPr>
            <a:r>
              <a:rPr lang="en-US" dirty="0" smtClean="0"/>
              <a:t>10</a:t>
            </a:r>
            <a:r>
              <a:rPr lang="en-US" baseline="30000" dirty="0"/>
              <a:t>9</a:t>
            </a:r>
            <a:r>
              <a:rPr lang="en-US" dirty="0" smtClean="0"/>
              <a:t> instructions/Joule 2009 for lower-frequency in-order CPUs</a:t>
            </a:r>
          </a:p>
        </p:txBody>
      </p:sp>
    </p:spTree>
    <p:extLst>
      <p:ext uri="{BB962C8B-B14F-4D97-AF65-F5344CB8AC3E}">
        <p14:creationId xmlns:p14="http://schemas.microsoft.com/office/powerpoint/2010/main" val="38140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3829" y="2290575"/>
            <a:ext cx="8424345" cy="2914650"/>
          </a:xfrm>
        </p:spPr>
        <p:txBody>
          <a:bodyPr/>
          <a:lstStyle/>
          <a:p>
            <a:r>
              <a:rPr lang="en-US" dirty="0" smtClean="0"/>
              <a:t>Dynamic power scaling on conventional architectures does not work</a:t>
            </a:r>
          </a:p>
          <a:p>
            <a:pPr lvl="1"/>
            <a:r>
              <a:rPr lang="en-US" dirty="0" smtClean="0"/>
              <a:t>A system running at 20% of its capacity still consume </a:t>
            </a:r>
            <a:r>
              <a:rPr lang="en-US" b="1" i="1" dirty="0" smtClean="0"/>
              <a:t>up to </a:t>
            </a:r>
            <a:r>
              <a:rPr lang="en-US" b="1" dirty="0" smtClean="0"/>
              <a:t>50%</a:t>
            </a:r>
            <a:r>
              <a:rPr lang="en-US" dirty="0" smtClean="0"/>
              <a:t> of its peak power </a:t>
            </a:r>
          </a:p>
          <a:p>
            <a:pPr lvl="1"/>
            <a:r>
              <a:rPr lang="en-US" dirty="0" smtClean="0"/>
              <a:t>Powering on/off does not satisfy </a:t>
            </a:r>
            <a:r>
              <a:rPr lang="en-US" dirty="0" err="1" smtClean="0"/>
              <a:t>SLAs</a:t>
            </a:r>
            <a:r>
              <a:rPr lang="en-US" dirty="0" smtClean="0"/>
              <a:t> of </a:t>
            </a:r>
            <a:r>
              <a:rPr lang="en-US" dirty="0" smtClean="0"/>
              <a:t>most online workloads</a:t>
            </a:r>
          </a:p>
        </p:txBody>
      </p:sp>
    </p:spTree>
    <p:extLst>
      <p:ext uri="{BB962C8B-B14F-4D97-AF65-F5344CB8AC3E}">
        <p14:creationId xmlns:p14="http://schemas.microsoft.com/office/powerpoint/2010/main" val="192811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FAWN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174" y="1949048"/>
            <a:ext cx="6802556" cy="383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2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goal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781" y="2062892"/>
            <a:ext cx="6033653" cy="383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2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Rebalancing the system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519"/>
          <a:stretch/>
        </p:blipFill>
        <p:spPr>
          <a:xfrm>
            <a:off x="2965331" y="2005970"/>
            <a:ext cx="6433598" cy="387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7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ixel">
  <a:themeElements>
    <a:clrScheme name="Pixel 7">
      <a:dk1>
        <a:srgbClr val="000000"/>
      </a:dk1>
      <a:lt1>
        <a:srgbClr val="FFFFFF"/>
      </a:lt1>
      <a:dk2>
        <a:srgbClr val="000000"/>
      </a:dk2>
      <a:lt2>
        <a:srgbClr val="CC3300"/>
      </a:lt2>
      <a:accent1>
        <a:srgbClr val="FFCC00"/>
      </a:accent1>
      <a:accent2>
        <a:srgbClr val="CC66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5C00"/>
      </a:accent6>
      <a:hlink>
        <a:srgbClr val="663300"/>
      </a:hlink>
      <a:folHlink>
        <a:srgbClr val="CC9900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ook Chapter VIIII [Compatibility Mode]" id="{25D45D3C-36C0-4594-81E2-3243780395F3}" vid="{03FD76ED-B60A-4FB7-8934-0E1A6803D12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UH Red</Template>
  <TotalTime>2190</TotalTime>
  <Words>759</Words>
  <Application>Microsoft Office PowerPoint</Application>
  <PresentationFormat>Widescreen</PresentationFormat>
  <Paragraphs>155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Arial Black</vt:lpstr>
      <vt:lpstr>Arial Narrow</vt:lpstr>
      <vt:lpstr>Cambria Math</vt:lpstr>
      <vt:lpstr>Tahoma</vt:lpstr>
      <vt:lpstr>Times New Roman</vt:lpstr>
      <vt:lpstr>Wingdings</vt:lpstr>
      <vt:lpstr>1_Pixel</vt:lpstr>
      <vt:lpstr>FAWN: A FAST ARRAY OF WIMPY NODES </vt:lpstr>
      <vt:lpstr>Paper highlights</vt:lpstr>
      <vt:lpstr>Motivation</vt:lpstr>
      <vt:lpstr>PowerPoint Presentation</vt:lpstr>
      <vt:lpstr>The problems</vt:lpstr>
      <vt:lpstr>The problems</vt:lpstr>
      <vt:lpstr>FAWN</vt:lpstr>
      <vt:lpstr>The goal</vt:lpstr>
      <vt:lpstr>Rebalancing the system </vt:lpstr>
      <vt:lpstr>Flash storage</vt:lpstr>
      <vt:lpstr>Finding the most energy-efficient CPUs </vt:lpstr>
      <vt:lpstr>Overall architecture</vt:lpstr>
      <vt:lpstr>Data log architecture</vt:lpstr>
      <vt:lpstr>Mapping a key to a value</vt:lpstr>
      <vt:lpstr>The data log</vt:lpstr>
      <vt:lpstr>Basic data store functions</vt:lpstr>
      <vt:lpstr>The store</vt:lpstr>
      <vt:lpstr>Maintenance functions</vt:lpstr>
      <vt:lpstr>Split</vt:lpstr>
      <vt:lpstr>Split</vt:lpstr>
      <vt:lpstr>Impact of Virtual IDs</vt:lpstr>
      <vt:lpstr>Consistent hashing (I)</vt:lpstr>
      <vt:lpstr>Consistent hashing (II)</vt:lpstr>
      <vt:lpstr>Consistent hashing (III)</vt:lpstr>
      <vt:lpstr>Performance evaluation</vt:lpstr>
      <vt:lpstr>Processing queries</vt:lpstr>
      <vt:lpstr>Impact of background maintenance ops</vt:lpstr>
      <vt:lpstr>Comparing costs</vt:lpstr>
      <vt:lpstr>Finding the best solution</vt:lpstr>
      <vt:lpstr>Explanation</vt:lpstr>
      <vt:lpstr>Conclusion </vt:lpstr>
    </vt:vector>
  </TitlesOfParts>
  <Company>self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NFS</dc:title>
  <dc:creator>Jehan-François Pâris</dc:creator>
  <cp:lastModifiedBy>Jehan-Francois Paris</cp:lastModifiedBy>
  <cp:revision>65</cp:revision>
  <dcterms:created xsi:type="dcterms:W3CDTF">2001-09-06T19:05:07Z</dcterms:created>
  <dcterms:modified xsi:type="dcterms:W3CDTF">2020-11-28T01:24:47Z</dcterms:modified>
</cp:coreProperties>
</file>