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5"/>
  </p:handout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88" r:id="rId12"/>
    <p:sldId id="267" r:id="rId13"/>
    <p:sldId id="268" r:id="rId14"/>
    <p:sldId id="257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2" r:id="rId26"/>
    <p:sldId id="280" r:id="rId27"/>
    <p:sldId id="281" r:id="rId28"/>
    <p:sldId id="283" r:id="rId29"/>
    <p:sldId id="284" r:id="rId30"/>
    <p:sldId id="287" r:id="rId31"/>
    <p:sldId id="289" r:id="rId32"/>
    <p:sldId id="285" r:id="rId33"/>
    <p:sldId id="286" r:id="rId3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496" y="4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ACF28AA-5F0E-4EE5-B29B-5590AFD27A7F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D663397-CD30-46E1-9673-04151B6AC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190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177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962400" y="1828800"/>
            <a:ext cx="80264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177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4267200"/>
            <a:ext cx="80264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61BE0007-4C39-4125-8241-9657A390E98F}" type="datetimeFigureOut">
              <a:rPr lang="en-US" smtClean="0"/>
              <a:t>11/10/2020</a:t>
            </a:fld>
            <a:endParaRPr lang="en-US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F33D4B-9653-4A10-BA1A-A0F9F5CFE1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641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F33D4B-9653-4A10-BA1A-A0F9F5CFE15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BE0007-4C39-4125-8241-9657A390E98F}" type="datetimeFigureOut">
              <a:rPr lang="en-US" smtClean="0"/>
              <a:t>11/10/2020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493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457200"/>
            <a:ext cx="27432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80264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F33D4B-9653-4A10-BA1A-A0F9F5CFE15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BE0007-4C39-4125-8241-9657A390E98F}" type="datetimeFigureOut">
              <a:rPr lang="en-US" smtClean="0"/>
              <a:t>11/10/2020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053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F33D4B-9653-4A10-BA1A-A0F9F5CFE15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BE0007-4C39-4125-8241-9657A390E98F}" type="datetimeFigureOut">
              <a:rPr lang="en-US" smtClean="0"/>
              <a:t>11/10/2020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141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F33D4B-9653-4A10-BA1A-A0F9F5CFE15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BE0007-4C39-4125-8241-9657A390E98F}" type="datetimeFigureOut">
              <a:rPr lang="en-US" smtClean="0"/>
              <a:t>11/10/2020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561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F33D4B-9653-4A10-BA1A-A0F9F5CFE15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BE0007-4C39-4125-8241-9657A390E98F}" type="datetimeFigureOut">
              <a:rPr lang="en-US" smtClean="0"/>
              <a:t>11/10/2020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565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F33D4B-9653-4A10-BA1A-A0F9F5CFE15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BE0007-4C39-4125-8241-9657A390E98F}" type="datetimeFigureOut">
              <a:rPr lang="en-US" smtClean="0"/>
              <a:t>11/10/2020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28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F33D4B-9653-4A10-BA1A-A0F9F5CFE15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BE0007-4C39-4125-8241-9657A390E98F}" type="datetimeFigureOut">
              <a:rPr lang="en-US" smtClean="0"/>
              <a:t>11/10/2020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914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F33D4B-9653-4A10-BA1A-A0F9F5CFE15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BE0007-4C39-4125-8241-9657A390E98F}" type="datetimeFigureOut">
              <a:rPr lang="en-US" smtClean="0"/>
              <a:t>11/10/2020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495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F33D4B-9653-4A10-BA1A-A0F9F5CFE15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BE0007-4C39-4125-8241-9657A390E98F}" type="datetimeFigureOut">
              <a:rPr lang="en-US" smtClean="0"/>
              <a:t>11/10/2020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736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F33D4B-9653-4A10-BA1A-A0F9F5CFE15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BE0007-4C39-4125-8241-9657A390E98F}" type="datetimeFigureOut">
              <a:rPr lang="en-US" smtClean="0"/>
              <a:t>11/10/2020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940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fld id="{34F33D4B-9653-4A10-BA1A-A0F9F5CFE15A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12192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800" dirty="0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800" dirty="0" smtClean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800" dirty="0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800" dirty="0" smtClean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800" dirty="0" smtClean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800" dirty="0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10972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67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fld id="{61BE0007-4C39-4125-8241-9657A390E98F}" type="datetimeFigureOut">
              <a:rPr lang="en-US" smtClean="0"/>
              <a:t>11/10/2020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252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7200" dirty="0" smtClean="0"/>
              <a:t>THE GOOGLE FILE SYSTEM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39936" y="4871357"/>
            <a:ext cx="8026400" cy="1752600"/>
          </a:xfrm>
        </p:spPr>
        <p:txBody>
          <a:bodyPr/>
          <a:lstStyle/>
          <a:p>
            <a:r>
              <a:rPr lang="en-US" dirty="0"/>
              <a:t>S. Ghemawat, H. Gobioff, and S.‐T. Leung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u="sng" dirty="0" smtClean="0"/>
              <a:t>SOSP 2003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26860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Files are divided into fixed-size </a:t>
            </a:r>
            <a:r>
              <a:rPr lang="en-US" b="1" i="1" dirty="0"/>
              <a:t>chunks</a:t>
            </a:r>
            <a:r>
              <a:rPr lang="en-US" dirty="0"/>
              <a:t> of </a:t>
            </a:r>
            <a:r>
              <a:rPr lang="en-US" dirty="0" smtClean="0"/>
              <a:t>64MB</a:t>
            </a:r>
          </a:p>
          <a:p>
            <a:pPr lvl="1"/>
            <a:r>
              <a:rPr lang="en-US" dirty="0" smtClean="0"/>
              <a:t>Similar </a:t>
            </a:r>
            <a:r>
              <a:rPr lang="en-US" dirty="0"/>
              <a:t>to clusters or sectors </a:t>
            </a:r>
            <a:r>
              <a:rPr lang="en-US" dirty="0" smtClean="0"/>
              <a:t>in other file systems</a:t>
            </a:r>
          </a:p>
          <a:p>
            <a:r>
              <a:rPr lang="en-US" dirty="0" smtClean="0"/>
              <a:t>Each chunk has a </a:t>
            </a:r>
            <a:r>
              <a:rPr lang="en-US" b="1" i="1" dirty="0" smtClean="0"/>
              <a:t>unique </a:t>
            </a:r>
            <a:r>
              <a:rPr lang="en-US" b="1" i="1" dirty="0"/>
              <a:t>64-bit </a:t>
            </a:r>
            <a:r>
              <a:rPr lang="en-US" b="1" i="1" dirty="0" smtClean="0"/>
              <a:t>label</a:t>
            </a:r>
          </a:p>
          <a:p>
            <a:pPr lvl="1"/>
            <a:r>
              <a:rPr lang="en-US" dirty="0" smtClean="0"/>
              <a:t>Assigned by </a:t>
            </a:r>
            <a:r>
              <a:rPr lang="en-US" dirty="0"/>
              <a:t>the master node at </a:t>
            </a:r>
            <a:r>
              <a:rPr lang="en-US" dirty="0" smtClean="0"/>
              <a:t>time </a:t>
            </a:r>
            <a:r>
              <a:rPr lang="en-US" dirty="0"/>
              <a:t>of </a:t>
            </a:r>
            <a:r>
              <a:rPr lang="en-US" dirty="0" smtClean="0"/>
              <a:t>creation</a:t>
            </a:r>
          </a:p>
          <a:p>
            <a:r>
              <a:rPr lang="en-US" dirty="0" smtClean="0"/>
              <a:t>GFS maintain </a:t>
            </a:r>
            <a:r>
              <a:rPr lang="en-US" b="1" i="1" dirty="0" smtClean="0"/>
              <a:t>logical </a:t>
            </a:r>
            <a:r>
              <a:rPr lang="en-US" b="1" i="1" dirty="0"/>
              <a:t>mappings</a:t>
            </a:r>
            <a:r>
              <a:rPr lang="en-US" dirty="0"/>
              <a:t> of files to constituent </a:t>
            </a:r>
            <a:r>
              <a:rPr lang="en-US" dirty="0" smtClean="0"/>
              <a:t>chunks</a:t>
            </a:r>
          </a:p>
          <a:p>
            <a:r>
              <a:rPr lang="en-US" dirty="0" smtClean="0"/>
              <a:t>Chunks are replicated</a:t>
            </a:r>
          </a:p>
          <a:p>
            <a:pPr lvl="1"/>
            <a:r>
              <a:rPr lang="en-US" dirty="0" smtClean="0"/>
              <a:t>At least </a:t>
            </a:r>
            <a:r>
              <a:rPr lang="en-US" b="1" i="1" dirty="0" smtClean="0"/>
              <a:t>three times</a:t>
            </a:r>
          </a:p>
          <a:p>
            <a:pPr lvl="1"/>
            <a:r>
              <a:rPr lang="en-US" dirty="0" smtClean="0"/>
              <a:t>More for critical or heavily used files</a:t>
            </a:r>
          </a:p>
        </p:txBody>
      </p:sp>
    </p:spTree>
    <p:extLst>
      <p:ext uri="{BB962C8B-B14F-4D97-AF65-F5344CB8AC3E}">
        <p14:creationId xmlns:p14="http://schemas.microsoft.com/office/powerpoint/2010/main" val="406517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344" y="1828800"/>
            <a:ext cx="11269113" cy="463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5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The master server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Single master server</a:t>
            </a:r>
          </a:p>
          <a:p>
            <a:r>
              <a:rPr lang="en-US" dirty="0" smtClean="0"/>
              <a:t>Stores chunk-related metadata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ables </a:t>
            </a:r>
            <a:r>
              <a:rPr lang="en-US" dirty="0"/>
              <a:t>mapping the 64-bit labels to chunk </a:t>
            </a:r>
            <a:r>
              <a:rPr lang="en-US" dirty="0" smtClean="0"/>
              <a:t>locations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files they make </a:t>
            </a:r>
            <a:r>
              <a:rPr lang="en-US" dirty="0" smtClean="0"/>
              <a:t>up</a:t>
            </a:r>
          </a:p>
          <a:p>
            <a:pPr lvl="1"/>
            <a:r>
              <a:rPr lang="en-US" dirty="0" smtClean="0"/>
              <a:t>Locations of chunk replicas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hat </a:t>
            </a:r>
            <a:r>
              <a:rPr lang="en-US" dirty="0"/>
              <a:t>processes are reading or writing to a particular chunk, or taking a </a:t>
            </a:r>
            <a:r>
              <a:rPr lang="en-US" dirty="0" smtClean="0"/>
              <a:t>snapshot of it</a:t>
            </a:r>
          </a:p>
        </p:txBody>
      </p:sp>
    </p:spTree>
    <p:extLst>
      <p:ext uri="{BB962C8B-B14F-4D97-AF65-F5344CB8AC3E}">
        <p14:creationId xmlns:p14="http://schemas.microsoft.com/office/powerpoint/2010/main" val="184929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master server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Communicates with its chunkservers through</a:t>
            </a:r>
            <a:br>
              <a:rPr lang="en-US" dirty="0"/>
            </a:br>
            <a:r>
              <a:rPr lang="en-US" dirty="0"/>
              <a:t>heartbeat messages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Also controls</a:t>
            </a:r>
          </a:p>
          <a:p>
            <a:pPr lvl="1"/>
            <a:r>
              <a:rPr lang="en-US" dirty="0" smtClean="0"/>
              <a:t>Lease management</a:t>
            </a:r>
          </a:p>
          <a:p>
            <a:pPr lvl="1"/>
            <a:r>
              <a:rPr lang="en-US" dirty="0" smtClean="0"/>
              <a:t>Garbage collection of orphaned chunks</a:t>
            </a:r>
          </a:p>
          <a:p>
            <a:pPr lvl="1"/>
            <a:r>
              <a:rPr lang="en-US" dirty="0" smtClean="0"/>
              <a:t>Chunk migration between chunk servers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The </a:t>
            </a:r>
            <a:r>
              <a:rPr lang="en-US" b="1" i="1" dirty="0" smtClean="0"/>
              <a:t>metadata server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01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933" y="530678"/>
            <a:ext cx="10239360" cy="607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68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chunk servers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Store chunks as Linux files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Transfer data </a:t>
            </a:r>
            <a:r>
              <a:rPr lang="en-US" b="1" i="1" dirty="0" smtClean="0"/>
              <a:t>directly</a:t>
            </a:r>
            <a:r>
              <a:rPr lang="en-US" dirty="0" smtClean="0"/>
              <a:t> to/from clients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Neither </a:t>
            </a:r>
            <a:r>
              <a:rPr lang="en-US" dirty="0"/>
              <a:t>the clients nor the </a:t>
            </a:r>
            <a:r>
              <a:rPr lang="en-US" dirty="0" smtClean="0"/>
              <a:t>chunk servers cache files</a:t>
            </a:r>
          </a:p>
          <a:p>
            <a:pPr lvl="1"/>
            <a:r>
              <a:rPr lang="en-US" dirty="0" smtClean="0"/>
              <a:t>Little benefits in a streaming environment</a:t>
            </a:r>
          </a:p>
          <a:p>
            <a:pPr lvl="1"/>
            <a:r>
              <a:rPr lang="en-US" dirty="0" smtClean="0"/>
              <a:t>Omitting it results in a simpler design</a:t>
            </a:r>
          </a:p>
          <a:p>
            <a:pPr lvl="1"/>
            <a:r>
              <a:rPr lang="en-US" dirty="0" smtClean="0"/>
              <a:t>Linux I/O buffers already keep in RAM frequently accessed chunks</a:t>
            </a:r>
          </a:p>
          <a:p>
            <a:pPr lvl="2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8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dirty="0" smtClean="0"/>
              <a:t>Client converts (</a:t>
            </a:r>
            <a:r>
              <a:rPr lang="en-US" i="1" dirty="0" smtClean="0"/>
              <a:t>file name, file offset</a:t>
            </a:r>
            <a:r>
              <a:rPr lang="en-US" dirty="0" smtClean="0"/>
              <a:t>) into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i="1" dirty="0" smtClean="0"/>
              <a:t>file name, chunk index</a:t>
            </a:r>
            <a:r>
              <a:rPr lang="en-US" dirty="0" smtClean="0"/>
              <a:t>)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US" dirty="0" smtClean="0"/>
              <a:t>Sends </a:t>
            </a:r>
            <a:r>
              <a:rPr lang="en-US" dirty="0"/>
              <a:t>(</a:t>
            </a:r>
            <a:r>
              <a:rPr lang="en-US" i="1" dirty="0"/>
              <a:t>file name, chunk </a:t>
            </a:r>
            <a:r>
              <a:rPr lang="en-US" i="1" dirty="0" smtClean="0"/>
              <a:t>index</a:t>
            </a:r>
            <a:r>
              <a:rPr lang="en-US" dirty="0" smtClean="0"/>
              <a:t>) to master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US" dirty="0" smtClean="0"/>
              <a:t>Master replies with </a:t>
            </a:r>
            <a:r>
              <a:rPr lang="en-US" i="1" dirty="0" smtClean="0"/>
              <a:t>chunk handle</a:t>
            </a:r>
            <a:r>
              <a:rPr lang="en-US" dirty="0" smtClean="0"/>
              <a:t> and </a:t>
            </a:r>
            <a:r>
              <a:rPr lang="en-US" i="1" dirty="0" smtClean="0"/>
              <a:t>replica locations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US" dirty="0" smtClean="0"/>
              <a:t>Client caches this information</a:t>
            </a:r>
            <a:endParaRPr lang="en-US" dirty="0"/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US" dirty="0" smtClean="0"/>
              <a:t>Client selects a chunk server and sends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i="1" dirty="0" smtClean="0"/>
              <a:t>chunk handle</a:t>
            </a:r>
            <a:r>
              <a:rPr lang="en-US" dirty="0" smtClean="0"/>
              <a:t>,  </a:t>
            </a:r>
            <a:r>
              <a:rPr lang="en-US" i="1" dirty="0" smtClean="0"/>
              <a:t>byte range</a:t>
            </a:r>
            <a:r>
              <a:rPr lang="en-US" dirty="0" smtClean="0"/>
              <a:t> within the chunk)</a:t>
            </a:r>
          </a:p>
        </p:txBody>
      </p:sp>
    </p:spTree>
    <p:extLst>
      <p:ext uri="{BB962C8B-B14F-4D97-AF65-F5344CB8AC3E}">
        <p14:creationId xmlns:p14="http://schemas.microsoft.com/office/powerpoint/2010/main" val="158685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1872" y="1828800"/>
            <a:ext cx="10972800" cy="38862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Clients typically send requests for multiple chunks to the master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Master can add to their reply information about  chunks immediately following the requested chunks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Avoid many client requests to the master</a:t>
            </a:r>
          </a:p>
          <a:p>
            <a:pPr lvl="1"/>
            <a:r>
              <a:rPr lang="en-US" dirty="0" smtClean="0"/>
              <a:t>At almost no cost!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2996293" y="4842781"/>
            <a:ext cx="6449786" cy="873579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Same idea as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cs typeface="Arial" panose="020B0604020202020204" pitchFamily="34" charset="0"/>
              </a:rPr>
              <a:t>readdirplus()</a:t>
            </a:r>
            <a:r>
              <a:rPr kumimoji="0" lang="en-US" sz="2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 NFS</a:t>
            </a:r>
          </a:p>
        </p:txBody>
      </p:sp>
    </p:spTree>
    <p:extLst>
      <p:ext uri="{BB962C8B-B14F-4D97-AF65-F5344CB8AC3E}">
        <p14:creationId xmlns:p14="http://schemas.microsoft.com/office/powerpoint/2010/main" val="427093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Chunk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chunk sizes</a:t>
            </a:r>
          </a:p>
          <a:p>
            <a:pPr lvl="1"/>
            <a:r>
              <a:rPr lang="en-US" dirty="0" smtClean="0"/>
              <a:t>Reduce the number of interactions between clients and master</a:t>
            </a:r>
          </a:p>
          <a:p>
            <a:pPr lvl="1"/>
            <a:r>
              <a:rPr lang="en-US" dirty="0" smtClean="0"/>
              <a:t>As clients are more likely to perform many operations on the same chunk, they reduce the number of TCP connection requests</a:t>
            </a:r>
          </a:p>
          <a:p>
            <a:pPr lvl="1"/>
            <a:r>
              <a:rPr lang="en-US" dirty="0" smtClean="0"/>
              <a:t>Reduce the size of the metadata stored on the master</a:t>
            </a:r>
          </a:p>
          <a:p>
            <a:pPr lvl="1"/>
            <a:r>
              <a:rPr lang="en-US" dirty="0" smtClean="0"/>
              <a:t>Also increase the likelihood of observing </a:t>
            </a:r>
            <a:r>
              <a:rPr lang="en-US" b="1" i="1" dirty="0" smtClean="0"/>
              <a:t>hot spots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Not a real problem and replication helps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73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Master stores </a:t>
            </a:r>
            <a:r>
              <a:rPr lang="en-US" b="1" i="1" dirty="0" smtClean="0"/>
              <a:t>in memory</a:t>
            </a:r>
            <a:endParaRPr lang="en-US" dirty="0" smtClean="0"/>
          </a:p>
          <a:p>
            <a:pPr lvl="1"/>
            <a:r>
              <a:rPr lang="en-US" dirty="0" smtClean="0"/>
              <a:t>File and chunk namespaces</a:t>
            </a:r>
          </a:p>
          <a:p>
            <a:pPr lvl="1"/>
            <a:r>
              <a:rPr lang="en-US" dirty="0" smtClean="0"/>
              <a:t>Mapping from files to chunks</a:t>
            </a:r>
          </a:p>
          <a:p>
            <a:pPr lvl="1"/>
            <a:r>
              <a:rPr lang="en-US" dirty="0" smtClean="0"/>
              <a:t>Locations of each chunk's replica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First two types of metadata are kept persistent by logging mutations to an </a:t>
            </a:r>
            <a:r>
              <a:rPr lang="en-US" b="1" i="1" dirty="0" smtClean="0"/>
              <a:t>operation log </a:t>
            </a:r>
            <a:r>
              <a:rPr lang="en-US" dirty="0" smtClean="0"/>
              <a:t>stored on the master's HD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Not true for the locations of chunk replicas</a:t>
            </a:r>
          </a:p>
          <a:p>
            <a:pPr lvl="1"/>
            <a:r>
              <a:rPr lang="en-US" dirty="0" smtClean="0"/>
              <a:t>Obtained from the chunkservers themselves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13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unusual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85" y="2005693"/>
            <a:ext cx="10972800" cy="3886200"/>
          </a:xfrm>
        </p:spPr>
        <p:txBody>
          <a:bodyPr/>
          <a:lstStyle/>
          <a:p>
            <a:r>
              <a:rPr lang="en-US" dirty="0" smtClean="0"/>
              <a:t>Component failures are the norm, not the exception 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Scale and component quality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Files are huge by traditional standards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Most files contain many application objects (web pages)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Most file updates are append-only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Very few random writes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Once written, files are only read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GFS was co-designed with the applications using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43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Chunk locations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Obtained from chunkservers</a:t>
            </a:r>
          </a:p>
          <a:p>
            <a:pPr lvl="1"/>
            <a:r>
              <a:rPr lang="en-US" dirty="0" smtClean="0"/>
              <a:t>At startup time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Maintained up to date because master</a:t>
            </a:r>
          </a:p>
          <a:p>
            <a:pPr lvl="1"/>
            <a:r>
              <a:rPr lang="en-US" dirty="0" smtClean="0"/>
              <a:t>Controls all chunk placement</a:t>
            </a:r>
          </a:p>
          <a:p>
            <a:pPr lvl="1"/>
            <a:r>
              <a:rPr lang="en-US" dirty="0" smtClean="0"/>
              <a:t>Monitors chunkserver status though heartbeats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Simplest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49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 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400"/>
              </a:spcBef>
            </a:pPr>
            <a:r>
              <a:rPr lang="en-US" dirty="0" smtClean="0"/>
              <a:t>Contains historical record of critical metadata changes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Acts a logical time line for the order of all concurrent operations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Replicated on multiple remote machines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Using </a:t>
            </a:r>
            <a:r>
              <a:rPr lang="en-US" b="1" i="1" dirty="0" smtClean="0"/>
              <a:t>blocking writes</a:t>
            </a:r>
            <a:r>
              <a:rPr lang="en-US" dirty="0" smtClean="0"/>
              <a:t>, both locally and remotely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5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file namespace mutations are </a:t>
            </a:r>
            <a:r>
              <a:rPr lang="en-US" b="1" i="1" dirty="0" smtClean="0"/>
              <a:t>atomic</a:t>
            </a:r>
          </a:p>
          <a:p>
            <a:pPr lvl="1"/>
            <a:r>
              <a:rPr lang="en-US" dirty="0" smtClean="0"/>
              <a:t>Handled exclusively by the master</a:t>
            </a:r>
          </a:p>
          <a:p>
            <a:r>
              <a:rPr lang="en-US" dirty="0" smtClean="0"/>
              <a:t>Status of a file region can be</a:t>
            </a:r>
          </a:p>
          <a:p>
            <a:pPr lvl="1"/>
            <a:r>
              <a:rPr lang="en-US" b="1" i="1" dirty="0" smtClean="0"/>
              <a:t>Consistent:</a:t>
            </a:r>
            <a:r>
              <a:rPr lang="en-US" dirty="0" smtClean="0"/>
              <a:t> all clients see the same data</a:t>
            </a:r>
          </a:p>
          <a:p>
            <a:pPr lvl="1"/>
            <a:r>
              <a:rPr lang="en-US" b="1" i="1" dirty="0" smtClean="0"/>
              <a:t>Defined:</a:t>
            </a:r>
            <a:r>
              <a:rPr lang="en-US" dirty="0" smtClean="0"/>
              <a:t> all clients see the same data, which include the entirety of the last mutation</a:t>
            </a:r>
          </a:p>
          <a:p>
            <a:pPr lvl="1"/>
            <a:r>
              <a:rPr lang="en-US" b="1" i="1" dirty="0" smtClean="0"/>
              <a:t>Undefined but consistent</a:t>
            </a:r>
            <a:r>
              <a:rPr lang="en-US" dirty="0" smtClean="0"/>
              <a:t>: all clients see then same data but it may not reflect what any one mutation has written</a:t>
            </a:r>
          </a:p>
          <a:p>
            <a:pPr lvl="1"/>
            <a:r>
              <a:rPr lang="en-US" b="1" i="1" dirty="0" smtClean="0"/>
              <a:t>Inconsistent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34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Writes:</a:t>
            </a:r>
          </a:p>
          <a:p>
            <a:pPr lvl="1"/>
            <a:r>
              <a:rPr lang="en-US" dirty="0" smtClean="0"/>
              <a:t>Cause data to be written at a specific offset</a:t>
            </a:r>
          </a:p>
          <a:p>
            <a:pPr>
              <a:spcBef>
                <a:spcPts val="1800"/>
              </a:spcBef>
            </a:pPr>
            <a:r>
              <a:rPr lang="en-US" b="1" i="1" dirty="0" smtClean="0"/>
              <a:t>Record appends:</a:t>
            </a:r>
          </a:p>
          <a:p>
            <a:pPr lvl="1"/>
            <a:r>
              <a:rPr lang="en-US" dirty="0" smtClean="0"/>
              <a:t>Cause data to be automatically appended at least once at an offset of GFS choosing</a:t>
            </a:r>
          </a:p>
          <a:p>
            <a:pPr>
              <a:spcBef>
                <a:spcPts val="1800"/>
              </a:spcBef>
            </a:pPr>
            <a:r>
              <a:rPr lang="en-US" b="1" i="1" dirty="0" smtClean="0"/>
              <a:t>Consistency</a:t>
            </a:r>
            <a:r>
              <a:rPr lang="en-US" dirty="0" smtClean="0"/>
              <a:t> is ensured by </a:t>
            </a:r>
          </a:p>
          <a:p>
            <a:pPr lvl="1"/>
            <a:r>
              <a:rPr lang="en-US" dirty="0" smtClean="0"/>
              <a:t>Applying mutations to a chunk in the same order</a:t>
            </a:r>
          </a:p>
          <a:p>
            <a:pPr lvl="1"/>
            <a:r>
              <a:rPr lang="en-US" dirty="0" smtClean="0"/>
              <a:t>Using chunk version numbers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95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stale chunk locations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covered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0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6976" y="499354"/>
            <a:ext cx="7558048" cy="61522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484042" y="2647784"/>
            <a:ext cx="236154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Numbers refer to </a:t>
            </a:r>
          </a:p>
          <a:p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steps in the</a:t>
            </a:r>
          </a:p>
          <a:p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previous slides</a:t>
            </a:r>
            <a:endParaRPr lang="en-US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3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Mutations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dirty="0" smtClean="0"/>
              <a:t>Client requests a lease from master server :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dirty="0" smtClean="0"/>
              <a:t>Master </a:t>
            </a:r>
            <a:r>
              <a:rPr lang="en-US" dirty="0"/>
              <a:t>server grants </a:t>
            </a:r>
            <a:r>
              <a:rPr lang="en-US" dirty="0" smtClean="0"/>
              <a:t>update permission </a:t>
            </a:r>
            <a:r>
              <a:rPr lang="en-US" dirty="0"/>
              <a:t>to a </a:t>
            </a:r>
            <a:r>
              <a:rPr lang="en-US" dirty="0" smtClean="0"/>
              <a:t>client </a:t>
            </a:r>
            <a:r>
              <a:rPr lang="en-US" dirty="0"/>
              <a:t>for a finite period of </a:t>
            </a:r>
            <a:r>
              <a:rPr lang="en-US" dirty="0" smtClean="0"/>
              <a:t>time (60 seconds)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dirty="0" smtClean="0"/>
              <a:t>Client pushes data to all the replicas</a:t>
            </a:r>
          </a:p>
          <a:p>
            <a:pPr lvl="1"/>
            <a:r>
              <a:rPr lang="en-US" dirty="0" smtClean="0"/>
              <a:t>Data end in internal LRU buffer cache of each chunkserver </a:t>
            </a:r>
          </a:p>
          <a:p>
            <a:pPr marL="457200" lvl="1" indent="0">
              <a:buClrTx/>
              <a:buSzPct val="100000"/>
              <a:buNone/>
            </a:pPr>
            <a:r>
              <a:rPr lang="en-US" dirty="0" smtClean="0"/>
              <a:t>Once the replicas have all ACKed receiving the data,</a:t>
            </a:r>
            <a:br>
              <a:rPr lang="en-US" dirty="0" smtClean="0"/>
            </a:br>
            <a:r>
              <a:rPr lang="en-US" dirty="0" smtClean="0"/>
              <a:t>client sends a write request to the primary replica.</a:t>
            </a:r>
          </a:p>
          <a:p>
            <a:pPr marL="457200" lvl="1" indent="0">
              <a:buClrTx/>
              <a:buSzPct val="100000"/>
              <a:buNone/>
            </a:pPr>
            <a:r>
              <a:rPr lang="en-US" dirty="0" smtClean="0"/>
              <a:t>Primary assigns a serial number to the mutation and applies it to its local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16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Mutations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Tx/>
              <a:buSzPct val="100000"/>
              <a:buFont typeface="+mj-lt"/>
              <a:buAutoNum type="arabicPeriod" startAt="5"/>
            </a:pPr>
            <a:r>
              <a:rPr lang="en-US" dirty="0" smtClean="0"/>
              <a:t>Primary replicas forwards the write request to all secondary replicas, which apply the mutation in the same serial order.</a:t>
            </a:r>
          </a:p>
          <a:p>
            <a:pPr marL="514350" indent="-514350">
              <a:buClrTx/>
              <a:buSzPct val="100000"/>
              <a:buFont typeface="+mj-lt"/>
              <a:buAutoNum type="arabicPeriod" startAt="5"/>
            </a:pPr>
            <a:r>
              <a:rPr lang="en-US" dirty="0" smtClean="0"/>
              <a:t>Secondary replicas reply to the primary once they have completed the operation</a:t>
            </a:r>
          </a:p>
          <a:p>
            <a:pPr marL="514350" indent="-514350">
              <a:buClrTx/>
              <a:buSzPct val="100000"/>
              <a:buFont typeface="+mj-lt"/>
              <a:buAutoNum type="arabicPeriod" startAt="5"/>
            </a:pPr>
            <a:r>
              <a:rPr lang="en-US" dirty="0" smtClean="0"/>
              <a:t>Primary notifies to the client the mutation is completed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01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record appends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GFS appends the new data </a:t>
            </a:r>
          </a:p>
          <a:p>
            <a:pPr lvl="1"/>
            <a:r>
              <a:rPr lang="en-US" dirty="0" smtClean="0"/>
              <a:t>At least once</a:t>
            </a:r>
          </a:p>
          <a:p>
            <a:pPr lvl="1"/>
            <a:r>
              <a:rPr lang="en-US" dirty="0" smtClean="0"/>
              <a:t>Atomically</a:t>
            </a:r>
          </a:p>
          <a:p>
            <a:pPr lvl="1"/>
            <a:r>
              <a:rPr lang="en-US" dirty="0" smtClean="0"/>
              <a:t>At an offset of GFS choosing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Returns that offset to the client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Widely used to implement concurrent access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88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Snapshots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Copies file and directories in parallel with regular operations</a:t>
            </a:r>
          </a:p>
          <a:p>
            <a:r>
              <a:rPr lang="en-US" dirty="0" smtClean="0"/>
              <a:t>Use </a:t>
            </a:r>
            <a:r>
              <a:rPr lang="en-US" b="1" i="1" dirty="0" smtClean="0"/>
              <a:t>copy-on-write</a:t>
            </a:r>
            <a:r>
              <a:rPr lang="en-US" dirty="0" smtClean="0"/>
              <a:t> approach</a:t>
            </a:r>
          </a:p>
          <a:p>
            <a:pPr lvl="1"/>
            <a:r>
              <a:rPr lang="en-US" dirty="0" smtClean="0"/>
              <a:t>Temporarily make copied data read-only</a:t>
            </a:r>
          </a:p>
          <a:p>
            <a:pPr lvl="2"/>
            <a:r>
              <a:rPr lang="en-US" dirty="0" smtClean="0"/>
              <a:t>To detect changes taking place while the snapshot is being taken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83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Assumptions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 is built from many inexpensive commodity components</a:t>
            </a:r>
          </a:p>
          <a:p>
            <a:pPr lvl="1"/>
            <a:r>
              <a:rPr lang="en-US" dirty="0" smtClean="0"/>
              <a:t>Must constantly monitor itself</a:t>
            </a:r>
          </a:p>
          <a:p>
            <a:pPr lvl="1"/>
            <a:r>
              <a:rPr lang="en-US" dirty="0" smtClean="0"/>
              <a:t>Must quickly recover from component failures</a:t>
            </a:r>
          </a:p>
          <a:p>
            <a:pPr>
              <a:spcBef>
                <a:spcPts val="3000"/>
              </a:spcBef>
            </a:pPr>
            <a:r>
              <a:rPr lang="en-US" dirty="0" smtClean="0"/>
              <a:t>System will store a modest number of large files</a:t>
            </a:r>
          </a:p>
          <a:p>
            <a:pPr lvl="1"/>
            <a:r>
              <a:rPr lang="en-US" dirty="0" smtClean="0"/>
              <a:t>Over a million files</a:t>
            </a:r>
          </a:p>
          <a:p>
            <a:pPr lvl="1"/>
            <a:r>
              <a:rPr lang="en-US" dirty="0" smtClean="0"/>
              <a:t>Typically 100MB or more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08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user-level library</a:t>
            </a:r>
          </a:p>
          <a:p>
            <a:pPr lvl="1"/>
            <a:r>
              <a:rPr lang="en-US" dirty="0" smtClean="0"/>
              <a:t>Easiest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66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-695" t="1188" r="4636" b="-1188"/>
          <a:stretch/>
        </p:blipFill>
        <p:spPr>
          <a:xfrm>
            <a:off x="176213" y="1828800"/>
            <a:ext cx="11839574" cy="4010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68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</a:t>
            </a:r>
            <a:r>
              <a:rPr lang="en-US" dirty="0"/>
              <a:t>used with relatively small number of servers (</a:t>
            </a:r>
            <a:r>
              <a:rPr lang="en-US" dirty="0" smtClean="0"/>
              <a:t>15),</a:t>
            </a:r>
            <a:br>
              <a:rPr lang="en-US" dirty="0" smtClean="0"/>
            </a:br>
            <a:r>
              <a:rPr lang="en-US" dirty="0" smtClean="0"/>
              <a:t>GFS </a:t>
            </a:r>
            <a:r>
              <a:rPr lang="en-US" dirty="0"/>
              <a:t>achieves </a:t>
            </a:r>
            <a:endParaRPr lang="en-US" dirty="0" smtClean="0"/>
          </a:p>
          <a:p>
            <a:pPr lvl="2"/>
            <a:r>
              <a:rPr lang="en-US" dirty="0" smtClean="0"/>
              <a:t>Reading </a:t>
            </a:r>
            <a:r>
              <a:rPr lang="en-US" dirty="0"/>
              <a:t>performance comparable to that of a single disk (80–100 MB/s</a:t>
            </a:r>
            <a:r>
              <a:rPr lang="en-US" dirty="0" smtClean="0"/>
              <a:t>) </a:t>
            </a:r>
          </a:p>
          <a:p>
            <a:pPr lvl="2"/>
            <a:r>
              <a:rPr lang="en-US" dirty="0" smtClean="0"/>
              <a:t>Reduced </a:t>
            </a:r>
            <a:r>
              <a:rPr lang="en-US" dirty="0"/>
              <a:t>write performance (30 MB/s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Even lower performance (5 </a:t>
            </a:r>
            <a:r>
              <a:rPr lang="en-US" dirty="0"/>
              <a:t>MB/s) in appending data to existing </a:t>
            </a:r>
            <a:r>
              <a:rPr lang="en-US" dirty="0" smtClean="0"/>
              <a:t>files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7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</a:t>
            </a:r>
            <a:r>
              <a:rPr lang="en-US" dirty="0"/>
              <a:t>rate increases significantly with the number of chunk </a:t>
            </a:r>
            <a:r>
              <a:rPr lang="en-US" dirty="0" smtClean="0"/>
              <a:t>servers</a:t>
            </a:r>
          </a:p>
          <a:p>
            <a:pPr lvl="1"/>
            <a:r>
              <a:rPr lang="en-US" dirty="0" smtClean="0"/>
              <a:t>583 </a:t>
            </a:r>
            <a:r>
              <a:rPr lang="en-US" dirty="0"/>
              <a:t>MB/s for 342 </a:t>
            </a:r>
            <a:r>
              <a:rPr lang="en-US" dirty="0" smtClean="0"/>
              <a:t>nodes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75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Assumptions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Workload primarily consists of</a:t>
            </a:r>
          </a:p>
          <a:p>
            <a:pPr lvl="1"/>
            <a:r>
              <a:rPr lang="en-US" dirty="0"/>
              <a:t>Large streaming reads (1MB or more)</a:t>
            </a:r>
          </a:p>
          <a:p>
            <a:pPr lvl="1"/>
            <a:r>
              <a:rPr lang="en-US" dirty="0"/>
              <a:t>Small sequential </a:t>
            </a:r>
            <a:r>
              <a:rPr lang="en-US" dirty="0" smtClean="0"/>
              <a:t>reads (</a:t>
            </a:r>
            <a:r>
              <a:rPr lang="en-US" dirty="0"/>
              <a:t>a few KBs)</a:t>
            </a:r>
          </a:p>
          <a:p>
            <a:pPr>
              <a:spcBef>
                <a:spcPts val="3000"/>
              </a:spcBef>
            </a:pPr>
            <a:r>
              <a:rPr lang="en-US" dirty="0" smtClean="0"/>
              <a:t>Many large sequential writes</a:t>
            </a:r>
          </a:p>
          <a:p>
            <a:pPr lvl="1"/>
            <a:r>
              <a:rPr lang="en-US" dirty="0" smtClean="0"/>
              <a:t>Append data to files</a:t>
            </a:r>
          </a:p>
          <a:p>
            <a:pPr lvl="1"/>
            <a:r>
              <a:rPr lang="en-US" dirty="0" smtClean="0"/>
              <a:t>Very few random updates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20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Assumptions (III)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concurrent appends to the same file by multiple clients</a:t>
            </a:r>
          </a:p>
          <a:p>
            <a:pPr lvl="1"/>
            <a:r>
              <a:rPr lang="en-US" dirty="0"/>
              <a:t>Need efficient implementation of well-defined  semantics	</a:t>
            </a:r>
          </a:p>
          <a:p>
            <a:pPr>
              <a:spcBef>
                <a:spcPts val="3000"/>
              </a:spcBef>
            </a:pPr>
            <a:r>
              <a:rPr lang="en-US" dirty="0" smtClean="0"/>
              <a:t>High sustained bandwidth is more important than latency	</a:t>
            </a:r>
          </a:p>
          <a:p>
            <a:pPr lvl="1"/>
            <a:endParaRPr lang="en-US" dirty="0"/>
          </a:p>
        </p:txBody>
      </p:sp>
      <p:sp>
        <p:nvSpPr>
          <p:cNvPr id="5" name="Right Arrow 4"/>
          <p:cNvSpPr/>
          <p:nvPr/>
        </p:nvSpPr>
        <p:spPr bwMode="auto">
          <a:xfrm flipH="1">
            <a:off x="10711541" y="2171699"/>
            <a:ext cx="628650" cy="688739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33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A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GFS was designed to be used by</a:t>
            </a:r>
            <a:br>
              <a:rPr lang="en-US" dirty="0" smtClean="0"/>
            </a:br>
            <a:r>
              <a:rPr lang="en-US" b="1" i="1" dirty="0" smtClean="0"/>
              <a:t>mostly co-designed applications</a:t>
            </a:r>
          </a:p>
          <a:p>
            <a:endParaRPr lang="en-US" dirty="0"/>
          </a:p>
          <a:p>
            <a:pPr lvl="1"/>
            <a:r>
              <a:rPr lang="en-US" dirty="0" smtClean="0"/>
              <a:t>Not by regular users</a:t>
            </a:r>
          </a:p>
          <a:p>
            <a:pPr lvl="1"/>
            <a:endParaRPr lang="en-US" dirty="0"/>
          </a:p>
          <a:p>
            <a:r>
              <a:rPr lang="en-US" dirty="0" smtClean="0"/>
              <a:t>Explains many of its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04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interface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Quite familiar but non-POSIX</a:t>
            </a:r>
          </a:p>
          <a:p>
            <a:pPr lvl="1"/>
            <a:r>
              <a:rPr lang="en-US" dirty="0" smtClean="0"/>
              <a:t>Files organized in directories</a:t>
            </a:r>
          </a:p>
          <a:p>
            <a:pPr lvl="1"/>
            <a:r>
              <a:rPr lang="en-US" dirty="0" smtClean="0"/>
              <a:t>Usual primitives for</a:t>
            </a:r>
          </a:p>
          <a:p>
            <a:pPr lvl="2"/>
            <a:r>
              <a:rPr lang="en-US" dirty="0" smtClean="0"/>
              <a:t>Creating, deleting, opening, closing files</a:t>
            </a:r>
          </a:p>
          <a:p>
            <a:pPr lvl="2"/>
            <a:r>
              <a:rPr lang="en-US" dirty="0" smtClean="0"/>
              <a:t>Writing to and reading from files</a:t>
            </a:r>
          </a:p>
        </p:txBody>
      </p:sp>
    </p:spTree>
    <p:extLst>
      <p:ext uri="{BB962C8B-B14F-4D97-AF65-F5344CB8AC3E}">
        <p14:creationId xmlns:p14="http://schemas.microsoft.com/office/powerpoint/2010/main" val="53879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interface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new operations</a:t>
            </a:r>
          </a:p>
          <a:p>
            <a:pPr lvl="1"/>
            <a:r>
              <a:rPr lang="en-US" b="1" i="1" dirty="0" smtClean="0"/>
              <a:t>Snapshots</a:t>
            </a:r>
          </a:p>
          <a:p>
            <a:pPr lvl="2"/>
            <a:r>
              <a:rPr lang="en-US" dirty="0" smtClean="0"/>
              <a:t>Create copies of files and directories</a:t>
            </a:r>
          </a:p>
          <a:p>
            <a:pPr lvl="1"/>
            <a:r>
              <a:rPr lang="en-US" b="1" i="1" dirty="0" smtClean="0"/>
              <a:t>Record appends</a:t>
            </a:r>
          </a:p>
          <a:p>
            <a:pPr lvl="2"/>
            <a:r>
              <a:rPr lang="en-US" dirty="0" smtClean="0"/>
              <a:t>Allow multiple clients to concurrently append data </a:t>
            </a:r>
            <a:br>
              <a:rPr lang="en-US" dirty="0" smtClean="0"/>
            </a:br>
            <a:r>
              <a:rPr lang="en-US" dirty="0" smtClean="0"/>
              <a:t>to the same file</a:t>
            </a:r>
          </a:p>
          <a:p>
            <a:pPr lvl="2"/>
            <a:r>
              <a:rPr lang="en-US" dirty="0" smtClean="0"/>
              <a:t>Useful for implementing</a:t>
            </a:r>
          </a:p>
          <a:p>
            <a:pPr lvl="3"/>
            <a:r>
              <a:rPr lang="en-US" dirty="0"/>
              <a:t>M</a:t>
            </a:r>
            <a:r>
              <a:rPr lang="en-US" dirty="0" smtClean="0"/>
              <a:t>ulti-way merge results</a:t>
            </a:r>
          </a:p>
          <a:p>
            <a:pPr lvl="3"/>
            <a:r>
              <a:rPr lang="en-US" dirty="0" smtClean="0"/>
              <a:t>Producer-consumer queues</a:t>
            </a:r>
          </a:p>
          <a:p>
            <a:pPr lvl="3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Right Arrow 3"/>
          <p:cNvSpPr/>
          <p:nvPr/>
        </p:nvSpPr>
        <p:spPr bwMode="auto">
          <a:xfrm flipH="1">
            <a:off x="10042069" y="3984171"/>
            <a:ext cx="628650" cy="688739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95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GFS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GFS Cluster</a:t>
            </a:r>
          </a:p>
          <a:p>
            <a:pPr lvl="1"/>
            <a:r>
              <a:rPr lang="en-US" dirty="0" smtClean="0"/>
              <a:t>A </a:t>
            </a:r>
            <a:r>
              <a:rPr lang="en-US" b="1" i="1" dirty="0" smtClean="0"/>
              <a:t>master</a:t>
            </a:r>
            <a:endParaRPr lang="en-US" i="1" dirty="0" smtClean="0"/>
          </a:p>
          <a:p>
            <a:pPr lvl="1"/>
            <a:r>
              <a:rPr lang="en-US" dirty="0" smtClean="0"/>
              <a:t>Multiple</a:t>
            </a:r>
            <a:r>
              <a:rPr lang="en-US" i="1" dirty="0" smtClean="0"/>
              <a:t> </a:t>
            </a:r>
            <a:r>
              <a:rPr lang="en-US" b="1" i="1" dirty="0" smtClean="0"/>
              <a:t>chunkservers</a:t>
            </a:r>
          </a:p>
          <a:p>
            <a:pPr lvl="1"/>
            <a:r>
              <a:rPr lang="en-US" dirty="0" smtClean="0"/>
              <a:t>Concurrently accessed by many clients</a:t>
            </a:r>
          </a:p>
          <a:p>
            <a:pPr lvl="3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Rectangle 4"/>
          <p:cNvSpPr/>
          <p:nvPr/>
        </p:nvSpPr>
        <p:spPr bwMode="auto">
          <a:xfrm>
            <a:off x="5715000" y="5015593"/>
            <a:ext cx="1420585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Master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7660821" y="4297136"/>
            <a:ext cx="2364921" cy="6558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Chunkserver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7660820" y="5105400"/>
            <a:ext cx="2364921" cy="6558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Chunkserver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7660820" y="5996668"/>
            <a:ext cx="2364921" cy="6558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Chunkserver</a:t>
            </a:r>
          </a:p>
        </p:txBody>
      </p:sp>
    </p:spTree>
    <p:extLst>
      <p:ext uri="{BB962C8B-B14F-4D97-AF65-F5344CB8AC3E}">
        <p14:creationId xmlns:p14="http://schemas.microsoft.com/office/powerpoint/2010/main" val="118495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ook Chapter VIIII [Compatibility Mode]" id="{25D45D3C-36C0-4594-81E2-3243780395F3}" vid="{03FD76ED-B60A-4FB7-8934-0E1A6803D1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UH Red</Template>
  <TotalTime>354</TotalTime>
  <Words>1143</Words>
  <Application>Microsoft Office PowerPoint</Application>
  <PresentationFormat>Widescreen</PresentationFormat>
  <Paragraphs>188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Arial Black</vt:lpstr>
      <vt:lpstr>Calibri</vt:lpstr>
      <vt:lpstr>Consolas</vt:lpstr>
      <vt:lpstr>Times New Roman</vt:lpstr>
      <vt:lpstr>Wingdings</vt:lpstr>
      <vt:lpstr>Pixel</vt:lpstr>
      <vt:lpstr>THE GOOGLE FILE SYSTEM</vt:lpstr>
      <vt:lpstr>An unusual environment</vt:lpstr>
      <vt:lpstr>Design Assumptions (I)</vt:lpstr>
      <vt:lpstr>Design Assumptions (II)</vt:lpstr>
      <vt:lpstr>Design Assumptions (III)</vt:lpstr>
      <vt:lpstr> A note</vt:lpstr>
      <vt:lpstr>User interface (I)</vt:lpstr>
      <vt:lpstr>User interface (II)</vt:lpstr>
      <vt:lpstr>GFS clusters</vt:lpstr>
      <vt:lpstr>The files</vt:lpstr>
      <vt:lpstr>Architecture</vt:lpstr>
      <vt:lpstr>The master server (I)</vt:lpstr>
      <vt:lpstr>The master server (II)</vt:lpstr>
      <vt:lpstr>PowerPoint Presentation</vt:lpstr>
      <vt:lpstr>The chunk servers</vt:lpstr>
      <vt:lpstr>Accessing a file</vt:lpstr>
      <vt:lpstr>Optimization</vt:lpstr>
      <vt:lpstr>Chunk size</vt:lpstr>
      <vt:lpstr>Metadata</vt:lpstr>
      <vt:lpstr>Chunk locations</vt:lpstr>
      <vt:lpstr>Operation log</vt:lpstr>
      <vt:lpstr>Consistency model</vt:lpstr>
      <vt:lpstr>Data mutations</vt:lpstr>
      <vt:lpstr>Dealing with stale chunk locations</vt:lpstr>
      <vt:lpstr>PowerPoint Presentation</vt:lpstr>
      <vt:lpstr>Mutations (I)</vt:lpstr>
      <vt:lpstr>Mutations (II)</vt:lpstr>
      <vt:lpstr>Atomic record appends</vt:lpstr>
      <vt:lpstr>Snapshots</vt:lpstr>
      <vt:lpstr>Implementation</vt:lpstr>
      <vt:lpstr>Performance</vt:lpstr>
      <vt:lpstr>Performance</vt:lpstr>
      <vt:lpstr>Performance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GOOGLE FILE SYSTEM</dc:title>
  <dc:creator>Jehan-Francois Paris</dc:creator>
  <cp:lastModifiedBy>Jehan-Francois Paris</cp:lastModifiedBy>
  <cp:revision>51</cp:revision>
  <cp:lastPrinted>2019-11-07T04:41:39Z</cp:lastPrinted>
  <dcterms:created xsi:type="dcterms:W3CDTF">2017-11-08T04:06:13Z</dcterms:created>
  <dcterms:modified xsi:type="dcterms:W3CDTF">2020-11-10T22:18:39Z</dcterms:modified>
</cp:coreProperties>
</file>