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1" r:id="rId7"/>
    <p:sldId id="258" r:id="rId8"/>
    <p:sldId id="259" r:id="rId9"/>
    <p:sldId id="260" r:id="rId10"/>
    <p:sldId id="267" r:id="rId11"/>
    <p:sldId id="262" r:id="rId12"/>
    <p:sldId id="263" r:id="rId13"/>
    <p:sldId id="268" r:id="rId14"/>
    <p:sldId id="269" r:id="rId15"/>
    <p:sldId id="270" r:id="rId16"/>
    <p:sldId id="274" r:id="rId17"/>
    <p:sldId id="271" r:id="rId18"/>
    <p:sldId id="272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0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044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2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0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5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6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0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5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9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83BA2DDF-70E1-4668-995D-59D9E76D2C59}" type="datetimeFigureOut">
              <a:rPr lang="en-US" smtClean="0"/>
              <a:t>12/16/2019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2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7925" y="1828800"/>
            <a:ext cx="9528176" cy="2209800"/>
          </a:xfrm>
        </p:spPr>
        <p:txBody>
          <a:bodyPr/>
          <a:lstStyle/>
          <a:p>
            <a:r>
              <a:rPr lang="en-US" dirty="0" smtClean="0"/>
              <a:t>H-Store: A high-performance, distributed main memory transaction processing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4562474"/>
            <a:ext cx="10055225" cy="2066925"/>
          </a:xfrm>
        </p:spPr>
        <p:txBody>
          <a:bodyPr/>
          <a:lstStyle/>
          <a:p>
            <a:r>
              <a:rPr lang="en-US" dirty="0"/>
              <a:t>Robert Kallman, Hideaki Kimura, Jonathan Natkins, Andrew Pavlo, Alex Rasin, Stanley B. Zdonik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Evan </a:t>
            </a:r>
            <a:r>
              <a:rPr lang="en-US" dirty="0"/>
              <a:t>P. C. Jones, Samuel Madden, Michael Stonebraker, Yang Zhang, John Hugg, Daniel J. Abadi</a:t>
            </a:r>
          </a:p>
        </p:txBody>
      </p:sp>
    </p:spTree>
    <p:extLst>
      <p:ext uri="{BB962C8B-B14F-4D97-AF65-F5344CB8AC3E}">
        <p14:creationId xmlns:p14="http://schemas.microsoft.com/office/powerpoint/2010/main" val="12986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OLTP databases</a:t>
            </a:r>
          </a:p>
          <a:p>
            <a:pPr lvl="1"/>
            <a:r>
              <a:rPr lang="en-US" dirty="0" smtClean="0"/>
              <a:t>Too many of their architectural components are old</a:t>
            </a:r>
          </a:p>
          <a:p>
            <a:pPr lvl="2"/>
            <a:r>
              <a:rPr lang="en-US" dirty="0" smtClean="0"/>
              <a:t>Inherited from original System R</a:t>
            </a:r>
          </a:p>
          <a:p>
            <a:pPr lvl="3"/>
            <a:r>
              <a:rPr lang="en-US" dirty="0" smtClean="0"/>
              <a:t>Mid-seventies!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Take advantage of recent trends</a:t>
            </a:r>
          </a:p>
          <a:p>
            <a:pPr lvl="1"/>
            <a:r>
              <a:rPr lang="en-US" dirty="0" smtClean="0"/>
              <a:t>Multi-core architectures</a:t>
            </a:r>
          </a:p>
          <a:p>
            <a:pPr lvl="1"/>
            <a:r>
              <a:rPr lang="en-US" dirty="0" smtClean="0"/>
              <a:t>Cheap abundant main memory </a:t>
            </a:r>
          </a:p>
          <a:p>
            <a:pPr lvl="1"/>
            <a:r>
              <a:rPr lang="en-US" dirty="0" smtClean="0"/>
              <a:t>Dominant use of stored procedures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 “one size fits all”  approach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On-line transaction processing (OLTP) systems have specific proprieties</a:t>
            </a:r>
          </a:p>
          <a:p>
            <a:pPr lvl="1"/>
            <a:r>
              <a:rPr lang="en-US" dirty="0" smtClean="0"/>
              <a:t>Repetitive short-lived transactions</a:t>
            </a:r>
          </a:p>
          <a:p>
            <a:pPr lvl="2"/>
            <a:r>
              <a:rPr lang="en-US" dirty="0" smtClean="0"/>
              <a:t>Stored  procedures</a:t>
            </a:r>
          </a:p>
          <a:p>
            <a:pPr marL="514350" indent="-457200">
              <a:spcBef>
                <a:spcPts val="2400"/>
              </a:spcBef>
            </a:pPr>
            <a:r>
              <a:rPr lang="en-US" dirty="0" smtClean="0"/>
              <a:t>Sole focus of this work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I/O performance of RDBMS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Their solution</a:t>
            </a:r>
            <a:endParaRPr lang="en-US" dirty="0"/>
          </a:p>
          <a:p>
            <a:pPr lvl="1"/>
            <a:r>
              <a:rPr lang="en-US" dirty="0" smtClean="0"/>
              <a:t>Scale system “horizontally”</a:t>
            </a:r>
          </a:p>
          <a:p>
            <a:pPr lvl="2"/>
            <a:r>
              <a:rPr lang="en-US" dirty="0" smtClean="0"/>
              <a:t>Partition responsibilities among multiple </a:t>
            </a:r>
            <a:r>
              <a:rPr lang="en-US" b="1" i="1" dirty="0" smtClean="0"/>
              <a:t>shared nothing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 smtClean="0"/>
              <a:t>Store entire DB in the memory of a large cluster of server machines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786062" y="5676900"/>
            <a:ext cx="5672138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Rely on replication to minimize</a:t>
            </a:r>
            <a:b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risk of data loss</a:t>
            </a:r>
          </a:p>
        </p:txBody>
      </p:sp>
    </p:spTree>
    <p:extLst>
      <p:ext uri="{BB962C8B-B14F-4D97-AF65-F5344CB8AC3E}">
        <p14:creationId xmlns:p14="http://schemas.microsoft.com/office/powerpoint/2010/main" val="19100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Next generation OLTP system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Operates on a distributed cluster of shared nothing machines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Coordinates the work of multiple single-threaded engines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All data are always kept in main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593336"/>
          </a:xfrm>
        </p:spPr>
        <p:txBody>
          <a:bodyPr/>
          <a:lstStyle/>
          <a:p>
            <a:r>
              <a:rPr lang="en-US" b="1" i="1" dirty="0" smtClean="0"/>
              <a:t>H-Store</a:t>
            </a:r>
          </a:p>
          <a:p>
            <a:pPr lvl="1"/>
            <a:r>
              <a:rPr lang="en-US" dirty="0" smtClean="0"/>
              <a:t>Cluster containing two or more computational </a:t>
            </a:r>
            <a:r>
              <a:rPr lang="en-US" b="1" i="1" dirty="0" smtClean="0"/>
              <a:t>nodes</a:t>
            </a:r>
          </a:p>
          <a:p>
            <a:r>
              <a:rPr lang="en-US" b="1" i="1" dirty="0" smtClean="0"/>
              <a:t>Nodes</a:t>
            </a:r>
          </a:p>
          <a:p>
            <a:pPr lvl="1"/>
            <a:r>
              <a:rPr lang="en-US" dirty="0" smtClean="0"/>
              <a:t>Single physical component that holds multiple </a:t>
            </a:r>
            <a:r>
              <a:rPr lang="en-US" b="1" i="1" dirty="0" smtClean="0"/>
              <a:t>sites</a:t>
            </a:r>
          </a:p>
          <a:p>
            <a:r>
              <a:rPr lang="en-US" b="1" i="1" dirty="0" smtClean="0"/>
              <a:t>Sites</a:t>
            </a:r>
          </a:p>
          <a:p>
            <a:pPr lvl="1"/>
            <a:r>
              <a:rPr lang="en-US" dirty="0" smtClean="0"/>
              <a:t>Normally run on a dedicated core</a:t>
            </a:r>
          </a:p>
          <a:p>
            <a:pPr lvl="1"/>
            <a:r>
              <a:rPr lang="en-US" b="1" i="1" dirty="0" smtClean="0"/>
              <a:t>Single-threaded</a:t>
            </a:r>
          </a:p>
          <a:p>
            <a:pPr lvl="1"/>
            <a:r>
              <a:rPr lang="en-US" b="1" i="1" dirty="0" smtClean="0"/>
              <a:t>Do not share</a:t>
            </a:r>
            <a:r>
              <a:rPr lang="en-US" dirty="0" smtClean="0"/>
              <a:t> any data structure or memory with any collocated site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0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H-Store system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348" y="1389888"/>
            <a:ext cx="9966832" cy="54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deployment framework takes at inputs</a:t>
            </a:r>
          </a:p>
          <a:p>
            <a:pPr lvl="1"/>
            <a:r>
              <a:rPr lang="en-US" dirty="0" smtClean="0"/>
              <a:t>A set of stored procedures</a:t>
            </a:r>
          </a:p>
          <a:p>
            <a:pPr lvl="1"/>
            <a:r>
              <a:rPr lang="en-US" dirty="0" smtClean="0"/>
              <a:t>A database schema</a:t>
            </a:r>
          </a:p>
          <a:p>
            <a:pPr lvl="1"/>
            <a:r>
              <a:rPr lang="en-US" dirty="0" smtClean="0"/>
              <a:t>A sample workload (used to optimize data layout)</a:t>
            </a:r>
          </a:p>
          <a:p>
            <a:pPr lvl="1"/>
            <a:r>
              <a:rPr lang="en-US" dirty="0" smtClean="0"/>
              <a:t>A set of available sites in the cluster</a:t>
            </a:r>
          </a:p>
          <a:p>
            <a:r>
              <a:rPr lang="en-US" dirty="0" smtClean="0"/>
              <a:t>Two-phase optimization</a:t>
            </a:r>
          </a:p>
          <a:p>
            <a:pPr lvl="1"/>
            <a:r>
              <a:rPr lang="en-US" dirty="0" smtClean="0"/>
              <a:t>First optimize stored procedures as if the database was not distributed</a:t>
            </a:r>
          </a:p>
          <a:p>
            <a:pPr lvl="1"/>
            <a:r>
              <a:rPr lang="en-US" dirty="0" smtClean="0"/>
              <a:t>Then come with distributed query plans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sites in the cluster are trusted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Any site is able to execute any OLTP application request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Execution plan is</a:t>
            </a:r>
          </a:p>
          <a:p>
            <a:pPr lvl="1"/>
            <a:r>
              <a:rPr lang="en-US" dirty="0" smtClean="0"/>
              <a:t>Annotated with the locations of the target sites</a:t>
            </a:r>
          </a:p>
          <a:p>
            <a:pPr lvl="1"/>
            <a:r>
              <a:rPr lang="en-US" dirty="0" smtClean="0"/>
              <a:t>Passed to a transaction manager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 shared data structures</a:t>
            </a:r>
          </a:p>
          <a:p>
            <a:pPr lvl="1"/>
            <a:r>
              <a:rPr lang="en-US" dirty="0" smtClean="0"/>
              <a:t>Everything is single-threaded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layout of DB specifically optimized to execute precompiled transactions</a:t>
            </a:r>
          </a:p>
          <a:p>
            <a:pPr lvl="1"/>
            <a:r>
              <a:rPr lang="en-US" dirty="0" smtClean="0"/>
              <a:t>Not ad hoc queries</a:t>
            </a:r>
          </a:p>
          <a:p>
            <a:pPr lvl="2"/>
            <a:r>
              <a:rPr lang="en-US" dirty="0" smtClean="0"/>
              <a:t>Can still be executed but could be very slow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experimental </a:t>
            </a:r>
            <a:r>
              <a:rPr lang="en-US" dirty="0"/>
              <a:t>main-memory, parallel </a:t>
            </a:r>
            <a:r>
              <a:rPr lang="en-US" dirty="0" smtClean="0"/>
              <a:t>DBMS </a:t>
            </a:r>
          </a:p>
          <a:p>
            <a:pPr lvl="1"/>
            <a:r>
              <a:rPr lang="en-US" dirty="0" smtClean="0"/>
              <a:t>Optimized </a:t>
            </a:r>
            <a:r>
              <a:rPr lang="en-US" dirty="0"/>
              <a:t>for on-line transaction processing (OLTP)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Highly </a:t>
            </a:r>
            <a:r>
              <a:rPr lang="en-US" dirty="0"/>
              <a:t>distributed, row-store-based relational database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uns </a:t>
            </a:r>
            <a:r>
              <a:rPr lang="en-US" dirty="0"/>
              <a:t>on a cluster on shared-nothing, main memory executor nodes. </a:t>
            </a:r>
          </a:p>
        </p:txBody>
      </p:sp>
    </p:spTree>
    <p:extLst>
      <p:ext uri="{BB962C8B-B14F-4D97-AF65-F5344CB8AC3E}">
        <p14:creationId xmlns:p14="http://schemas.microsoft.com/office/powerpoint/2010/main" val="15459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important special cases</a:t>
            </a:r>
            <a:r>
              <a:rPr lang="en-US" dirty="0"/>
              <a:t>	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Single-Site Transactions</a:t>
            </a:r>
          </a:p>
          <a:p>
            <a:pPr lvl="2"/>
            <a:r>
              <a:rPr lang="en-US" dirty="0" smtClean="0"/>
              <a:t>Can be entirely executed on a single site</a:t>
            </a:r>
          </a:p>
          <a:p>
            <a:pPr lvl="2"/>
            <a:r>
              <a:rPr lang="en-US" dirty="0" smtClean="0"/>
              <a:t>Just send the transaction to one of the target sites</a:t>
            </a:r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One-Shot Transactions</a:t>
            </a:r>
          </a:p>
          <a:p>
            <a:pPr lvl="2"/>
            <a:r>
              <a:rPr lang="en-US" dirty="0" smtClean="0"/>
              <a:t>Each of its individual queries executes on a single site</a:t>
            </a:r>
          </a:p>
          <a:p>
            <a:pPr lvl="2"/>
            <a:r>
              <a:rPr lang="en-US" dirty="0" smtClean="0"/>
              <a:t>Output of these queries is not reused as inputs for other queries</a:t>
            </a:r>
          </a:p>
          <a:p>
            <a:pPr lvl="2"/>
            <a:r>
              <a:rPr lang="en-US" dirty="0" smtClean="0"/>
              <a:t>Easy to execute in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frequently-accessed or read-only tables on each site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Horizontal partition of tables</a:t>
            </a:r>
          </a:p>
          <a:p>
            <a:pPr lvl="1"/>
            <a:r>
              <a:rPr lang="en-US" dirty="0" smtClean="0"/>
              <a:t>Partitions can be accessed in parallel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ollocate them with related data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Protect data against node failures</a:t>
            </a:r>
          </a:p>
          <a:p>
            <a:pPr lvl="1"/>
            <a:r>
              <a:rPr lang="en-US" dirty="0" smtClean="0"/>
              <a:t>Important for in-memory DBs</a:t>
            </a:r>
          </a:p>
          <a:p>
            <a:pPr lvl="1"/>
            <a:r>
              <a:rPr lang="en-US" b="1" i="1" dirty="0" smtClean="0"/>
              <a:t>k-safety</a:t>
            </a:r>
          </a:p>
          <a:p>
            <a:pPr lvl="2"/>
            <a:r>
              <a:rPr lang="en-US" dirty="0" smtClean="0"/>
              <a:t>Number </a:t>
            </a:r>
            <a:r>
              <a:rPr lang="en-US" b="1" i="1" dirty="0" smtClean="0"/>
              <a:t>k</a:t>
            </a:r>
            <a:r>
              <a:rPr lang="en-US" dirty="0" smtClean="0"/>
              <a:t> of node failures DB must tolerate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layout 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Table Replication</a:t>
            </a:r>
          </a:p>
          <a:p>
            <a:pPr lvl="1"/>
            <a:r>
              <a:rPr lang="en-US" dirty="0" smtClean="0"/>
              <a:t>Replicate all read-only tables on all sites</a:t>
            </a:r>
          </a:p>
          <a:p>
            <a:pPr lvl="2"/>
            <a:r>
              <a:rPr lang="en-US" dirty="0" smtClean="0"/>
              <a:t>Speeds up transactions</a:t>
            </a:r>
          </a:p>
          <a:p>
            <a:pPr>
              <a:spcBef>
                <a:spcPts val="1200"/>
              </a:spcBef>
            </a:pPr>
            <a:r>
              <a:rPr lang="en-US" b="1" i="1" dirty="0" smtClean="0"/>
              <a:t>Data Partitioning</a:t>
            </a:r>
          </a:p>
          <a:p>
            <a:pPr lvl="1"/>
            <a:r>
              <a:rPr lang="en-US" dirty="0" smtClean="0"/>
              <a:t>Divide horizontally each table into four disjoint partitions</a:t>
            </a:r>
          </a:p>
          <a:p>
            <a:pPr lvl="1"/>
            <a:r>
              <a:rPr lang="en-US" dirty="0" smtClean="0"/>
              <a:t>Each partition is stored on </a:t>
            </a:r>
            <a:r>
              <a:rPr lang="en-US" b="1" i="1" dirty="0" smtClean="0"/>
              <a:t>two</a:t>
            </a:r>
            <a:r>
              <a:rPr lang="en-US" dirty="0" smtClean="0"/>
              <a:t> different sites</a:t>
            </a:r>
          </a:p>
          <a:p>
            <a:pPr lvl="1"/>
            <a:r>
              <a:rPr lang="en-US" dirty="0" smtClean="0"/>
              <a:t>Accent is on parallelism</a:t>
            </a:r>
          </a:p>
          <a:p>
            <a:pPr>
              <a:spcBef>
                <a:spcPts val="1200"/>
              </a:spcBef>
            </a:pPr>
            <a:r>
              <a:rPr lang="en-US" b="1" i="1" dirty="0" smtClean="0"/>
              <a:t>K-Safety</a:t>
            </a:r>
          </a:p>
          <a:p>
            <a:pPr lvl="1"/>
            <a:r>
              <a:rPr lang="en-US" b="1" i="1" dirty="0" smtClean="0"/>
              <a:t>k = </a:t>
            </a:r>
            <a:r>
              <a:rPr lang="en-US" b="1" dirty="0" smtClean="0"/>
              <a:t>1</a:t>
            </a:r>
            <a:r>
              <a:rPr lang="en-US" b="1" i="1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DBMS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stored in tables</a:t>
            </a:r>
          </a:p>
          <a:p>
            <a:pPr lvl="1"/>
            <a:r>
              <a:rPr lang="en-US" dirty="0" smtClean="0"/>
              <a:t>Each row corresponds to a record</a:t>
            </a:r>
          </a:p>
          <a:p>
            <a:pPr lvl="1"/>
            <a:r>
              <a:rPr lang="en-US" dirty="0" smtClean="0"/>
              <a:t>No pointers or other links</a:t>
            </a:r>
          </a:p>
          <a:p>
            <a:pPr lvl="2"/>
            <a:r>
              <a:rPr lang="en-US" dirty="0" smtClean="0"/>
              <a:t>Matching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13185" y="1638913"/>
            <a:ext cx="4978400" cy="1406525"/>
            <a:chOff x="0" y="0"/>
            <a:chExt cx="7840" cy="2214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0"/>
              <a:ext cx="7841" cy="2214"/>
              <a:chOff x="0" y="0"/>
              <a:chExt cx="7841" cy="2214"/>
            </a:xfrm>
          </p:grpSpPr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0" y="1476"/>
                <a:ext cx="5989" cy="738"/>
                <a:chOff x="0" y="0"/>
                <a:chExt cx="2865" cy="738"/>
              </a:xfrm>
            </p:grpSpPr>
            <p:sp>
              <p:nvSpPr>
                <p:cNvPr id="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033" cy="738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0170" tIns="46990" rIns="90170" bIns="46990">
                  <a:spAutoFit/>
                </a:bodyPr>
                <a:lstStyle/>
                <a:p>
                  <a:r>
                    <a:rPr lang="en-US" altLang="en-US" sz="2400" dirty="0"/>
                    <a:t>Barbara	</a:t>
                  </a:r>
                </a:p>
              </p:txBody>
            </p:sp>
            <p:sp>
              <p:nvSpPr>
                <p:cNvPr id="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033" y="0"/>
                  <a:ext cx="833" cy="738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0170" tIns="46990" rIns="90170" bIns="46990">
                  <a:spAutoFit/>
                </a:bodyPr>
                <a:lstStyle/>
                <a:p>
                  <a:pPr algn="r"/>
                  <a:r>
                    <a:rPr lang="en-US" altLang="en-US" sz="2400" dirty="0"/>
                    <a:t>13339</a:t>
                  </a:r>
                </a:p>
              </p:txBody>
            </p:sp>
          </p:grp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5989" y="738"/>
                <a:ext cx="1852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CS</a:t>
                </a: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5989" y="1476"/>
                <a:ext cx="1852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CE</a:t>
                </a: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250" cy="738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170" tIns="46990" rIns="90170" bIns="46990">
                <a:spAutoFit/>
              </a:bodyPr>
              <a:lstStyle/>
              <a:p>
                <a:r>
                  <a:rPr lang="en-US" altLang="en-US" sz="2400" dirty="0"/>
                  <a:t>Student</a:t>
                </a: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4250" y="0"/>
                <a:ext cx="1736" cy="731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u="sng" dirty="0" smtClean="0"/>
                  <a:t>PSID</a:t>
                </a:r>
                <a:endParaRPr lang="en-US" altLang="en-US" sz="2400" u="sng" dirty="0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5986" y="0"/>
                <a:ext cx="1852" cy="731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Major</a:t>
                </a:r>
              </a:p>
            </p:txBody>
          </p: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0" y="738"/>
              <a:ext cx="4250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170" tIns="46990" rIns="90170" bIns="46990">
              <a:spAutoFit/>
            </a:bodyPr>
            <a:lstStyle/>
            <a:p>
              <a:r>
                <a:rPr lang="en-US" altLang="en-US" sz="2400" dirty="0"/>
                <a:t>Alan	</a:t>
              </a: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4251" y="738"/>
              <a:ext cx="1741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170" tIns="46990" rIns="90170" bIns="46990">
              <a:spAutoFit/>
            </a:bodyPr>
            <a:lstStyle/>
            <a:p>
              <a:pPr algn="r"/>
              <a:r>
                <a:rPr lang="en-US" altLang="en-US" sz="2400" dirty="0"/>
                <a:t>08887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327533" y="4192481"/>
            <a:ext cx="2698666" cy="1404937"/>
            <a:chOff x="0" y="0"/>
            <a:chExt cx="4251" cy="2214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" y="738"/>
              <a:ext cx="1828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08887	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09" y="744"/>
              <a:ext cx="1049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89</a:t>
              </a:r>
            </a:p>
          </p:txBody>
        </p: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0" y="1476"/>
              <a:ext cx="2866" cy="738"/>
              <a:chOff x="0" y="0"/>
              <a:chExt cx="2866" cy="738"/>
            </a:xfrm>
          </p:grpSpPr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48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13339	</a:t>
                </a:r>
              </a:p>
            </p:txBody>
          </p: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1802" y="0"/>
                <a:ext cx="1064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89</a:t>
                </a:r>
              </a:p>
            </p:txBody>
          </p:sp>
        </p:grp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2865" y="738"/>
              <a:ext cx="1386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87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2865" y="1476"/>
              <a:ext cx="1386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90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1801" cy="738"/>
            </a:xfrm>
            <a:prstGeom prst="rect">
              <a:avLst/>
            </a:prstGeom>
            <a:solidFill>
              <a:srgbClr val="99CC00"/>
            </a:solidFill>
            <a:ln w="9525" cap="flat" cmpd="sng">
              <a:solidFill>
                <a:schemeClr val="tx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u="sng" dirty="0"/>
                <a:t>PSID</a:t>
              </a:r>
              <a:r>
                <a:rPr lang="en-US" altLang="en-US" sz="2400" dirty="0"/>
                <a:t>	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821" y="0"/>
              <a:ext cx="1097" cy="732"/>
            </a:xfrm>
            <a:prstGeom prst="rect">
              <a:avLst/>
            </a:prstGeom>
            <a:solidFill>
              <a:srgbClr val="99CC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 smtClean="0"/>
                <a:t>Mid</a:t>
              </a:r>
              <a:endParaRPr lang="en-US" altLang="en-US" sz="2400" dirty="0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2866" y="0"/>
              <a:ext cx="1385" cy="732"/>
            </a:xfrm>
            <a:prstGeom prst="rect">
              <a:avLst/>
            </a:prstGeom>
            <a:solidFill>
              <a:srgbClr val="99CC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 smtClean="0"/>
                <a:t>Final</a:t>
              </a:r>
              <a:endParaRPr lang="en-US" altLang="en-US" sz="2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57176" y="3380317"/>
            <a:ext cx="44326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PSID is a </a:t>
            </a:r>
            <a:r>
              <a:rPr lang="en-US" sz="2800" b="1" i="1" dirty="0" smtClean="0"/>
              <a:t>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Links rows among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Must be unique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36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Transactions: You buy a car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2278250"/>
            <a:ext cx="7353300" cy="324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are atomic transactions?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/>
              <a:t>A mechanism used in databases and other financial systems.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System guarantees that an atomic transaction will either be executed properly or abort without leaving any trace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All </a:t>
            </a:r>
            <a:r>
              <a:rPr lang="en-US" altLang="en-US" i="1" dirty="0">
                <a:solidFill>
                  <a:srgbClr val="FF0000"/>
                </a:solidFill>
                <a:latin typeface="Arial Black" panose="020B0A04020102020204" pitchFamily="34" charset="0"/>
              </a:rPr>
              <a:t>or nothing semantics</a:t>
            </a:r>
            <a:endParaRPr lang="en-US" alt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altLang="en-US" dirty="0"/>
              <a:t>Atomic transactions verify the four ACID properties</a:t>
            </a:r>
          </a:p>
        </p:txBody>
      </p:sp>
    </p:spTree>
    <p:extLst>
      <p:ext uri="{BB962C8B-B14F-4D97-AF65-F5344CB8AC3E}">
        <p14:creationId xmlns:p14="http://schemas.microsoft.com/office/powerpoint/2010/main" val="296844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ACID properties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b="1" i="1" u="sng" dirty="0"/>
              <a:t>A</a:t>
            </a:r>
            <a:r>
              <a:rPr kumimoji="0" lang="en-US" altLang="en-US" b="1" i="1" dirty="0"/>
              <a:t>tomicity: </a:t>
            </a:r>
            <a:r>
              <a:rPr kumimoji="0" lang="en-US" altLang="en-US" dirty="0"/>
              <a:t>All or nothing property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b="1" i="1" u="sng" dirty="0"/>
              <a:t>C</a:t>
            </a:r>
            <a:r>
              <a:rPr kumimoji="0" lang="en-US" altLang="en-US" b="1" i="1" dirty="0"/>
              <a:t>onsistency: </a:t>
            </a:r>
            <a:r>
              <a:rPr kumimoji="0" lang="en-US" altLang="en-US" dirty="0"/>
              <a:t>A transaction either brings the data in a new consistent state of data or returns them to their previous state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b="1" i="1" u="sng" dirty="0"/>
              <a:t>I</a:t>
            </a:r>
            <a:r>
              <a:rPr kumimoji="0" lang="en-US" altLang="en-US" b="1" i="1" dirty="0"/>
              <a:t>solation:</a:t>
            </a:r>
            <a:r>
              <a:rPr kumimoji="0" lang="en-US" altLang="en-US" dirty="0"/>
              <a:t> A transaction in process and not yet committed has no effect on any other transaction.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i="1" u="sng" dirty="0"/>
              <a:t>D</a:t>
            </a:r>
            <a:r>
              <a:rPr kumimoji="0" lang="en-US" altLang="en-US" b="1" i="1" dirty="0" smtClean="0"/>
              <a:t>urability</a:t>
            </a:r>
            <a:r>
              <a:rPr kumimoji="0" lang="en-US" altLang="en-US" i="1" dirty="0"/>
              <a:t>:</a:t>
            </a:r>
            <a:r>
              <a:rPr kumimoji="0" lang="en-US" altLang="en-US" dirty="0"/>
              <a:t> Committed data are </a:t>
            </a:r>
            <a:r>
              <a:rPr kumimoji="0" lang="en-US" altLang="en-US" dirty="0" smtClean="0"/>
              <a:t> immediately stored </a:t>
            </a:r>
            <a:r>
              <a:rPr kumimoji="0" lang="en-US" altLang="en-US" dirty="0"/>
              <a:t>by the system in some kind of crash-proof storage</a:t>
            </a:r>
          </a:p>
        </p:txBody>
      </p:sp>
    </p:spTree>
    <p:extLst>
      <p:ext uri="{BB962C8B-B14F-4D97-AF65-F5344CB8AC3E}">
        <p14:creationId xmlns:p14="http://schemas.microsoft.com/office/powerpoint/2010/main" val="210058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Importance of atomic transactions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Atomicity and consistency properties guarantee that either the transaction is correct or will leave no traces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 </a:t>
            </a:r>
            <a:r>
              <a:rPr lang="en-US" altLang="en-US" dirty="0"/>
              <a:t>partial updates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 </a:t>
            </a:r>
            <a:r>
              <a:rPr lang="en-US" altLang="en-US" dirty="0"/>
              <a:t>incorrect updates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Isolation property allows </a:t>
            </a:r>
            <a:r>
              <a:rPr lang="en-US" altLang="en-US" b="1" i="1" dirty="0"/>
              <a:t>concurrent execution </a:t>
            </a:r>
            <a:r>
              <a:rPr lang="en-US" altLang="en-US" dirty="0"/>
              <a:t>of transactions</a:t>
            </a:r>
          </a:p>
          <a:p>
            <a:pPr lvl="1"/>
            <a:r>
              <a:rPr lang="en-US" altLang="en-US" dirty="0" smtClean="0"/>
              <a:t>Much </a:t>
            </a:r>
            <a:r>
              <a:rPr lang="en-US" altLang="en-US" dirty="0"/>
              <a:t>faster than serial </a:t>
            </a:r>
            <a:r>
              <a:rPr lang="en-US" altLang="en-US" dirty="0" smtClean="0"/>
              <a:t>execution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Durability property ensures transactions will not be lost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92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1316</TotalTime>
  <Words>666</Words>
  <Application>Microsoft Office PowerPoint</Application>
  <PresentationFormat>Widescreen</PresentationFormat>
  <Paragraphs>140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Times New Roman</vt:lpstr>
      <vt:lpstr>Wingdings</vt:lpstr>
      <vt:lpstr>Pixel</vt:lpstr>
      <vt:lpstr>H-Store: A high-performance, distributed main memory transaction processing system</vt:lpstr>
      <vt:lpstr>Paper highlights</vt:lpstr>
      <vt:lpstr>Background</vt:lpstr>
      <vt:lpstr>Relational DBMS</vt:lpstr>
      <vt:lpstr>Example</vt:lpstr>
      <vt:lpstr>Atomic Transactions: You buy a car</vt:lpstr>
      <vt:lpstr>What are atomic transactions?</vt:lpstr>
      <vt:lpstr>The ACID properties</vt:lpstr>
      <vt:lpstr>Importance of atomic transactions</vt:lpstr>
      <vt:lpstr>Back to the paper</vt:lpstr>
      <vt:lpstr>Motivation</vt:lpstr>
      <vt:lpstr>The focus</vt:lpstr>
      <vt:lpstr>Main issue</vt:lpstr>
      <vt:lpstr>H-Store</vt:lpstr>
      <vt:lpstr>System Overview</vt:lpstr>
      <vt:lpstr>H-Store system architecture</vt:lpstr>
      <vt:lpstr>System deployment</vt:lpstr>
      <vt:lpstr>Run-time model</vt:lpstr>
      <vt:lpstr>Database properties</vt:lpstr>
      <vt:lpstr>Transaction classes</vt:lpstr>
      <vt:lpstr>Physical layout</vt:lpstr>
      <vt:lpstr>DB layout loader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H-store: A high-performance, distributed main memory transaction processing system</dc:title>
  <dc:creator>Jehan-Francois Paris</dc:creator>
  <cp:lastModifiedBy>Jehan-Francois Paris</cp:lastModifiedBy>
  <cp:revision>27</cp:revision>
  <dcterms:created xsi:type="dcterms:W3CDTF">2018-09-23T23:09:31Z</dcterms:created>
  <dcterms:modified xsi:type="dcterms:W3CDTF">2019-12-16T20:10:35Z</dcterms:modified>
</cp:coreProperties>
</file>