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99" r:id="rId1"/>
  </p:sldMasterIdLst>
  <p:notesMasterIdLst>
    <p:notesMasterId r:id="rId42"/>
  </p:notesMasterIdLst>
  <p:handoutMasterIdLst>
    <p:handoutMasterId r:id="rId43"/>
  </p:handoutMasterIdLst>
  <p:sldIdLst>
    <p:sldId id="281" r:id="rId2"/>
    <p:sldId id="282" r:id="rId3"/>
    <p:sldId id="257" r:id="rId4"/>
    <p:sldId id="259" r:id="rId5"/>
    <p:sldId id="260" r:id="rId6"/>
    <p:sldId id="287" r:id="rId7"/>
    <p:sldId id="261" r:id="rId8"/>
    <p:sldId id="288" r:id="rId9"/>
    <p:sldId id="291" r:id="rId10"/>
    <p:sldId id="289" r:id="rId11"/>
    <p:sldId id="269" r:id="rId12"/>
    <p:sldId id="268" r:id="rId13"/>
    <p:sldId id="298" r:id="rId14"/>
    <p:sldId id="299" r:id="rId15"/>
    <p:sldId id="292" r:id="rId16"/>
    <p:sldId id="263" r:id="rId17"/>
    <p:sldId id="297" r:id="rId18"/>
    <p:sldId id="290" r:id="rId19"/>
    <p:sldId id="264" r:id="rId20"/>
    <p:sldId id="271" r:id="rId21"/>
    <p:sldId id="270" r:id="rId22"/>
    <p:sldId id="277" r:id="rId23"/>
    <p:sldId id="265" r:id="rId24"/>
    <p:sldId id="293" r:id="rId25"/>
    <p:sldId id="279" r:id="rId26"/>
    <p:sldId id="272" r:id="rId27"/>
    <p:sldId id="273" r:id="rId28"/>
    <p:sldId id="280" r:id="rId29"/>
    <p:sldId id="294" r:id="rId30"/>
    <p:sldId id="274" r:id="rId31"/>
    <p:sldId id="296" r:id="rId32"/>
    <p:sldId id="275" r:id="rId33"/>
    <p:sldId id="284" r:id="rId34"/>
    <p:sldId id="276" r:id="rId35"/>
    <p:sldId id="285" r:id="rId36"/>
    <p:sldId id="295" r:id="rId37"/>
    <p:sldId id="286" r:id="rId38"/>
    <p:sldId id="258" r:id="rId39"/>
    <p:sldId id="278" r:id="rId40"/>
    <p:sldId id="300" r:id="rId41"/>
  </p:sldIdLst>
  <p:sldSz cx="12192000" cy="6858000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017" userDrawn="1">
          <p15:clr>
            <a:srgbClr val="A4A3A4"/>
          </p15:clr>
        </p15:guide>
        <p15:guide id="2" pos="58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75" autoAdjust="0"/>
    <p:restoredTop sz="86375" autoAdjust="0"/>
  </p:normalViewPr>
  <p:slideViewPr>
    <p:cSldViewPr showGuides="1">
      <p:cViewPr varScale="1">
        <p:scale>
          <a:sx n="57" d="100"/>
          <a:sy n="57" d="100"/>
        </p:scale>
        <p:origin x="128" y="44"/>
      </p:cViewPr>
      <p:guideLst>
        <p:guide orient="horz" pos="2017"/>
        <p:guide pos="589"/>
      </p:guideLst>
    </p:cSldViewPr>
  </p:slideViewPr>
  <p:outlineViewPr>
    <p:cViewPr>
      <p:scale>
        <a:sx n="33" d="100"/>
        <a:sy n="33" d="100"/>
      </p:scale>
      <p:origin x="0" y="-240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7268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l" defTabSz="930275" eaLnBrk="1" latinLnBrk="1" hangingPunct="1">
              <a:defRPr kumimoji="1" sz="1200" b="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 eaLnBrk="1" latinLnBrk="1" hangingPunct="1">
              <a:defRPr kumimoji="1" sz="1200" b="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l" defTabSz="930275" eaLnBrk="1" latinLnBrk="1" hangingPunct="1">
              <a:defRPr kumimoji="1" sz="1200" b="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 eaLnBrk="1" latinLnBrk="1" hangingPunct="1">
              <a:defRPr kumimoji="1" sz="1200" b="0">
                <a:latin typeface="Arial Narrow" panose="020B0606020202030204" pitchFamily="34" charset="0"/>
              </a:defRPr>
            </a:lvl1pPr>
          </a:lstStyle>
          <a:p>
            <a:fld id="{995564DC-AFF3-434D-9766-FE75BEA8447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l" defTabSz="930275" eaLnBrk="1" latinLnBrk="1" hangingPunct="1">
              <a:defRPr kumimoji="1" sz="1200" b="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 eaLnBrk="1" latinLnBrk="1" hangingPunct="1">
              <a:defRPr kumimoji="1" sz="1200" b="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4813" y="696913"/>
            <a:ext cx="6188075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05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0"/>
            <a:r>
              <a:rPr lang="ko-KR" altLang="en-US" noProof="0" smtClean="0"/>
              <a:t>둘째 수준</a:t>
            </a:r>
          </a:p>
          <a:p>
            <a:pPr lvl="0"/>
            <a:r>
              <a:rPr lang="ko-KR" altLang="en-US" noProof="0" smtClean="0"/>
              <a:t>셋째 수준</a:t>
            </a:r>
          </a:p>
          <a:p>
            <a:pPr lvl="0"/>
            <a:r>
              <a:rPr lang="ko-KR" altLang="en-US" noProof="0" smtClean="0"/>
              <a:t>넷째 수준</a:t>
            </a:r>
          </a:p>
          <a:p>
            <a:pPr lvl="0"/>
            <a:r>
              <a:rPr lang="ko-KR" altLang="en-US" noProof="0" smtClean="0"/>
              <a:t>다섯째 수준</a:t>
            </a:r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l" defTabSz="930275" eaLnBrk="1" latinLnBrk="1" hangingPunct="1">
              <a:defRPr kumimoji="1" sz="1200" b="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 eaLnBrk="1" latinLnBrk="1" hangingPunct="1">
              <a:defRPr kumimoji="1" sz="1200" b="0">
                <a:latin typeface="Tahoma" panose="020B0604030504040204" pitchFamily="34" charset="0"/>
              </a:defRPr>
            </a:lvl1pPr>
          </a:lstStyle>
          <a:p>
            <a:fld id="{A33DBB24-5553-4518-B1BE-A690489329B1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11E09F21-9762-402A-8027-649652BC5509}" type="slidenum">
              <a:rPr lang="ko-KR" altLang="en-US">
                <a:latin typeface="Tahoma" panose="020B0604030504040204" pitchFamily="34" charset="0"/>
              </a:rPr>
              <a:pPr algn="r">
                <a:spcBef>
                  <a:spcPct val="0"/>
                </a:spcBef>
              </a:pPr>
              <a:t>1</a:t>
            </a:fld>
            <a:endParaRPr lang="en-US" altLang="ko-KR">
              <a:latin typeface="Tahoma" panose="020B0604030504040204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188075" cy="3481387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B7620C7E-4BF0-46AA-8420-035E76F15FC6}" type="slidenum">
              <a:rPr lang="ko-KR" altLang="en-US">
                <a:latin typeface="Tahoma" panose="020B0604030504040204" pitchFamily="34" charset="0"/>
              </a:rPr>
              <a:pPr algn="r">
                <a:spcBef>
                  <a:spcPct val="0"/>
                </a:spcBef>
              </a:pPr>
              <a:t>10</a:t>
            </a:fld>
            <a:endParaRPr lang="en-US" altLang="ko-KR">
              <a:latin typeface="Tahoma" panose="020B0604030504040204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188075" cy="3481387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4FDA642C-632E-4438-AF49-9F8ACC0512DA}" type="slidenum">
              <a:rPr lang="ko-KR" altLang="en-US">
                <a:latin typeface="Tahoma" panose="020B0604030504040204" pitchFamily="34" charset="0"/>
              </a:rPr>
              <a:pPr algn="r">
                <a:spcBef>
                  <a:spcPct val="0"/>
                </a:spcBef>
              </a:pPr>
              <a:t>11</a:t>
            </a:fld>
            <a:endParaRPr lang="en-US" altLang="ko-KR">
              <a:latin typeface="Tahoma" panose="020B0604030504040204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188075" cy="3481387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AE936E93-1245-416F-8EF8-13A65D5E73EA}" type="slidenum">
              <a:rPr lang="ko-KR" altLang="en-US">
                <a:latin typeface="Tahoma" panose="020B0604030504040204" pitchFamily="34" charset="0"/>
              </a:rPr>
              <a:pPr algn="r">
                <a:spcBef>
                  <a:spcPct val="0"/>
                </a:spcBef>
              </a:pPr>
              <a:t>12</a:t>
            </a:fld>
            <a:endParaRPr lang="en-US" altLang="ko-KR">
              <a:latin typeface="Tahoma" panose="020B0604030504040204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188075" cy="3481387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EAC38D91-53FA-453D-BE6E-F88E11B8A136}" type="slidenum">
              <a:rPr lang="ko-KR" altLang="en-US">
                <a:latin typeface="Tahoma" panose="020B0604030504040204" pitchFamily="34" charset="0"/>
              </a:rPr>
              <a:pPr algn="r">
                <a:spcBef>
                  <a:spcPct val="0"/>
                </a:spcBef>
              </a:pPr>
              <a:t>15</a:t>
            </a:fld>
            <a:endParaRPr lang="en-US" altLang="ko-KR">
              <a:latin typeface="Tahoma" panose="020B0604030504040204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188075" cy="3481387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160FDAA5-5946-4830-9184-B258DF852C94}" type="slidenum">
              <a:rPr lang="ko-KR" altLang="en-US">
                <a:latin typeface="Tahoma" panose="020B0604030504040204" pitchFamily="34" charset="0"/>
              </a:rPr>
              <a:pPr algn="r">
                <a:spcBef>
                  <a:spcPct val="0"/>
                </a:spcBef>
              </a:pPr>
              <a:t>16</a:t>
            </a:fld>
            <a:endParaRPr lang="en-US" altLang="ko-KR">
              <a:latin typeface="Tahoma" panose="020B0604030504040204" pitchFamily="34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188075" cy="3481387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13FC8D95-1051-46ED-AAB2-59FF5492A4D6}" type="slidenum">
              <a:rPr lang="ko-KR" altLang="en-US">
                <a:latin typeface="Tahoma" panose="020B0604030504040204" pitchFamily="34" charset="0"/>
              </a:rPr>
              <a:pPr algn="r">
                <a:spcBef>
                  <a:spcPct val="0"/>
                </a:spcBef>
              </a:pPr>
              <a:t>18</a:t>
            </a:fld>
            <a:endParaRPr lang="en-US" altLang="ko-KR">
              <a:latin typeface="Tahoma" panose="020B0604030504040204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188075" cy="3481387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6EF612E1-F58C-4CF1-9AD3-80C71405B0A8}" type="slidenum">
              <a:rPr lang="ko-KR" altLang="en-US">
                <a:latin typeface="Tahoma" panose="020B0604030504040204" pitchFamily="34" charset="0"/>
              </a:rPr>
              <a:pPr algn="r">
                <a:spcBef>
                  <a:spcPct val="0"/>
                </a:spcBef>
              </a:pPr>
              <a:t>19</a:t>
            </a:fld>
            <a:endParaRPr lang="en-US" altLang="ko-KR">
              <a:latin typeface="Tahoma" panose="020B0604030504040204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188075" cy="3481387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15E3570D-3AA6-439A-9D26-7FB00CAD578F}" type="slidenum">
              <a:rPr lang="ko-KR" altLang="en-US">
                <a:latin typeface="Tahoma" panose="020B0604030504040204" pitchFamily="34" charset="0"/>
              </a:rPr>
              <a:pPr algn="r">
                <a:spcBef>
                  <a:spcPct val="0"/>
                </a:spcBef>
              </a:pPr>
              <a:t>20</a:t>
            </a:fld>
            <a:endParaRPr lang="en-US" altLang="ko-KR">
              <a:latin typeface="Tahoma" panose="020B0604030504040204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188075" cy="3481387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9136CA77-B897-457A-A23F-EAF3E6A2B14C}" type="slidenum">
              <a:rPr lang="ko-KR" altLang="en-US">
                <a:latin typeface="Tahoma" panose="020B0604030504040204" pitchFamily="34" charset="0"/>
              </a:rPr>
              <a:pPr algn="r">
                <a:spcBef>
                  <a:spcPct val="0"/>
                </a:spcBef>
              </a:pPr>
              <a:t>21</a:t>
            </a:fld>
            <a:endParaRPr lang="en-US" altLang="ko-KR">
              <a:latin typeface="Tahoma" panose="020B0604030504040204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188075" cy="3481387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B26BEF94-CB58-4DD2-A15E-AA302D1CE898}" type="slidenum">
              <a:rPr lang="ko-KR" altLang="en-US">
                <a:latin typeface="Tahoma" panose="020B0604030504040204" pitchFamily="34" charset="0"/>
              </a:rPr>
              <a:pPr algn="r">
                <a:spcBef>
                  <a:spcPct val="0"/>
                </a:spcBef>
              </a:pPr>
              <a:t>22</a:t>
            </a:fld>
            <a:endParaRPr lang="en-US" altLang="ko-KR">
              <a:latin typeface="Tahoma" panose="020B0604030504040204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188075" cy="3481387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1D29919E-6063-4F29-BC83-80BA909A08A8}" type="slidenum">
              <a:rPr lang="ko-KR" altLang="en-US">
                <a:latin typeface="Tahoma" panose="020B0604030504040204" pitchFamily="34" charset="0"/>
              </a:rPr>
              <a:pPr algn="r">
                <a:spcBef>
                  <a:spcPct val="0"/>
                </a:spcBef>
              </a:pPr>
              <a:t>2</a:t>
            </a:fld>
            <a:endParaRPr lang="en-US" altLang="ko-KR">
              <a:latin typeface="Tahoma" panose="020B0604030504040204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188075" cy="3481387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05011F44-2484-4A6B-91B2-165F5A52DF5B}" type="slidenum">
              <a:rPr lang="ko-KR" altLang="en-US">
                <a:latin typeface="Tahoma" panose="020B0604030504040204" pitchFamily="34" charset="0"/>
              </a:rPr>
              <a:pPr algn="r">
                <a:spcBef>
                  <a:spcPct val="0"/>
                </a:spcBef>
              </a:pPr>
              <a:t>23</a:t>
            </a:fld>
            <a:endParaRPr lang="en-US" altLang="ko-KR">
              <a:latin typeface="Tahoma" panose="020B0604030504040204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188075" cy="3481387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90B72EE6-29AA-4B28-AF5C-1E69FAFAE8EE}" type="slidenum">
              <a:rPr lang="ko-KR" altLang="en-US">
                <a:latin typeface="Tahoma" panose="020B0604030504040204" pitchFamily="34" charset="0"/>
              </a:rPr>
              <a:pPr algn="r">
                <a:spcBef>
                  <a:spcPct val="0"/>
                </a:spcBef>
              </a:pPr>
              <a:t>24</a:t>
            </a:fld>
            <a:endParaRPr lang="en-US" altLang="ko-KR">
              <a:latin typeface="Tahoma" panose="020B0604030504040204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188075" cy="3481387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FC3A3B43-5210-4A00-AFD0-1C5D5D7F11EF}" type="slidenum">
              <a:rPr lang="ko-KR" altLang="en-US">
                <a:latin typeface="Tahoma" panose="020B0604030504040204" pitchFamily="34" charset="0"/>
              </a:rPr>
              <a:pPr algn="r">
                <a:spcBef>
                  <a:spcPct val="0"/>
                </a:spcBef>
              </a:pPr>
              <a:t>25</a:t>
            </a:fld>
            <a:endParaRPr lang="en-US" altLang="ko-KR">
              <a:latin typeface="Tahoma" panose="020B0604030504040204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188075" cy="3481387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9FE470BF-99CB-4A77-8ECF-CB0836C27842}" type="slidenum">
              <a:rPr lang="ko-KR" altLang="en-US">
                <a:latin typeface="Tahoma" panose="020B0604030504040204" pitchFamily="34" charset="0"/>
              </a:rPr>
              <a:pPr algn="r">
                <a:spcBef>
                  <a:spcPct val="0"/>
                </a:spcBef>
              </a:pPr>
              <a:t>26</a:t>
            </a:fld>
            <a:endParaRPr lang="en-US" altLang="ko-KR">
              <a:latin typeface="Tahoma" panose="020B0604030504040204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188075" cy="3481387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70D85C2F-ED86-498D-B9AF-D573E598D994}" type="slidenum">
              <a:rPr lang="ko-KR" altLang="en-US">
                <a:latin typeface="Tahoma" panose="020B0604030504040204" pitchFamily="34" charset="0"/>
              </a:rPr>
              <a:pPr algn="r">
                <a:spcBef>
                  <a:spcPct val="0"/>
                </a:spcBef>
              </a:pPr>
              <a:t>27</a:t>
            </a:fld>
            <a:endParaRPr lang="en-US" altLang="ko-KR">
              <a:latin typeface="Tahoma" panose="020B0604030504040204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188075" cy="3481387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D7EA98B0-F93F-42BA-B316-D7B6D87399CC}" type="slidenum">
              <a:rPr lang="ko-KR" altLang="en-US">
                <a:latin typeface="Tahoma" panose="020B0604030504040204" pitchFamily="34" charset="0"/>
              </a:rPr>
              <a:pPr algn="r">
                <a:spcBef>
                  <a:spcPct val="0"/>
                </a:spcBef>
              </a:pPr>
              <a:t>28</a:t>
            </a:fld>
            <a:endParaRPr lang="en-US" altLang="ko-KR">
              <a:latin typeface="Tahoma" panose="020B0604030504040204" pitchFamily="34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188075" cy="3481387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75ED6AB0-2C10-4995-B81F-BE6A1F6C89F0}" type="slidenum">
              <a:rPr lang="ko-KR" altLang="en-US">
                <a:latin typeface="Tahoma" panose="020B0604030504040204" pitchFamily="34" charset="0"/>
              </a:rPr>
              <a:pPr algn="r">
                <a:spcBef>
                  <a:spcPct val="0"/>
                </a:spcBef>
              </a:pPr>
              <a:t>29</a:t>
            </a:fld>
            <a:endParaRPr lang="en-US" altLang="ko-KR">
              <a:latin typeface="Tahoma" panose="020B0604030504040204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188075" cy="3481387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54C4FBEB-502E-4CFD-AC99-54CE43C4F9F6}" type="slidenum">
              <a:rPr lang="ko-KR" altLang="en-US">
                <a:latin typeface="Tahoma" panose="020B0604030504040204" pitchFamily="34" charset="0"/>
              </a:rPr>
              <a:pPr algn="r">
                <a:spcBef>
                  <a:spcPct val="0"/>
                </a:spcBef>
              </a:pPr>
              <a:t>30</a:t>
            </a:fld>
            <a:endParaRPr lang="en-US" altLang="ko-KR">
              <a:latin typeface="Tahoma" panose="020B0604030504040204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188075" cy="3481387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1E276E4A-DFEF-47F9-8042-DBEF1E71D085}" type="slidenum">
              <a:rPr lang="ko-KR" altLang="en-US">
                <a:latin typeface="Tahoma" panose="020B0604030504040204" pitchFamily="34" charset="0"/>
              </a:rPr>
              <a:pPr algn="r">
                <a:spcBef>
                  <a:spcPct val="0"/>
                </a:spcBef>
              </a:pPr>
              <a:t>32</a:t>
            </a:fld>
            <a:endParaRPr lang="en-US" altLang="ko-KR">
              <a:latin typeface="Tahoma" panose="020B0604030504040204" pitchFamily="34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188075" cy="3481387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8921E459-B289-4897-BD7F-DB7E2CE20576}" type="slidenum">
              <a:rPr lang="ko-KR" altLang="en-US">
                <a:latin typeface="Tahoma" panose="020B0604030504040204" pitchFamily="34" charset="0"/>
              </a:rPr>
              <a:pPr algn="r">
                <a:spcBef>
                  <a:spcPct val="0"/>
                </a:spcBef>
              </a:pPr>
              <a:t>33</a:t>
            </a:fld>
            <a:endParaRPr lang="en-US" altLang="ko-KR">
              <a:latin typeface="Tahoma" panose="020B0604030504040204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188075" cy="3481387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363DF02B-987D-4EDA-ABBE-6CBA162A6A86}" type="slidenum">
              <a:rPr lang="ko-KR" altLang="en-US">
                <a:latin typeface="Tahoma" panose="020B0604030504040204" pitchFamily="34" charset="0"/>
              </a:rPr>
              <a:pPr algn="r">
                <a:spcBef>
                  <a:spcPct val="0"/>
                </a:spcBef>
              </a:pPr>
              <a:t>3</a:t>
            </a:fld>
            <a:endParaRPr lang="en-US" altLang="ko-KR">
              <a:latin typeface="Tahoma" panose="020B0604030504040204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188075" cy="3481387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A7DFCB8D-9815-4F08-A36C-6674B41FC38A}" type="slidenum">
              <a:rPr lang="ko-KR" altLang="en-US">
                <a:latin typeface="Tahoma" panose="020B0604030504040204" pitchFamily="34" charset="0"/>
              </a:rPr>
              <a:pPr algn="r">
                <a:spcBef>
                  <a:spcPct val="0"/>
                </a:spcBef>
              </a:pPr>
              <a:t>34</a:t>
            </a:fld>
            <a:endParaRPr lang="en-US" altLang="ko-KR">
              <a:latin typeface="Tahoma" panose="020B0604030504040204" pitchFamily="34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188075" cy="3481387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52A6EB52-B789-4CB5-988F-85FDA18157F1}" type="slidenum">
              <a:rPr lang="ko-KR" altLang="en-US">
                <a:latin typeface="Tahoma" panose="020B0604030504040204" pitchFamily="34" charset="0"/>
              </a:rPr>
              <a:pPr algn="r">
                <a:spcBef>
                  <a:spcPct val="0"/>
                </a:spcBef>
              </a:pPr>
              <a:t>35</a:t>
            </a:fld>
            <a:endParaRPr lang="en-US" altLang="ko-KR">
              <a:latin typeface="Tahoma" panose="020B0604030504040204" pitchFamily="34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188075" cy="3481387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57FEEFC9-11DA-4778-AA59-29824E928318}" type="slidenum">
              <a:rPr lang="ko-KR" altLang="en-US">
                <a:latin typeface="Tahoma" panose="020B0604030504040204" pitchFamily="34" charset="0"/>
              </a:rPr>
              <a:pPr algn="r">
                <a:spcBef>
                  <a:spcPct val="0"/>
                </a:spcBef>
              </a:pPr>
              <a:t>37</a:t>
            </a:fld>
            <a:endParaRPr lang="en-US" altLang="ko-KR">
              <a:latin typeface="Tahoma" panose="020B0604030504040204" pitchFamily="34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188075" cy="3481387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8EF8C7DD-9D5E-4167-851F-BF5DFC477392}" type="slidenum">
              <a:rPr lang="ko-KR" altLang="en-US">
                <a:latin typeface="Tahoma" panose="020B0604030504040204" pitchFamily="34" charset="0"/>
              </a:rPr>
              <a:pPr algn="r">
                <a:spcBef>
                  <a:spcPct val="0"/>
                </a:spcBef>
              </a:pPr>
              <a:t>38</a:t>
            </a:fld>
            <a:endParaRPr lang="en-US" altLang="ko-KR">
              <a:latin typeface="Tahoma" panose="020B0604030504040204" pitchFamily="34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188075" cy="3481387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4807BF91-C596-4392-8253-D649AABE8698}" type="slidenum">
              <a:rPr lang="ko-KR" altLang="en-US">
                <a:latin typeface="Tahoma" panose="020B0604030504040204" pitchFamily="34" charset="0"/>
              </a:rPr>
              <a:pPr algn="r">
                <a:spcBef>
                  <a:spcPct val="0"/>
                </a:spcBef>
              </a:pPr>
              <a:t>39</a:t>
            </a:fld>
            <a:endParaRPr lang="en-US" altLang="ko-KR">
              <a:latin typeface="Tahoma" panose="020B0604030504040204" pitchFamily="34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188075" cy="3481387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AF8BD32C-6755-4E56-B457-615E5004D8E9}" type="slidenum">
              <a:rPr lang="ko-KR" altLang="en-US">
                <a:latin typeface="Tahoma" panose="020B0604030504040204" pitchFamily="34" charset="0"/>
              </a:rPr>
              <a:pPr algn="r">
                <a:spcBef>
                  <a:spcPct val="0"/>
                </a:spcBef>
              </a:pPr>
              <a:t>4</a:t>
            </a:fld>
            <a:endParaRPr lang="en-US" altLang="ko-KR">
              <a:latin typeface="Tahoma" panose="020B0604030504040204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188075" cy="3481387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8C35A764-B237-4AD2-A033-C3DBCF6E7B97}" type="slidenum">
              <a:rPr lang="ko-KR" altLang="en-US">
                <a:latin typeface="Tahoma" panose="020B0604030504040204" pitchFamily="34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ko-KR">
              <a:latin typeface="Tahoma" panose="020B0604030504040204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188075" cy="3481387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7F7804A5-D919-4930-80B2-7D27F38117E5}" type="slidenum">
              <a:rPr lang="ko-KR" altLang="en-US">
                <a:latin typeface="Tahoma" panose="020B0604030504040204" pitchFamily="34" charset="0"/>
              </a:rPr>
              <a:pPr algn="r">
                <a:spcBef>
                  <a:spcPct val="0"/>
                </a:spcBef>
              </a:pPr>
              <a:t>6</a:t>
            </a:fld>
            <a:endParaRPr lang="en-US" altLang="ko-KR">
              <a:latin typeface="Tahoma" panose="020B0604030504040204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188075" cy="3481387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3B647D38-8502-414B-A06B-A4882A6C165D}" type="slidenum">
              <a:rPr lang="ko-KR" altLang="en-US">
                <a:latin typeface="Tahoma" panose="020B0604030504040204" pitchFamily="34" charset="0"/>
              </a:rPr>
              <a:pPr algn="r">
                <a:spcBef>
                  <a:spcPct val="0"/>
                </a:spcBef>
              </a:pPr>
              <a:t>7</a:t>
            </a:fld>
            <a:endParaRPr lang="en-US" altLang="ko-KR">
              <a:latin typeface="Tahoma" panose="020B0604030504040204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188075" cy="3481387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55F61042-2BFB-4F0F-A215-EB8E0523D156}" type="slidenum">
              <a:rPr lang="ko-KR" altLang="en-US">
                <a:latin typeface="Tahoma" panose="020B0604030504040204" pitchFamily="34" charset="0"/>
              </a:rPr>
              <a:pPr algn="r">
                <a:spcBef>
                  <a:spcPct val="0"/>
                </a:spcBef>
              </a:pPr>
              <a:t>8</a:t>
            </a:fld>
            <a:endParaRPr lang="en-US" altLang="ko-KR">
              <a:latin typeface="Tahoma" panose="020B0604030504040204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188075" cy="3481387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CD4C812E-C2D1-4A76-B7C5-8EFD66894347}" type="slidenum">
              <a:rPr lang="ko-KR" altLang="en-US">
                <a:latin typeface="Tahoma" panose="020B0604030504040204" pitchFamily="34" charset="0"/>
              </a:rPr>
              <a:pPr algn="r">
                <a:spcBef>
                  <a:spcPct val="0"/>
                </a:spcBef>
              </a:pPr>
              <a:t>9</a:t>
            </a:fld>
            <a:endParaRPr lang="en-US" altLang="ko-KR">
              <a:latin typeface="Tahoma" panose="020B0604030504040204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188075" cy="3481387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717" y="0"/>
            <a:ext cx="12321117" cy="6858000"/>
            <a:chOff x="0" y="0"/>
            <a:chExt cx="5821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32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65" y="1074"/>
              <a:ext cx="4756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58"/>
              <a:ext cx="1109" cy="2003"/>
              <a:chOff x="0" y="658"/>
              <a:chExt cx="1109" cy="2003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378" y="1064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740" y="658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734" y="1064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372" y="1457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177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743201" y="1828800"/>
            <a:ext cx="92329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dirty="0" smtClean="0"/>
          </a:p>
        </p:txBody>
      </p:sp>
      <p:sp>
        <p:nvSpPr>
          <p:cNvPr id="1177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892608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D6EDC-6D10-4C61-AA4B-28344A57A8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CE517-9DD1-4A43-916D-3D65449CBC71}" type="datetimeFigureOut">
              <a:rPr lang="en-US" altLang="en-US"/>
              <a:pPr>
                <a:defRPr/>
              </a:pPr>
              <a:t>10/8/2020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811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090DE-970D-40D7-9309-313D5F4399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E7344-4FAA-45C2-BC7C-688E435EFB81}" type="datetimeFigureOut">
              <a:rPr lang="en-US" altLang="en-US"/>
              <a:pPr>
                <a:defRPr/>
              </a:pPr>
              <a:t>10/8/2020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315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79AE3-E630-4F86-B0AA-DEA18F3815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8E2F0-C0E5-463D-B349-2CEA45D2C491}" type="datetimeFigureOut">
              <a:rPr lang="en-US" altLang="en-US"/>
              <a:pPr>
                <a:defRPr/>
              </a:pPr>
              <a:t>10/8/2020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149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EBC64-C0B7-482E-ACCD-71CD49BE27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0D070-95D9-40C6-891F-EE20A4444143}" type="datetimeFigureOut">
              <a:rPr lang="en-US" altLang="en-US"/>
              <a:pPr>
                <a:defRPr/>
              </a:pPr>
              <a:t>10/8/2020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481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2D4F3-AB79-4852-A4BB-9D312278A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2238B-089C-4C18-80E9-EBE2A73AA4D2}" type="datetimeFigureOut">
              <a:rPr lang="en-US" altLang="en-US"/>
              <a:pPr>
                <a:defRPr/>
              </a:pPr>
              <a:t>10/8/2020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2870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32E29-2AEE-4BA5-B7FE-A76C61D8B2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1E9E3-E707-4FE9-A353-7F3405B22E0E}" type="datetimeFigureOut">
              <a:rPr lang="en-US" altLang="en-US"/>
              <a:pPr>
                <a:defRPr/>
              </a:pPr>
              <a:t>10/8/2020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4246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07E5C-22A5-423C-892A-BDFF7E05EF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AE7F4-A92A-4289-A216-6973C38DDD68}" type="datetimeFigureOut">
              <a:rPr lang="en-US" altLang="en-US"/>
              <a:pPr>
                <a:defRPr/>
              </a:pPr>
              <a:t>10/8/2020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6465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1A59-5A01-4160-90C9-B6C325DB93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A5A1F-D34F-4AAF-8A5A-66A832DDEDAE}" type="datetimeFigureOut">
              <a:rPr lang="en-US" altLang="en-US"/>
              <a:pPr>
                <a:defRPr/>
              </a:pPr>
              <a:t>10/8/2020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866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7EA23-347A-4489-B0F0-EEB29A7B38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02D0C-8D7B-431B-911B-ECD85278A714}" type="datetimeFigureOut">
              <a:rPr lang="en-US" altLang="en-US"/>
              <a:pPr>
                <a:defRPr/>
              </a:pPr>
              <a:t>10/8/2020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0565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061F2-E0EE-45F4-954A-A51C54D3AD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131E0-BC5E-44E1-B37F-2F6E2AAB53A1}" type="datetimeFigureOut">
              <a:rPr lang="en-US" altLang="en-US"/>
              <a:pPr>
                <a:defRPr/>
              </a:pPr>
              <a:t>10/8/2020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111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8AAA37B-9C07-45F0-B290-B35CEE89BF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67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fld id="{4CA78594-2557-491D-B082-C6903F2C7F99}" type="datetimeFigureOut">
              <a:rPr lang="en-US" altLang="en-US"/>
              <a:pPr>
                <a:defRPr/>
              </a:pPr>
              <a:t>10/8/2020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7572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2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3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4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png"/><Relationship Id="rId4" Type="http://schemas.openxmlformats.org/officeDocument/2006/relationships/oleObject" Target="../embeddings/oleObject5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pages.cs.wisc.edu/~remzi/OSTEP/file-lfs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01250" y="1759311"/>
            <a:ext cx="9890749" cy="2428514"/>
          </a:xfrm>
          <a:noFill/>
        </p:spPr>
        <p:txBody>
          <a:bodyPr/>
          <a:lstStyle/>
          <a:p>
            <a:pPr marL="457200" indent="-55563"/>
            <a:r>
              <a:rPr lang="en-US" altLang="en-US" sz="4000" b="1" dirty="0">
                <a:solidFill>
                  <a:schemeClr val="bg1"/>
                </a:solidFill>
              </a:rPr>
              <a:t>THE DESIGN AND I</a:t>
            </a:r>
            <a:r>
              <a:rPr lang="en-US" altLang="en-US" sz="4000" b="1" dirty="0" smtClean="0">
                <a:solidFill>
                  <a:schemeClr val="bg1"/>
                </a:solidFill>
              </a:rPr>
              <a:t>MPLEMENTATION</a:t>
            </a:r>
            <a:r>
              <a:rPr lang="en-US" altLang="en-US" sz="4000" b="1" dirty="0">
                <a:solidFill>
                  <a:schemeClr val="bg1"/>
                </a:solidFill>
              </a:rPr>
              <a:t/>
            </a:r>
            <a:br>
              <a:rPr lang="en-US" altLang="en-US" sz="4000" b="1" dirty="0">
                <a:solidFill>
                  <a:schemeClr val="bg1"/>
                </a:solidFill>
              </a:rPr>
            </a:br>
            <a:r>
              <a:rPr lang="en-US" altLang="en-US" sz="4000" b="1" dirty="0">
                <a:solidFill>
                  <a:schemeClr val="bg1"/>
                </a:solidFill>
              </a:rPr>
              <a:t>OF </a:t>
            </a:r>
            <a:r>
              <a:rPr lang="en-US" altLang="en-US" sz="4000" b="1" dirty="0" smtClean="0">
                <a:solidFill>
                  <a:schemeClr val="bg1"/>
                </a:solidFill>
              </a:rPr>
              <a:t>A</a:t>
            </a:r>
            <a:br>
              <a:rPr lang="en-US" altLang="en-US" sz="4000" b="1" dirty="0" smtClean="0">
                <a:solidFill>
                  <a:schemeClr val="bg1"/>
                </a:solidFill>
              </a:rPr>
            </a:br>
            <a:r>
              <a:rPr lang="en-US" altLang="en-US" sz="4000" b="1" dirty="0" smtClean="0">
                <a:solidFill>
                  <a:schemeClr val="bg1"/>
                </a:solidFill>
              </a:rPr>
              <a:t>LOG-STRUCTURED FILE </a:t>
            </a:r>
            <a:r>
              <a:rPr lang="en-US" altLang="en-US" sz="4000" b="1" dirty="0">
                <a:solidFill>
                  <a:schemeClr val="bg1"/>
                </a:solidFill>
              </a:rPr>
              <a:t>SYSTEM</a:t>
            </a:r>
            <a:endParaRPr kumimoji="0" lang="en-US" altLang="en-US" b="1" dirty="0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9150" y="4795110"/>
            <a:ext cx="6400800" cy="106253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kumimoji="0" lang="en-US" altLang="en-US" dirty="0" smtClean="0"/>
              <a:t>M. Rosenblum and J. K. </a:t>
            </a:r>
            <a:r>
              <a:rPr kumimoji="0" lang="en-US" altLang="en-US" dirty="0" err="1" smtClean="0"/>
              <a:t>Ousterhout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i="1" dirty="0" smtClean="0"/>
              <a:t>University of California, Berkeley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LOG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kumimoji="0" lang="en-US" altLang="en-US" dirty="0" smtClean="0"/>
              <a:t>Only structure on disk</a:t>
            </a:r>
          </a:p>
          <a:p>
            <a:pPr>
              <a:spcBef>
                <a:spcPts val="1800"/>
              </a:spcBef>
              <a:spcAft>
                <a:spcPts val="500"/>
              </a:spcAft>
            </a:pPr>
            <a:r>
              <a:rPr kumimoji="0" lang="en-US" altLang="en-US" dirty="0" smtClean="0"/>
              <a:t>Contains </a:t>
            </a:r>
            <a:r>
              <a:rPr kumimoji="0" lang="en-US" altLang="en-US" dirty="0" err="1" smtClean="0"/>
              <a:t>i</a:t>
            </a:r>
            <a:r>
              <a:rPr kumimoji="0" lang="en-US" altLang="en-US" dirty="0" smtClean="0"/>
              <a:t>-nodes and data blocks</a:t>
            </a:r>
          </a:p>
          <a:p>
            <a:pPr>
              <a:spcBef>
                <a:spcPts val="1800"/>
              </a:spcBef>
              <a:spcAft>
                <a:spcPts val="500"/>
              </a:spcAft>
            </a:pPr>
            <a:r>
              <a:rPr kumimoji="0" lang="en-US" altLang="en-US" dirty="0" smtClean="0"/>
              <a:t>Includes indexing information so that files can be read </a:t>
            </a:r>
            <a:r>
              <a:rPr kumimoji="0" lang="en-US" altLang="en-US" dirty="0" smtClean="0"/>
              <a:t>back</a:t>
            </a:r>
            <a:br>
              <a:rPr kumimoji="0" lang="en-US" altLang="en-US" dirty="0" smtClean="0"/>
            </a:br>
            <a:r>
              <a:rPr kumimoji="0" lang="en-US" altLang="en-US" dirty="0" smtClean="0"/>
              <a:t>from </a:t>
            </a:r>
            <a:r>
              <a:rPr kumimoji="0" lang="en-US" altLang="en-US" dirty="0" smtClean="0"/>
              <a:t>the </a:t>
            </a:r>
            <a:r>
              <a:rPr kumimoji="0" lang="en-US" altLang="en-US" dirty="0" smtClean="0"/>
              <a:t>log relatively </a:t>
            </a:r>
            <a:r>
              <a:rPr kumimoji="0" lang="en-US" altLang="en-US" dirty="0" smtClean="0"/>
              <a:t>efficiently</a:t>
            </a:r>
          </a:p>
          <a:p>
            <a:pPr>
              <a:spcBef>
                <a:spcPts val="1800"/>
              </a:spcBef>
            </a:pPr>
            <a:r>
              <a:rPr kumimoji="0" lang="en-US" altLang="en-US" dirty="0" smtClean="0"/>
              <a:t>M</a:t>
            </a:r>
            <a:r>
              <a:rPr lang="en-US" altLang="en-US" dirty="0" smtClean="0"/>
              <a:t>ost reads will access data that are </a:t>
            </a:r>
            <a:r>
              <a:rPr lang="en-US" altLang="en-US" b="1" i="1" dirty="0" smtClean="0"/>
              <a:t>already in the cache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5716525" y="5174585"/>
            <a:ext cx="4705490" cy="541635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Will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it always remain true?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+mn-lt"/>
                <a:ea typeface="Gulim" pitchFamily="34" charset="-127"/>
              </a:rPr>
              <a:t>Disk layouts of </a:t>
            </a:r>
            <a:r>
              <a:rPr lang="en-US" altLang="ko-KR" dirty="0" err="1" smtClean="0">
                <a:latin typeface="+mn-lt"/>
                <a:ea typeface="Gulim" pitchFamily="34" charset="-127"/>
              </a:rPr>
              <a:t>LFS</a:t>
            </a:r>
            <a:r>
              <a:rPr lang="en-US" altLang="ko-KR" dirty="0" smtClean="0">
                <a:latin typeface="+mn-lt"/>
                <a:ea typeface="Gulim" pitchFamily="34" charset="-127"/>
              </a:rPr>
              <a:t> and UNIX</a:t>
            </a:r>
          </a:p>
        </p:txBody>
      </p:sp>
      <p:grpSp>
        <p:nvGrpSpPr>
          <p:cNvPr id="13315" name="Group 81"/>
          <p:cNvGrpSpPr>
            <a:grpSpLocks/>
          </p:cNvGrpSpPr>
          <p:nvPr/>
        </p:nvGrpSpPr>
        <p:grpSpPr bwMode="auto">
          <a:xfrm>
            <a:off x="2453040" y="1531625"/>
            <a:ext cx="7879142" cy="4724400"/>
            <a:chOff x="575" y="1440"/>
            <a:chExt cx="4453" cy="2496"/>
          </a:xfrm>
        </p:grpSpPr>
        <p:sp>
          <p:nvSpPr>
            <p:cNvPr id="13316" name="Rectangle 7"/>
            <p:cNvSpPr>
              <a:spLocks noChangeArrowheads="1"/>
            </p:cNvSpPr>
            <p:nvPr/>
          </p:nvSpPr>
          <p:spPr bwMode="auto">
            <a:xfrm>
              <a:off x="612" y="1805"/>
              <a:ext cx="4416" cy="33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 sz="2800">
                <a:latin typeface="+mn-lt"/>
              </a:endParaRPr>
            </a:p>
          </p:txBody>
        </p:sp>
        <p:sp>
          <p:nvSpPr>
            <p:cNvPr id="13317" name="Rectangle 8"/>
            <p:cNvSpPr>
              <a:spLocks noChangeArrowheads="1"/>
            </p:cNvSpPr>
            <p:nvPr/>
          </p:nvSpPr>
          <p:spPr bwMode="auto">
            <a:xfrm>
              <a:off x="624" y="3600"/>
              <a:ext cx="192" cy="33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 sz="2800">
                <a:latin typeface="+mn-lt"/>
              </a:endParaRPr>
            </a:p>
          </p:txBody>
        </p:sp>
        <p:sp>
          <p:nvSpPr>
            <p:cNvPr id="13318" name="Rectangle 9"/>
            <p:cNvSpPr>
              <a:spLocks noChangeArrowheads="1"/>
            </p:cNvSpPr>
            <p:nvPr/>
          </p:nvSpPr>
          <p:spPr bwMode="auto">
            <a:xfrm>
              <a:off x="1536" y="3600"/>
              <a:ext cx="192" cy="33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 sz="2800">
                <a:latin typeface="+mn-lt"/>
              </a:endParaRPr>
            </a:p>
          </p:txBody>
        </p:sp>
        <p:sp>
          <p:nvSpPr>
            <p:cNvPr id="13319" name="Rectangle 10"/>
            <p:cNvSpPr>
              <a:spLocks noChangeArrowheads="1"/>
            </p:cNvSpPr>
            <p:nvPr/>
          </p:nvSpPr>
          <p:spPr bwMode="auto">
            <a:xfrm>
              <a:off x="2544" y="3600"/>
              <a:ext cx="192" cy="336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 sz="2800">
                <a:latin typeface="+mn-lt"/>
              </a:endParaRPr>
            </a:p>
          </p:txBody>
        </p:sp>
        <p:sp>
          <p:nvSpPr>
            <p:cNvPr id="13320" name="Rectangle 11"/>
            <p:cNvSpPr>
              <a:spLocks noChangeArrowheads="1"/>
            </p:cNvSpPr>
            <p:nvPr/>
          </p:nvSpPr>
          <p:spPr bwMode="auto">
            <a:xfrm>
              <a:off x="3552" y="3600"/>
              <a:ext cx="192" cy="336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 sz="2800">
                <a:latin typeface="+mn-lt"/>
              </a:endParaRPr>
            </a:p>
          </p:txBody>
        </p:sp>
        <p:sp>
          <p:nvSpPr>
            <p:cNvPr id="13321" name="Rectangle 12"/>
            <p:cNvSpPr>
              <a:spLocks noChangeArrowheads="1"/>
            </p:cNvSpPr>
            <p:nvPr/>
          </p:nvSpPr>
          <p:spPr bwMode="auto">
            <a:xfrm>
              <a:off x="576" y="1824"/>
              <a:ext cx="192" cy="336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 sz="2800">
                <a:latin typeface="+mn-lt"/>
              </a:endParaRPr>
            </a:p>
          </p:txBody>
        </p:sp>
        <p:sp>
          <p:nvSpPr>
            <p:cNvPr id="13322" name="Rectangle 13"/>
            <p:cNvSpPr>
              <a:spLocks noChangeArrowheads="1"/>
            </p:cNvSpPr>
            <p:nvPr/>
          </p:nvSpPr>
          <p:spPr bwMode="auto">
            <a:xfrm>
              <a:off x="768" y="1824"/>
              <a:ext cx="192" cy="33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 sz="2800">
                <a:latin typeface="+mn-lt"/>
              </a:endParaRPr>
            </a:p>
          </p:txBody>
        </p:sp>
        <p:sp>
          <p:nvSpPr>
            <p:cNvPr id="13323" name="Rectangle 15"/>
            <p:cNvSpPr>
              <a:spLocks noChangeArrowheads="1"/>
            </p:cNvSpPr>
            <p:nvPr/>
          </p:nvSpPr>
          <p:spPr bwMode="auto">
            <a:xfrm>
              <a:off x="960" y="1824"/>
              <a:ext cx="192" cy="33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 sz="2800">
                <a:latin typeface="+mn-lt"/>
              </a:endParaRPr>
            </a:p>
          </p:txBody>
        </p:sp>
        <p:sp>
          <p:nvSpPr>
            <p:cNvPr id="13324" name="Rectangle 16"/>
            <p:cNvSpPr>
              <a:spLocks noChangeArrowheads="1"/>
            </p:cNvSpPr>
            <p:nvPr/>
          </p:nvSpPr>
          <p:spPr bwMode="auto">
            <a:xfrm>
              <a:off x="1344" y="1824"/>
              <a:ext cx="192" cy="336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 sz="2800">
                <a:latin typeface="+mn-lt"/>
              </a:endParaRPr>
            </a:p>
          </p:txBody>
        </p:sp>
        <p:sp>
          <p:nvSpPr>
            <p:cNvPr id="13325" name="Rectangle 17"/>
            <p:cNvSpPr>
              <a:spLocks noChangeArrowheads="1"/>
            </p:cNvSpPr>
            <p:nvPr/>
          </p:nvSpPr>
          <p:spPr bwMode="auto">
            <a:xfrm>
              <a:off x="1152" y="1824"/>
              <a:ext cx="192" cy="33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 sz="2800">
                <a:latin typeface="+mn-lt"/>
              </a:endParaRPr>
            </a:p>
          </p:txBody>
        </p:sp>
        <p:sp>
          <p:nvSpPr>
            <p:cNvPr id="13326" name="Rectangle 18"/>
            <p:cNvSpPr>
              <a:spLocks noChangeArrowheads="1"/>
            </p:cNvSpPr>
            <p:nvPr/>
          </p:nvSpPr>
          <p:spPr bwMode="auto">
            <a:xfrm>
              <a:off x="1728" y="1824"/>
              <a:ext cx="192" cy="33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 sz="2800">
                <a:latin typeface="+mn-lt"/>
              </a:endParaRPr>
            </a:p>
          </p:txBody>
        </p:sp>
        <p:sp>
          <p:nvSpPr>
            <p:cNvPr id="13327" name="Rectangle 19"/>
            <p:cNvSpPr>
              <a:spLocks noChangeArrowheads="1"/>
            </p:cNvSpPr>
            <p:nvPr/>
          </p:nvSpPr>
          <p:spPr bwMode="auto">
            <a:xfrm>
              <a:off x="1536" y="1824"/>
              <a:ext cx="192" cy="33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 sz="2800">
                <a:latin typeface="+mn-lt"/>
              </a:endParaRPr>
            </a:p>
          </p:txBody>
        </p:sp>
        <p:sp>
          <p:nvSpPr>
            <p:cNvPr id="13328" name="Rectangle 20"/>
            <p:cNvSpPr>
              <a:spLocks noChangeArrowheads="1"/>
            </p:cNvSpPr>
            <p:nvPr/>
          </p:nvSpPr>
          <p:spPr bwMode="auto">
            <a:xfrm>
              <a:off x="1920" y="1824"/>
              <a:ext cx="192" cy="33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 sz="2800">
                <a:latin typeface="+mn-lt"/>
              </a:endParaRPr>
            </a:p>
          </p:txBody>
        </p:sp>
        <p:sp>
          <p:nvSpPr>
            <p:cNvPr id="13329" name="Rectangle 21"/>
            <p:cNvSpPr>
              <a:spLocks noChangeArrowheads="1"/>
            </p:cNvSpPr>
            <p:nvPr/>
          </p:nvSpPr>
          <p:spPr bwMode="auto">
            <a:xfrm>
              <a:off x="576" y="2736"/>
              <a:ext cx="4416" cy="33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 sz="2800">
                <a:latin typeface="+mn-lt"/>
              </a:endParaRPr>
            </a:p>
          </p:txBody>
        </p:sp>
        <p:sp>
          <p:nvSpPr>
            <p:cNvPr id="13330" name="Rectangle 22"/>
            <p:cNvSpPr>
              <a:spLocks noChangeArrowheads="1"/>
            </p:cNvSpPr>
            <p:nvPr/>
          </p:nvSpPr>
          <p:spPr bwMode="auto">
            <a:xfrm>
              <a:off x="768" y="2736"/>
              <a:ext cx="192" cy="33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 sz="2800">
                <a:latin typeface="+mn-lt"/>
              </a:endParaRPr>
            </a:p>
          </p:txBody>
        </p:sp>
        <p:sp>
          <p:nvSpPr>
            <p:cNvPr id="13331" name="Rectangle 23"/>
            <p:cNvSpPr>
              <a:spLocks noChangeArrowheads="1"/>
            </p:cNvSpPr>
            <p:nvPr/>
          </p:nvSpPr>
          <p:spPr bwMode="auto">
            <a:xfrm>
              <a:off x="1152" y="2736"/>
              <a:ext cx="192" cy="33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 sz="2800">
                <a:latin typeface="+mn-lt"/>
              </a:endParaRPr>
            </a:p>
          </p:txBody>
        </p:sp>
        <p:sp>
          <p:nvSpPr>
            <p:cNvPr id="13332" name="Rectangle 24"/>
            <p:cNvSpPr>
              <a:spLocks noChangeArrowheads="1"/>
            </p:cNvSpPr>
            <p:nvPr/>
          </p:nvSpPr>
          <p:spPr bwMode="auto">
            <a:xfrm>
              <a:off x="1728" y="2736"/>
              <a:ext cx="192" cy="336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 sz="2800">
                <a:latin typeface="+mn-lt"/>
              </a:endParaRPr>
            </a:p>
          </p:txBody>
        </p:sp>
        <p:sp>
          <p:nvSpPr>
            <p:cNvPr id="13333" name="Rectangle 25"/>
            <p:cNvSpPr>
              <a:spLocks noChangeArrowheads="1"/>
            </p:cNvSpPr>
            <p:nvPr/>
          </p:nvSpPr>
          <p:spPr bwMode="auto">
            <a:xfrm>
              <a:off x="2112" y="2736"/>
              <a:ext cx="192" cy="33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 sz="2800">
                <a:latin typeface="+mn-lt"/>
              </a:endParaRPr>
            </a:p>
          </p:txBody>
        </p:sp>
        <p:sp>
          <p:nvSpPr>
            <p:cNvPr id="13334" name="Rectangle 26"/>
            <p:cNvSpPr>
              <a:spLocks noChangeArrowheads="1"/>
            </p:cNvSpPr>
            <p:nvPr/>
          </p:nvSpPr>
          <p:spPr bwMode="auto">
            <a:xfrm>
              <a:off x="2496" y="2736"/>
              <a:ext cx="192" cy="33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 sz="2800">
                <a:latin typeface="+mn-lt"/>
              </a:endParaRPr>
            </a:p>
          </p:txBody>
        </p:sp>
        <p:sp>
          <p:nvSpPr>
            <p:cNvPr id="13335" name="Rectangle 27"/>
            <p:cNvSpPr>
              <a:spLocks noChangeArrowheads="1"/>
            </p:cNvSpPr>
            <p:nvPr/>
          </p:nvSpPr>
          <p:spPr bwMode="auto">
            <a:xfrm>
              <a:off x="2880" y="2736"/>
              <a:ext cx="192" cy="33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 sz="2800">
                <a:latin typeface="+mn-lt"/>
              </a:endParaRPr>
            </a:p>
          </p:txBody>
        </p:sp>
        <p:sp>
          <p:nvSpPr>
            <p:cNvPr id="13336" name="Rectangle 28"/>
            <p:cNvSpPr>
              <a:spLocks noChangeArrowheads="1"/>
            </p:cNvSpPr>
            <p:nvPr/>
          </p:nvSpPr>
          <p:spPr bwMode="auto">
            <a:xfrm>
              <a:off x="3264" y="2736"/>
              <a:ext cx="192" cy="33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 sz="2800">
                <a:latin typeface="+mn-lt"/>
              </a:endParaRPr>
            </a:p>
          </p:txBody>
        </p:sp>
        <p:sp>
          <p:nvSpPr>
            <p:cNvPr id="13337" name="Rectangle 29"/>
            <p:cNvSpPr>
              <a:spLocks noChangeArrowheads="1"/>
            </p:cNvSpPr>
            <p:nvPr/>
          </p:nvSpPr>
          <p:spPr bwMode="auto">
            <a:xfrm>
              <a:off x="3648" y="2736"/>
              <a:ext cx="192" cy="336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 sz="2800">
                <a:latin typeface="+mn-lt"/>
              </a:endParaRPr>
            </a:p>
          </p:txBody>
        </p:sp>
        <p:sp>
          <p:nvSpPr>
            <p:cNvPr id="13338" name="Text Box 30"/>
            <p:cNvSpPr txBox="1">
              <a:spLocks noChangeArrowheads="1"/>
            </p:cNvSpPr>
            <p:nvPr/>
          </p:nvSpPr>
          <p:spPr bwMode="auto">
            <a:xfrm>
              <a:off x="4246" y="1851"/>
              <a:ext cx="578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latinLnBrk="1" hangingPunct="1">
                <a:spcBef>
                  <a:spcPct val="50000"/>
                </a:spcBef>
                <a:buFontTx/>
                <a:buNone/>
              </a:pPr>
              <a:r>
                <a:rPr lang="en-US" altLang="ko-KR" sz="2200" b="1" dirty="0">
                  <a:latin typeface="+mn-lt"/>
                </a:rPr>
                <a:t>Disk</a:t>
              </a:r>
            </a:p>
          </p:txBody>
        </p:sp>
        <p:sp>
          <p:nvSpPr>
            <p:cNvPr id="13339" name="Text Box 31"/>
            <p:cNvSpPr txBox="1">
              <a:spLocks noChangeArrowheads="1"/>
            </p:cNvSpPr>
            <p:nvPr/>
          </p:nvSpPr>
          <p:spPr bwMode="auto">
            <a:xfrm>
              <a:off x="4368" y="2784"/>
              <a:ext cx="528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latinLnBrk="1" hangingPunct="1">
                <a:spcBef>
                  <a:spcPct val="50000"/>
                </a:spcBef>
                <a:buFontTx/>
                <a:buNone/>
              </a:pPr>
              <a:r>
                <a:rPr lang="en-US" altLang="ko-KR" sz="2200" b="1" dirty="0">
                  <a:latin typeface="+mn-lt"/>
                </a:rPr>
                <a:t>Disk</a:t>
              </a:r>
            </a:p>
          </p:txBody>
        </p:sp>
        <p:sp>
          <p:nvSpPr>
            <p:cNvPr id="13340" name="Text Box 32"/>
            <p:cNvSpPr txBox="1">
              <a:spLocks noChangeArrowheads="1"/>
            </p:cNvSpPr>
            <p:nvPr/>
          </p:nvSpPr>
          <p:spPr bwMode="auto">
            <a:xfrm>
              <a:off x="2496" y="1872"/>
              <a:ext cx="480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latinLnBrk="1" hangingPunct="1">
                <a:spcBef>
                  <a:spcPct val="50000"/>
                </a:spcBef>
                <a:buFontTx/>
                <a:buNone/>
              </a:pPr>
              <a:r>
                <a:rPr lang="en-US" altLang="ko-KR" sz="2200" b="1" dirty="0">
                  <a:latin typeface="+mn-lt"/>
                </a:rPr>
                <a:t>Log</a:t>
              </a:r>
            </a:p>
          </p:txBody>
        </p:sp>
        <p:sp>
          <p:nvSpPr>
            <p:cNvPr id="13341" name="Text Box 33"/>
            <p:cNvSpPr txBox="1">
              <a:spLocks noChangeArrowheads="1"/>
            </p:cNvSpPr>
            <p:nvPr/>
          </p:nvSpPr>
          <p:spPr bwMode="auto">
            <a:xfrm>
              <a:off x="816" y="3648"/>
              <a:ext cx="528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latinLnBrk="1" hangingPunct="1">
                <a:spcBef>
                  <a:spcPct val="50000"/>
                </a:spcBef>
                <a:buFontTx/>
                <a:buNone/>
              </a:pPr>
              <a:r>
                <a:rPr lang="en-US" altLang="ko-KR" sz="2200" dirty="0">
                  <a:latin typeface="+mn-lt"/>
                </a:rPr>
                <a:t>Inode</a:t>
              </a:r>
            </a:p>
          </p:txBody>
        </p:sp>
        <p:sp>
          <p:nvSpPr>
            <p:cNvPr id="13342" name="Text Box 34"/>
            <p:cNvSpPr txBox="1">
              <a:spLocks noChangeArrowheads="1"/>
            </p:cNvSpPr>
            <p:nvPr/>
          </p:nvSpPr>
          <p:spPr bwMode="auto">
            <a:xfrm>
              <a:off x="1728" y="3648"/>
              <a:ext cx="816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latinLnBrk="1" hangingPunct="1">
                <a:spcBef>
                  <a:spcPct val="50000"/>
                </a:spcBef>
                <a:buFontTx/>
                <a:buNone/>
              </a:pPr>
              <a:r>
                <a:rPr lang="en-US" altLang="ko-KR" sz="2200" dirty="0">
                  <a:latin typeface="+mn-lt"/>
                </a:rPr>
                <a:t>Directory</a:t>
              </a:r>
            </a:p>
          </p:txBody>
        </p:sp>
        <p:sp>
          <p:nvSpPr>
            <p:cNvPr id="13343" name="Text Box 35"/>
            <p:cNvSpPr txBox="1">
              <a:spLocks noChangeArrowheads="1"/>
            </p:cNvSpPr>
            <p:nvPr/>
          </p:nvSpPr>
          <p:spPr bwMode="auto">
            <a:xfrm>
              <a:off x="2784" y="3648"/>
              <a:ext cx="536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latinLnBrk="1" hangingPunct="1">
                <a:spcBef>
                  <a:spcPct val="50000"/>
                </a:spcBef>
                <a:buFontTx/>
                <a:buNone/>
              </a:pPr>
              <a:r>
                <a:rPr lang="en-US" altLang="ko-KR" sz="2200" dirty="0">
                  <a:latin typeface="+mn-lt"/>
                </a:rPr>
                <a:t>Data</a:t>
              </a:r>
            </a:p>
          </p:txBody>
        </p:sp>
        <p:sp>
          <p:nvSpPr>
            <p:cNvPr id="13344" name="Text Box 36"/>
            <p:cNvSpPr txBox="1">
              <a:spLocks noChangeArrowheads="1"/>
            </p:cNvSpPr>
            <p:nvPr/>
          </p:nvSpPr>
          <p:spPr bwMode="auto">
            <a:xfrm>
              <a:off x="3744" y="3648"/>
              <a:ext cx="1152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latinLnBrk="1" hangingPunct="1">
                <a:spcBef>
                  <a:spcPct val="50000"/>
                </a:spcBef>
                <a:buFontTx/>
                <a:buNone/>
              </a:pPr>
              <a:r>
                <a:rPr lang="en-US" altLang="ko-KR" sz="2200" dirty="0">
                  <a:latin typeface="+mn-lt"/>
                </a:rPr>
                <a:t>Inode map</a:t>
              </a:r>
            </a:p>
          </p:txBody>
        </p:sp>
        <p:sp>
          <p:nvSpPr>
            <p:cNvPr id="13345" name="Rectangle 37"/>
            <p:cNvSpPr>
              <a:spLocks noChangeArrowheads="1"/>
            </p:cNvSpPr>
            <p:nvPr/>
          </p:nvSpPr>
          <p:spPr bwMode="auto">
            <a:xfrm>
              <a:off x="2112" y="1824"/>
              <a:ext cx="192" cy="336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 sz="2800">
                <a:latin typeface="+mn-lt"/>
              </a:endParaRPr>
            </a:p>
          </p:txBody>
        </p:sp>
        <p:sp>
          <p:nvSpPr>
            <p:cNvPr id="13346" name="Text Box 39"/>
            <p:cNvSpPr txBox="1">
              <a:spLocks noChangeArrowheads="1"/>
            </p:cNvSpPr>
            <p:nvPr/>
          </p:nvSpPr>
          <p:spPr bwMode="auto">
            <a:xfrm>
              <a:off x="4128" y="2160"/>
              <a:ext cx="86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latinLnBrk="1" hangingPunct="1">
                <a:spcBef>
                  <a:spcPct val="50000"/>
                </a:spcBef>
                <a:buFontTx/>
                <a:buNone/>
              </a:pPr>
              <a:r>
                <a:rPr lang="en-US" altLang="ko-KR" sz="2400" dirty="0">
                  <a:latin typeface="+mn-lt"/>
                </a:rPr>
                <a:t> </a:t>
              </a:r>
              <a:r>
                <a:rPr lang="en-US" altLang="ko-KR" sz="2800" dirty="0" err="1">
                  <a:latin typeface="+mn-lt"/>
                </a:rPr>
                <a:t>LFS</a:t>
              </a:r>
              <a:endParaRPr lang="en-US" altLang="ko-KR" sz="2800" dirty="0">
                <a:latin typeface="+mn-lt"/>
              </a:endParaRPr>
            </a:p>
          </p:txBody>
        </p:sp>
        <p:sp>
          <p:nvSpPr>
            <p:cNvPr id="13347" name="Text Box 40"/>
            <p:cNvSpPr txBox="1">
              <a:spLocks noChangeArrowheads="1"/>
            </p:cNvSpPr>
            <p:nvPr/>
          </p:nvSpPr>
          <p:spPr bwMode="auto">
            <a:xfrm>
              <a:off x="3984" y="3072"/>
              <a:ext cx="1008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latinLnBrk="1" hangingPunct="1">
                <a:spcBef>
                  <a:spcPct val="50000"/>
                </a:spcBef>
                <a:buFontTx/>
                <a:buNone/>
              </a:pPr>
              <a:r>
                <a:rPr lang="en-US" altLang="ko-KR" sz="2800" dirty="0">
                  <a:latin typeface="+mn-lt"/>
                </a:rPr>
                <a:t>Unix </a:t>
              </a:r>
              <a:r>
                <a:rPr lang="en-US" altLang="ko-KR" sz="2800" dirty="0" err="1">
                  <a:latin typeface="+mn-lt"/>
                </a:rPr>
                <a:t>FFS</a:t>
              </a:r>
              <a:endParaRPr lang="en-US" altLang="ko-KR" sz="2800" dirty="0">
                <a:latin typeface="+mn-lt"/>
              </a:endParaRPr>
            </a:p>
          </p:txBody>
        </p:sp>
        <p:sp>
          <p:nvSpPr>
            <p:cNvPr id="13348" name="Line 41"/>
            <p:cNvSpPr>
              <a:spLocks noChangeShapeType="1"/>
            </p:cNvSpPr>
            <p:nvPr/>
          </p:nvSpPr>
          <p:spPr bwMode="auto">
            <a:xfrm>
              <a:off x="2976" y="1996"/>
              <a:ext cx="288" cy="0"/>
            </a:xfrm>
            <a:prstGeom prst="line">
              <a:avLst/>
            </a:prstGeom>
            <a:noFill/>
            <a:ln w="889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3349" name="Line 42"/>
            <p:cNvSpPr>
              <a:spLocks noChangeShapeType="1"/>
            </p:cNvSpPr>
            <p:nvPr/>
          </p:nvSpPr>
          <p:spPr bwMode="auto">
            <a:xfrm flipV="1">
              <a:off x="2016" y="168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3350" name="Freeform 45"/>
            <p:cNvSpPr>
              <a:spLocks/>
            </p:cNvSpPr>
            <p:nvPr/>
          </p:nvSpPr>
          <p:spPr bwMode="auto">
            <a:xfrm>
              <a:off x="1824" y="1680"/>
              <a:ext cx="192" cy="144"/>
            </a:xfrm>
            <a:custGeom>
              <a:avLst/>
              <a:gdLst>
                <a:gd name="T0" fmla="*/ 192 w 192"/>
                <a:gd name="T1" fmla="*/ 0 h 144"/>
                <a:gd name="T2" fmla="*/ 0 w 192"/>
                <a:gd name="T3" fmla="*/ 0 h 144"/>
                <a:gd name="T4" fmla="*/ 0 w 192"/>
                <a:gd name="T5" fmla="*/ 144 h 1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144">
                  <a:moveTo>
                    <a:pt x="192" y="0"/>
                  </a:move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3351" name="Line 46"/>
            <p:cNvSpPr>
              <a:spLocks noChangeShapeType="1"/>
            </p:cNvSpPr>
            <p:nvPr/>
          </p:nvSpPr>
          <p:spPr bwMode="auto">
            <a:xfrm flipV="1">
              <a:off x="1056" y="168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3352" name="Freeform 47"/>
            <p:cNvSpPr>
              <a:spLocks/>
            </p:cNvSpPr>
            <p:nvPr/>
          </p:nvSpPr>
          <p:spPr bwMode="auto">
            <a:xfrm>
              <a:off x="864" y="1680"/>
              <a:ext cx="192" cy="144"/>
            </a:xfrm>
            <a:custGeom>
              <a:avLst/>
              <a:gdLst>
                <a:gd name="T0" fmla="*/ 192 w 192"/>
                <a:gd name="T1" fmla="*/ 0 h 144"/>
                <a:gd name="T2" fmla="*/ 0 w 192"/>
                <a:gd name="T3" fmla="*/ 0 h 144"/>
                <a:gd name="T4" fmla="*/ 0 w 192"/>
                <a:gd name="T5" fmla="*/ 144 h 1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144">
                  <a:moveTo>
                    <a:pt x="192" y="0"/>
                  </a:move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3353" name="Line 51"/>
            <p:cNvSpPr>
              <a:spLocks noChangeShapeType="1"/>
            </p:cNvSpPr>
            <p:nvPr/>
          </p:nvSpPr>
          <p:spPr bwMode="auto">
            <a:xfrm>
              <a:off x="864" y="216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3354" name="Freeform 52"/>
            <p:cNvSpPr>
              <a:spLocks/>
            </p:cNvSpPr>
            <p:nvPr/>
          </p:nvSpPr>
          <p:spPr bwMode="auto">
            <a:xfrm>
              <a:off x="672" y="2160"/>
              <a:ext cx="192" cy="240"/>
            </a:xfrm>
            <a:custGeom>
              <a:avLst/>
              <a:gdLst>
                <a:gd name="T0" fmla="*/ 192 w 192"/>
                <a:gd name="T1" fmla="*/ 400 h 144"/>
                <a:gd name="T2" fmla="*/ 0 w 192"/>
                <a:gd name="T3" fmla="*/ 400 h 144"/>
                <a:gd name="T4" fmla="*/ 0 w 192"/>
                <a:gd name="T5" fmla="*/ 0 h 1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144">
                  <a:moveTo>
                    <a:pt x="192" y="144"/>
                  </a:moveTo>
                  <a:lnTo>
                    <a:pt x="0" y="144"/>
                  </a:ln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3355" name="Line 53"/>
            <p:cNvSpPr>
              <a:spLocks noChangeShapeType="1"/>
            </p:cNvSpPr>
            <p:nvPr/>
          </p:nvSpPr>
          <p:spPr bwMode="auto">
            <a:xfrm>
              <a:off x="1632" y="216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3356" name="Freeform 54"/>
            <p:cNvSpPr>
              <a:spLocks/>
            </p:cNvSpPr>
            <p:nvPr/>
          </p:nvSpPr>
          <p:spPr bwMode="auto">
            <a:xfrm>
              <a:off x="1440" y="2160"/>
              <a:ext cx="192" cy="240"/>
            </a:xfrm>
            <a:custGeom>
              <a:avLst/>
              <a:gdLst>
                <a:gd name="T0" fmla="*/ 192 w 192"/>
                <a:gd name="T1" fmla="*/ 400 h 144"/>
                <a:gd name="T2" fmla="*/ 0 w 192"/>
                <a:gd name="T3" fmla="*/ 400 h 144"/>
                <a:gd name="T4" fmla="*/ 0 w 192"/>
                <a:gd name="T5" fmla="*/ 0 h 1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144">
                  <a:moveTo>
                    <a:pt x="192" y="144"/>
                  </a:moveTo>
                  <a:lnTo>
                    <a:pt x="0" y="144"/>
                  </a:ln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3357" name="Line 55"/>
            <p:cNvSpPr>
              <a:spLocks noChangeShapeType="1"/>
            </p:cNvSpPr>
            <p:nvPr/>
          </p:nvSpPr>
          <p:spPr bwMode="auto">
            <a:xfrm flipV="1">
              <a:off x="1248" y="25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3358" name="Line 56"/>
            <p:cNvSpPr>
              <a:spLocks noChangeShapeType="1"/>
            </p:cNvSpPr>
            <p:nvPr/>
          </p:nvSpPr>
          <p:spPr bwMode="auto">
            <a:xfrm flipV="1">
              <a:off x="2592" y="25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3359" name="Line 57"/>
            <p:cNvSpPr>
              <a:spLocks noChangeShapeType="1"/>
            </p:cNvSpPr>
            <p:nvPr/>
          </p:nvSpPr>
          <p:spPr bwMode="auto">
            <a:xfrm>
              <a:off x="864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3360" name="Line 58"/>
            <p:cNvSpPr>
              <a:spLocks noChangeShapeType="1"/>
            </p:cNvSpPr>
            <p:nvPr/>
          </p:nvSpPr>
          <p:spPr bwMode="auto">
            <a:xfrm>
              <a:off x="2976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3361" name="Freeform 59"/>
            <p:cNvSpPr>
              <a:spLocks/>
            </p:cNvSpPr>
            <p:nvPr/>
          </p:nvSpPr>
          <p:spPr bwMode="auto">
            <a:xfrm>
              <a:off x="888" y="3078"/>
              <a:ext cx="1344" cy="144"/>
            </a:xfrm>
            <a:custGeom>
              <a:avLst/>
              <a:gdLst>
                <a:gd name="T0" fmla="*/ 0 w 1344"/>
                <a:gd name="T1" fmla="*/ 144 h 144"/>
                <a:gd name="T2" fmla="*/ 1344 w 1344"/>
                <a:gd name="T3" fmla="*/ 144 h 144"/>
                <a:gd name="T4" fmla="*/ 1344 w 1344"/>
                <a:gd name="T5" fmla="*/ 0 h 1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44" h="144">
                  <a:moveTo>
                    <a:pt x="0" y="144"/>
                  </a:moveTo>
                  <a:lnTo>
                    <a:pt x="1344" y="144"/>
                  </a:lnTo>
                  <a:lnTo>
                    <a:pt x="134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3362" name="Freeform 60"/>
            <p:cNvSpPr>
              <a:spLocks/>
            </p:cNvSpPr>
            <p:nvPr/>
          </p:nvSpPr>
          <p:spPr bwMode="auto">
            <a:xfrm>
              <a:off x="2976" y="3072"/>
              <a:ext cx="384" cy="144"/>
            </a:xfrm>
            <a:custGeom>
              <a:avLst/>
              <a:gdLst>
                <a:gd name="T0" fmla="*/ 0 w 1344"/>
                <a:gd name="T1" fmla="*/ 144 h 144"/>
                <a:gd name="T2" fmla="*/ 110 w 1344"/>
                <a:gd name="T3" fmla="*/ 144 h 144"/>
                <a:gd name="T4" fmla="*/ 110 w 1344"/>
                <a:gd name="T5" fmla="*/ 0 h 1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44" h="144">
                  <a:moveTo>
                    <a:pt x="0" y="144"/>
                  </a:moveTo>
                  <a:lnTo>
                    <a:pt x="1344" y="144"/>
                  </a:lnTo>
                  <a:lnTo>
                    <a:pt x="134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3363" name="Line 61"/>
            <p:cNvSpPr>
              <a:spLocks noChangeShapeType="1"/>
            </p:cNvSpPr>
            <p:nvPr/>
          </p:nvSpPr>
          <p:spPr bwMode="auto">
            <a:xfrm>
              <a:off x="2208" y="21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3364" name="Line 62"/>
            <p:cNvSpPr>
              <a:spLocks noChangeShapeType="1"/>
            </p:cNvSpPr>
            <p:nvPr/>
          </p:nvSpPr>
          <p:spPr bwMode="auto">
            <a:xfrm flipH="1" flipV="1">
              <a:off x="912" y="21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3365" name="Line 63"/>
            <p:cNvSpPr>
              <a:spLocks noChangeShapeType="1"/>
            </p:cNvSpPr>
            <p:nvPr/>
          </p:nvSpPr>
          <p:spPr bwMode="auto">
            <a:xfrm flipH="1" flipV="1">
              <a:off x="1248" y="21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3366" name="Line 64"/>
            <p:cNvSpPr>
              <a:spLocks noChangeShapeType="1"/>
            </p:cNvSpPr>
            <p:nvPr/>
          </p:nvSpPr>
          <p:spPr bwMode="auto">
            <a:xfrm flipH="1" flipV="1">
              <a:off x="1680" y="21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3367" name="Line 65"/>
            <p:cNvSpPr>
              <a:spLocks noChangeShapeType="1"/>
            </p:cNvSpPr>
            <p:nvPr/>
          </p:nvSpPr>
          <p:spPr bwMode="auto">
            <a:xfrm flipH="1" flipV="1">
              <a:off x="2016" y="21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3368" name="Line 66"/>
            <p:cNvSpPr>
              <a:spLocks noChangeShapeType="1"/>
            </p:cNvSpPr>
            <p:nvPr/>
          </p:nvSpPr>
          <p:spPr bwMode="auto">
            <a:xfrm>
              <a:off x="912" y="2256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3369" name="Freeform 68"/>
            <p:cNvSpPr>
              <a:spLocks/>
            </p:cNvSpPr>
            <p:nvPr/>
          </p:nvSpPr>
          <p:spPr bwMode="auto">
            <a:xfrm flipV="1">
              <a:off x="1248" y="2592"/>
              <a:ext cx="576" cy="144"/>
            </a:xfrm>
            <a:custGeom>
              <a:avLst/>
              <a:gdLst>
                <a:gd name="T0" fmla="*/ 0 w 1344"/>
                <a:gd name="T1" fmla="*/ 144 h 144"/>
                <a:gd name="T2" fmla="*/ 247 w 1344"/>
                <a:gd name="T3" fmla="*/ 144 h 144"/>
                <a:gd name="T4" fmla="*/ 247 w 1344"/>
                <a:gd name="T5" fmla="*/ 0 h 1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44" h="144">
                  <a:moveTo>
                    <a:pt x="0" y="144"/>
                  </a:moveTo>
                  <a:lnTo>
                    <a:pt x="1344" y="144"/>
                  </a:lnTo>
                  <a:lnTo>
                    <a:pt x="134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3370" name="Freeform 69"/>
            <p:cNvSpPr>
              <a:spLocks/>
            </p:cNvSpPr>
            <p:nvPr/>
          </p:nvSpPr>
          <p:spPr bwMode="auto">
            <a:xfrm flipV="1">
              <a:off x="2592" y="2592"/>
              <a:ext cx="1152" cy="144"/>
            </a:xfrm>
            <a:custGeom>
              <a:avLst/>
              <a:gdLst>
                <a:gd name="T0" fmla="*/ 0 w 1344"/>
                <a:gd name="T1" fmla="*/ 144 h 144"/>
                <a:gd name="T2" fmla="*/ 987 w 1344"/>
                <a:gd name="T3" fmla="*/ 144 h 144"/>
                <a:gd name="T4" fmla="*/ 987 w 1344"/>
                <a:gd name="T5" fmla="*/ 0 h 1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44" h="144">
                  <a:moveTo>
                    <a:pt x="0" y="144"/>
                  </a:moveTo>
                  <a:lnTo>
                    <a:pt x="1344" y="144"/>
                  </a:lnTo>
                  <a:lnTo>
                    <a:pt x="134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3371" name="Text Box 71"/>
            <p:cNvSpPr txBox="1">
              <a:spLocks noChangeArrowheads="1"/>
            </p:cNvSpPr>
            <p:nvPr/>
          </p:nvSpPr>
          <p:spPr bwMode="auto">
            <a:xfrm>
              <a:off x="768" y="1440"/>
              <a:ext cx="432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latinLnBrk="1" hangingPunct="1">
                <a:spcBef>
                  <a:spcPct val="50000"/>
                </a:spcBef>
                <a:buFontTx/>
                <a:buNone/>
              </a:pPr>
              <a:r>
                <a:rPr lang="en-US" altLang="ko-KR" sz="2200" dirty="0">
                  <a:latin typeface="+mn-lt"/>
                </a:rPr>
                <a:t>dir1</a:t>
              </a:r>
            </a:p>
          </p:txBody>
        </p:sp>
        <p:sp>
          <p:nvSpPr>
            <p:cNvPr id="13372" name="Text Box 72"/>
            <p:cNvSpPr txBox="1">
              <a:spLocks noChangeArrowheads="1"/>
            </p:cNvSpPr>
            <p:nvPr/>
          </p:nvSpPr>
          <p:spPr bwMode="auto">
            <a:xfrm>
              <a:off x="1728" y="1488"/>
              <a:ext cx="576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latinLnBrk="1" hangingPunct="1">
                <a:spcBef>
                  <a:spcPct val="50000"/>
                </a:spcBef>
                <a:buFontTx/>
                <a:buNone/>
              </a:pPr>
              <a:r>
                <a:rPr lang="en-US" altLang="ko-KR" sz="2200">
                  <a:latin typeface="+mn-lt"/>
                </a:rPr>
                <a:t>dir2</a:t>
              </a:r>
            </a:p>
          </p:txBody>
        </p:sp>
        <p:sp>
          <p:nvSpPr>
            <p:cNvPr id="13373" name="Text Box 73"/>
            <p:cNvSpPr txBox="1">
              <a:spLocks noChangeArrowheads="1"/>
            </p:cNvSpPr>
            <p:nvPr/>
          </p:nvSpPr>
          <p:spPr bwMode="auto">
            <a:xfrm>
              <a:off x="575" y="2388"/>
              <a:ext cx="432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latinLnBrk="1" hangingPunct="1">
                <a:spcBef>
                  <a:spcPct val="50000"/>
                </a:spcBef>
                <a:buFontTx/>
                <a:buNone/>
              </a:pPr>
              <a:r>
                <a:rPr lang="en-US" altLang="ko-KR" sz="2200" dirty="0">
                  <a:latin typeface="+mn-lt"/>
                </a:rPr>
                <a:t>file1</a:t>
              </a:r>
            </a:p>
          </p:txBody>
        </p:sp>
        <p:sp>
          <p:nvSpPr>
            <p:cNvPr id="13374" name="Text Box 74"/>
            <p:cNvSpPr txBox="1">
              <a:spLocks noChangeArrowheads="1"/>
            </p:cNvSpPr>
            <p:nvPr/>
          </p:nvSpPr>
          <p:spPr bwMode="auto">
            <a:xfrm>
              <a:off x="1658" y="2265"/>
              <a:ext cx="432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latinLnBrk="1" hangingPunct="1">
                <a:spcBef>
                  <a:spcPct val="50000"/>
                </a:spcBef>
                <a:buFontTx/>
                <a:buNone/>
              </a:pPr>
              <a:r>
                <a:rPr lang="en-US" altLang="ko-KR" sz="2200" dirty="0">
                  <a:latin typeface="+mn-lt"/>
                </a:rPr>
                <a:t>file2</a:t>
              </a:r>
            </a:p>
          </p:txBody>
        </p:sp>
        <p:sp>
          <p:nvSpPr>
            <p:cNvPr id="13375" name="Text Box 75"/>
            <p:cNvSpPr txBox="1">
              <a:spLocks noChangeArrowheads="1"/>
            </p:cNvSpPr>
            <p:nvPr/>
          </p:nvSpPr>
          <p:spPr bwMode="auto">
            <a:xfrm>
              <a:off x="1392" y="3216"/>
              <a:ext cx="432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latinLnBrk="1" hangingPunct="1">
                <a:spcBef>
                  <a:spcPct val="50000"/>
                </a:spcBef>
                <a:buFontTx/>
                <a:buNone/>
              </a:pPr>
              <a:r>
                <a:rPr lang="en-US" altLang="ko-KR" sz="2200" dirty="0">
                  <a:latin typeface="+mn-lt"/>
                </a:rPr>
                <a:t>dir1</a:t>
              </a:r>
            </a:p>
          </p:txBody>
        </p:sp>
        <p:sp>
          <p:nvSpPr>
            <p:cNvPr id="13376" name="Text Box 76"/>
            <p:cNvSpPr txBox="1">
              <a:spLocks noChangeArrowheads="1"/>
            </p:cNvSpPr>
            <p:nvPr/>
          </p:nvSpPr>
          <p:spPr bwMode="auto">
            <a:xfrm>
              <a:off x="3024" y="3216"/>
              <a:ext cx="456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latinLnBrk="1" hangingPunct="1">
                <a:spcBef>
                  <a:spcPct val="50000"/>
                </a:spcBef>
                <a:buFontTx/>
                <a:buNone/>
              </a:pPr>
              <a:r>
                <a:rPr lang="en-US" altLang="ko-KR" sz="2200" dirty="0">
                  <a:latin typeface="+mn-lt"/>
                </a:rPr>
                <a:t>dir2</a:t>
              </a:r>
            </a:p>
          </p:txBody>
        </p:sp>
        <p:sp>
          <p:nvSpPr>
            <p:cNvPr id="13377" name="Text Box 77"/>
            <p:cNvSpPr txBox="1">
              <a:spLocks noChangeArrowheads="1"/>
            </p:cNvSpPr>
            <p:nvPr/>
          </p:nvSpPr>
          <p:spPr bwMode="auto">
            <a:xfrm>
              <a:off x="1824" y="2496"/>
              <a:ext cx="458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latinLnBrk="1" hangingPunct="1">
                <a:spcBef>
                  <a:spcPct val="50000"/>
                </a:spcBef>
                <a:buFontTx/>
                <a:buNone/>
              </a:pPr>
              <a:r>
                <a:rPr lang="en-US" altLang="ko-KR" sz="2200" dirty="0">
                  <a:latin typeface="+mn-lt"/>
                </a:rPr>
                <a:t>file1</a:t>
              </a:r>
            </a:p>
          </p:txBody>
        </p:sp>
        <p:sp>
          <p:nvSpPr>
            <p:cNvPr id="13378" name="Text Box 78"/>
            <p:cNvSpPr txBox="1">
              <a:spLocks noChangeArrowheads="1"/>
            </p:cNvSpPr>
            <p:nvPr/>
          </p:nvSpPr>
          <p:spPr bwMode="auto">
            <a:xfrm>
              <a:off x="3744" y="2496"/>
              <a:ext cx="466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latinLnBrk="1" hangingPunct="1">
                <a:spcBef>
                  <a:spcPct val="50000"/>
                </a:spcBef>
                <a:buFontTx/>
                <a:buNone/>
              </a:pPr>
              <a:r>
                <a:rPr lang="en-US" altLang="ko-KR" sz="2200" dirty="0">
                  <a:latin typeface="+mn-lt"/>
                </a:rPr>
                <a:t>file2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itchFamily="34" charset="-127"/>
              </a:rPr>
              <a:t>Index structures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i="1" dirty="0" smtClean="0">
                <a:ea typeface="Gulim" pitchFamily="34" charset="-127"/>
              </a:rPr>
              <a:t>I-node map</a:t>
            </a:r>
            <a:r>
              <a:rPr lang="en-US" altLang="ko-KR" dirty="0" smtClean="0">
                <a:ea typeface="Gulim" pitchFamily="34" charset="-127"/>
              </a:rPr>
              <a:t> maintains the location of all </a:t>
            </a:r>
            <a:r>
              <a:rPr lang="en-US" altLang="ko-KR" dirty="0" err="1" smtClean="0">
                <a:ea typeface="Gulim" pitchFamily="34" charset="-127"/>
              </a:rPr>
              <a:t>i</a:t>
            </a:r>
            <a:r>
              <a:rPr lang="en-US" altLang="ko-KR" dirty="0" smtClean="0">
                <a:ea typeface="Gulim" pitchFamily="34" charset="-127"/>
              </a:rPr>
              <a:t>-node blocks</a:t>
            </a:r>
          </a:p>
          <a:p>
            <a:pPr lvl="1"/>
            <a:r>
              <a:rPr lang="en-US" altLang="ko-KR" dirty="0" smtClean="0">
                <a:ea typeface="Gulim" pitchFamily="34" charset="-127"/>
              </a:rPr>
              <a:t>I-node map blocks are stored on the log</a:t>
            </a:r>
          </a:p>
          <a:p>
            <a:pPr lvl="2"/>
            <a:r>
              <a:rPr lang="en-US" altLang="ko-KR" dirty="0" smtClean="0">
                <a:ea typeface="Gulim" pitchFamily="34" charset="-127"/>
              </a:rPr>
              <a:t>Along with data blocks and </a:t>
            </a:r>
            <a:r>
              <a:rPr lang="en-US" altLang="ko-KR" dirty="0" err="1" smtClean="0">
                <a:ea typeface="Gulim" pitchFamily="34" charset="-127"/>
              </a:rPr>
              <a:t>i</a:t>
            </a:r>
            <a:r>
              <a:rPr lang="en-US" altLang="ko-KR" dirty="0" smtClean="0">
                <a:ea typeface="Gulim" pitchFamily="34" charset="-127"/>
              </a:rPr>
              <a:t>-node blocks</a:t>
            </a:r>
          </a:p>
          <a:p>
            <a:pPr lvl="1"/>
            <a:r>
              <a:rPr lang="en-US" altLang="ko-KR" dirty="0" smtClean="0">
                <a:ea typeface="Gulim" pitchFamily="34" charset="-127"/>
              </a:rPr>
              <a:t>Active blocks are cached in main memory</a:t>
            </a:r>
          </a:p>
          <a:p>
            <a:pPr>
              <a:spcBef>
                <a:spcPts val="3000"/>
              </a:spcBef>
            </a:pPr>
            <a:r>
              <a:rPr lang="en-US" altLang="ko-KR" dirty="0" smtClean="0">
                <a:ea typeface="Gulim" pitchFamily="34" charset="-127"/>
              </a:rPr>
              <a:t>A fixed </a:t>
            </a:r>
            <a:r>
              <a:rPr lang="en-US" altLang="ko-KR" b="1" i="1" dirty="0" smtClean="0">
                <a:ea typeface="Gulim" pitchFamily="34" charset="-127"/>
              </a:rPr>
              <a:t>checkpoint</a:t>
            </a:r>
            <a:r>
              <a:rPr lang="en-US" altLang="ko-KR" dirty="0" smtClean="0">
                <a:ea typeface="Gulim" pitchFamily="34" charset="-127"/>
              </a:rPr>
              <a:t> </a:t>
            </a:r>
            <a:r>
              <a:rPr lang="en-US" altLang="ko-KR" b="1" i="1" dirty="0" smtClean="0">
                <a:ea typeface="Gulim" pitchFamily="34" charset="-127"/>
              </a:rPr>
              <a:t>region</a:t>
            </a:r>
            <a:r>
              <a:rPr lang="en-US" altLang="ko-KR" dirty="0" smtClean="0">
                <a:ea typeface="Gulim" pitchFamily="34" charset="-127"/>
              </a:rPr>
              <a:t> on each disk contains the addresses of all </a:t>
            </a:r>
            <a:r>
              <a:rPr lang="en-US" altLang="ko-KR" b="1" i="1" dirty="0" err="1" smtClean="0">
                <a:ea typeface="Gulim" pitchFamily="34" charset="-127"/>
              </a:rPr>
              <a:t>i</a:t>
            </a:r>
            <a:r>
              <a:rPr lang="en-US" altLang="ko-KR" b="1" i="1" dirty="0" smtClean="0">
                <a:ea typeface="Gulim" pitchFamily="34" charset="-127"/>
              </a:rPr>
              <a:t>-node map</a:t>
            </a:r>
            <a:r>
              <a:rPr lang="en-US" altLang="ko-KR" dirty="0" smtClean="0">
                <a:ea typeface="Gulim" pitchFamily="34" charset="-127"/>
              </a:rPr>
              <a:t> blocks at checkpoint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Accessing an i-node</a:t>
            </a:r>
          </a:p>
        </p:txBody>
      </p:sp>
      <p:sp>
        <p:nvSpPr>
          <p:cNvPr id="15363" name="AutoShape 5"/>
          <p:cNvSpPr>
            <a:spLocks noChangeArrowheads="1"/>
          </p:cNvSpPr>
          <p:nvPr/>
        </p:nvSpPr>
        <p:spPr bwMode="auto">
          <a:xfrm>
            <a:off x="7386638" y="1608139"/>
            <a:ext cx="3281362" cy="1138237"/>
          </a:xfrm>
          <a:prstGeom prst="wedgeRoundRectCallout">
            <a:avLst>
              <a:gd name="adj1" fmla="val -63208"/>
              <a:gd name="adj2" fmla="val 35773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sz="2800" dirty="0">
                <a:latin typeface="Arial" panose="020B0604020202020204" pitchFamily="34" charset="0"/>
              </a:rPr>
              <a:t>Fixed location</a:t>
            </a:r>
            <a:br>
              <a:rPr kumimoji="0" lang="en-US" altLang="en-US" sz="2800" dirty="0">
                <a:latin typeface="Arial" panose="020B0604020202020204" pitchFamily="34" charset="0"/>
              </a:rPr>
            </a:br>
            <a:r>
              <a:rPr kumimoji="0" lang="en-US" altLang="en-US" sz="2800" dirty="0">
                <a:latin typeface="Arial" panose="020B0604020202020204" pitchFamily="34" charset="0"/>
              </a:rPr>
              <a:t>but not up to date</a:t>
            </a:r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2225675" y="4264026"/>
            <a:ext cx="7969250" cy="5302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sq" algn="ctr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kumimoji="0" lang="en-US" altLang="en-US" sz="2800">
              <a:latin typeface="Arial" panose="020B0604020202020204" pitchFamily="34" charset="0"/>
            </a:endParaRPr>
          </a:p>
        </p:txBody>
      </p:sp>
      <p:sp>
        <p:nvSpPr>
          <p:cNvPr id="15365" name="Text Box 9"/>
          <p:cNvSpPr txBox="1">
            <a:spLocks noChangeArrowheads="1"/>
          </p:cNvSpPr>
          <p:nvPr/>
        </p:nvSpPr>
        <p:spPr bwMode="auto">
          <a:xfrm>
            <a:off x="2225675" y="3201989"/>
            <a:ext cx="326563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sz="2800" dirty="0">
                <a:latin typeface="Arial" panose="020B0604020202020204" pitchFamily="34" charset="0"/>
              </a:rPr>
              <a:t>I-node map blocks</a:t>
            </a:r>
            <a:br>
              <a:rPr kumimoji="0" lang="en-US" altLang="en-US" sz="2800" dirty="0">
                <a:latin typeface="Arial" panose="020B0604020202020204" pitchFamily="34" charset="0"/>
              </a:rPr>
            </a:br>
            <a:r>
              <a:rPr kumimoji="0" lang="en-US" altLang="en-US" sz="2800" dirty="0">
                <a:latin typeface="Arial" panose="020B0604020202020204" pitchFamily="34" charset="0"/>
              </a:rPr>
              <a:t>spread </a:t>
            </a:r>
            <a:r>
              <a:rPr kumimoji="0" lang="en-US" altLang="en-US" sz="2800" dirty="0">
                <a:latin typeface="Arial" panose="020B0604020202020204" pitchFamily="34" charset="0"/>
              </a:rPr>
              <a:t>over </a:t>
            </a:r>
            <a:r>
              <a:rPr kumimoji="0" lang="en-US" altLang="en-US" sz="2800" dirty="0">
                <a:latin typeface="Arial" panose="020B0604020202020204" pitchFamily="34" charset="0"/>
              </a:rPr>
              <a:t>the log</a:t>
            </a:r>
          </a:p>
        </p:txBody>
      </p:sp>
      <p:sp>
        <p:nvSpPr>
          <p:cNvPr id="15366" name="Rectangle 15"/>
          <p:cNvSpPr>
            <a:spLocks noChangeArrowheads="1"/>
          </p:cNvSpPr>
          <p:nvPr/>
        </p:nvSpPr>
        <p:spPr bwMode="auto">
          <a:xfrm>
            <a:off x="2225675" y="6084889"/>
            <a:ext cx="7969250" cy="5302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ap="sq" algn="ctr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kumimoji="0" lang="en-US" altLang="en-US" sz="2800" dirty="0">
              <a:latin typeface="Arial" panose="020B0604020202020204" pitchFamily="34" charset="0"/>
            </a:endParaRPr>
          </a:p>
        </p:txBody>
      </p:sp>
      <p:sp>
        <p:nvSpPr>
          <p:cNvPr id="15367" name="Text Box 16"/>
          <p:cNvSpPr txBox="1">
            <a:spLocks noChangeArrowheads="1"/>
          </p:cNvSpPr>
          <p:nvPr/>
        </p:nvSpPr>
        <p:spPr bwMode="auto">
          <a:xfrm>
            <a:off x="2225675" y="4946651"/>
            <a:ext cx="326563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sz="2800" dirty="0">
                <a:latin typeface="Arial" panose="020B0604020202020204" pitchFamily="34" charset="0"/>
              </a:rPr>
              <a:t>I-node blocks also</a:t>
            </a:r>
            <a:br>
              <a:rPr kumimoji="0" lang="en-US" altLang="en-US" sz="2800" dirty="0">
                <a:latin typeface="Arial" panose="020B0604020202020204" pitchFamily="34" charset="0"/>
              </a:rPr>
            </a:br>
            <a:r>
              <a:rPr kumimoji="0" lang="en-US" altLang="en-US" sz="2800" dirty="0">
                <a:latin typeface="Arial" panose="020B0604020202020204" pitchFamily="34" charset="0"/>
              </a:rPr>
              <a:t>spread </a:t>
            </a:r>
            <a:r>
              <a:rPr kumimoji="0" lang="en-US" altLang="en-US" sz="2800" dirty="0">
                <a:latin typeface="Arial" panose="020B0604020202020204" pitchFamily="34" charset="0"/>
              </a:rPr>
              <a:t>over </a:t>
            </a:r>
            <a:r>
              <a:rPr kumimoji="0" lang="en-US" altLang="en-US" sz="2800" dirty="0">
                <a:latin typeface="Arial" panose="020B0604020202020204" pitchFamily="34" charset="0"/>
              </a:rPr>
              <a:t>the log</a:t>
            </a:r>
          </a:p>
        </p:txBody>
      </p:sp>
      <p:sp>
        <p:nvSpPr>
          <p:cNvPr id="15368" name="Rectangle 17"/>
          <p:cNvSpPr>
            <a:spLocks noChangeArrowheads="1"/>
          </p:cNvSpPr>
          <p:nvPr/>
        </p:nvSpPr>
        <p:spPr bwMode="auto">
          <a:xfrm>
            <a:off x="6475413" y="6084889"/>
            <a:ext cx="455612" cy="530225"/>
          </a:xfrm>
          <a:prstGeom prst="rect">
            <a:avLst/>
          </a:prstGeom>
          <a:solidFill>
            <a:srgbClr val="FF0000"/>
          </a:solidFill>
          <a:ln w="12700" cap="sq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kumimoji="0" lang="en-US" altLang="en-US" sz="2800">
              <a:latin typeface="Arial" panose="020B0604020202020204" pitchFamily="34" charset="0"/>
            </a:endParaRPr>
          </a:p>
        </p:txBody>
      </p:sp>
      <p:sp>
        <p:nvSpPr>
          <p:cNvPr id="15369" name="Rectangle 18"/>
          <p:cNvSpPr>
            <a:spLocks noChangeArrowheads="1"/>
          </p:cNvSpPr>
          <p:nvPr/>
        </p:nvSpPr>
        <p:spPr bwMode="auto">
          <a:xfrm>
            <a:off x="5413376" y="6084889"/>
            <a:ext cx="455613" cy="530225"/>
          </a:xfrm>
          <a:prstGeom prst="rect">
            <a:avLst/>
          </a:prstGeom>
          <a:solidFill>
            <a:srgbClr val="FF0000"/>
          </a:solidFill>
          <a:ln w="12700" cap="sq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kumimoji="0" lang="en-US" altLang="en-US" sz="2800">
              <a:latin typeface="Arial" panose="020B0604020202020204" pitchFamily="34" charset="0"/>
            </a:endParaRPr>
          </a:p>
        </p:txBody>
      </p:sp>
      <p:sp>
        <p:nvSpPr>
          <p:cNvPr id="15370" name="Line 6"/>
          <p:cNvSpPr>
            <a:spLocks noChangeShapeType="1"/>
          </p:cNvSpPr>
          <p:nvPr/>
        </p:nvSpPr>
        <p:spPr bwMode="auto">
          <a:xfrm>
            <a:off x="5489575" y="2908613"/>
            <a:ext cx="1517650" cy="1289050"/>
          </a:xfrm>
          <a:prstGeom prst="line">
            <a:avLst/>
          </a:prstGeom>
          <a:noFill/>
          <a:ln w="76200" cap="sq">
            <a:solidFill>
              <a:srgbClr val="00B05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Line 7"/>
          <p:cNvSpPr>
            <a:spLocks noChangeShapeType="1"/>
          </p:cNvSpPr>
          <p:nvPr/>
        </p:nvSpPr>
        <p:spPr bwMode="auto">
          <a:xfrm>
            <a:off x="5413376" y="2936081"/>
            <a:ext cx="835025" cy="1365250"/>
          </a:xfrm>
          <a:prstGeom prst="line">
            <a:avLst/>
          </a:prstGeom>
          <a:noFill/>
          <a:ln w="76200" cap="sq">
            <a:solidFill>
              <a:srgbClr val="00B05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Line 20"/>
          <p:cNvSpPr>
            <a:spLocks noChangeShapeType="1"/>
          </p:cNvSpPr>
          <p:nvPr/>
        </p:nvSpPr>
        <p:spPr bwMode="auto">
          <a:xfrm flipH="1">
            <a:off x="6778626" y="4881875"/>
            <a:ext cx="303213" cy="1138238"/>
          </a:xfrm>
          <a:prstGeom prst="line">
            <a:avLst/>
          </a:prstGeom>
          <a:noFill/>
          <a:ln w="76200" cap="sq">
            <a:solidFill>
              <a:srgbClr val="00B05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Rectangle 11"/>
          <p:cNvSpPr>
            <a:spLocks noChangeArrowheads="1"/>
          </p:cNvSpPr>
          <p:nvPr/>
        </p:nvSpPr>
        <p:spPr bwMode="auto">
          <a:xfrm>
            <a:off x="6931026" y="4264026"/>
            <a:ext cx="455613" cy="530225"/>
          </a:xfrm>
          <a:prstGeom prst="rect">
            <a:avLst/>
          </a:prstGeom>
          <a:solidFill>
            <a:srgbClr val="33CCCC"/>
          </a:solidFill>
          <a:ln w="12700" cap="sq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kumimoji="0" lang="en-US" altLang="en-US" sz="2800">
              <a:latin typeface="Arial" panose="020B0604020202020204" pitchFamily="34" charset="0"/>
            </a:endParaRPr>
          </a:p>
        </p:txBody>
      </p:sp>
      <p:sp>
        <p:nvSpPr>
          <p:cNvPr id="15374" name="Line 21"/>
          <p:cNvSpPr>
            <a:spLocks noChangeShapeType="1"/>
          </p:cNvSpPr>
          <p:nvPr/>
        </p:nvSpPr>
        <p:spPr bwMode="auto">
          <a:xfrm flipH="1">
            <a:off x="5640388" y="4807263"/>
            <a:ext cx="531812" cy="1212850"/>
          </a:xfrm>
          <a:prstGeom prst="line">
            <a:avLst/>
          </a:prstGeom>
          <a:noFill/>
          <a:ln w="76200" cap="sq">
            <a:solidFill>
              <a:srgbClr val="00B05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Text Box 23"/>
          <p:cNvSpPr txBox="1">
            <a:spLocks noChangeArrowheads="1"/>
          </p:cNvSpPr>
          <p:nvPr/>
        </p:nvSpPr>
        <p:spPr bwMode="auto">
          <a:xfrm>
            <a:off x="2251086" y="4264025"/>
            <a:ext cx="7857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sz="2800">
                <a:latin typeface="Arial" panose="020B0604020202020204" pitchFamily="34" charset="0"/>
              </a:rPr>
              <a:t>Log</a:t>
            </a:r>
          </a:p>
        </p:txBody>
      </p:sp>
      <p:sp>
        <p:nvSpPr>
          <p:cNvPr id="15376" name="Text Box 24"/>
          <p:cNvSpPr txBox="1">
            <a:spLocks noChangeArrowheads="1"/>
          </p:cNvSpPr>
          <p:nvPr/>
        </p:nvSpPr>
        <p:spPr bwMode="auto">
          <a:xfrm>
            <a:off x="2225676" y="6084888"/>
            <a:ext cx="9112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sz="2800">
                <a:latin typeface="Arial" panose="020B0604020202020204" pitchFamily="34" charset="0"/>
              </a:rPr>
              <a:t>Log</a:t>
            </a:r>
          </a:p>
        </p:txBody>
      </p:sp>
      <p:sp>
        <p:nvSpPr>
          <p:cNvPr id="15377" name="Rectangle 10"/>
          <p:cNvSpPr>
            <a:spLocks noChangeArrowheads="1"/>
          </p:cNvSpPr>
          <p:nvPr/>
        </p:nvSpPr>
        <p:spPr bwMode="auto">
          <a:xfrm>
            <a:off x="6019801" y="4264026"/>
            <a:ext cx="455613" cy="530225"/>
          </a:xfrm>
          <a:prstGeom prst="rect">
            <a:avLst/>
          </a:prstGeom>
          <a:solidFill>
            <a:srgbClr val="33CCCC"/>
          </a:solidFill>
          <a:ln w="12700" cap="sq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kumimoji="0" lang="en-US" altLang="en-US" sz="2800">
              <a:latin typeface="Arial" panose="020B0604020202020204" pitchFamily="34" charset="0"/>
            </a:endParaRPr>
          </a:p>
        </p:txBody>
      </p:sp>
      <p:sp>
        <p:nvSpPr>
          <p:cNvPr id="15378" name="Rectangle 4"/>
          <p:cNvSpPr>
            <a:spLocks noChangeArrowheads="1"/>
          </p:cNvSpPr>
          <p:nvPr/>
        </p:nvSpPr>
        <p:spPr bwMode="auto">
          <a:xfrm>
            <a:off x="3895725" y="2214563"/>
            <a:ext cx="2959100" cy="608012"/>
          </a:xfrm>
          <a:prstGeom prst="rect">
            <a:avLst/>
          </a:prstGeom>
          <a:solidFill>
            <a:srgbClr val="92D05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sz="2800" dirty="0">
                <a:latin typeface="Arial" panose="020B0604020202020204" pitchFamily="34" charset="0"/>
              </a:rPr>
              <a:t>Checkpoint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way it works</a:t>
            </a: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7386638" y="1608139"/>
            <a:ext cx="3281362" cy="1138237"/>
          </a:xfrm>
          <a:prstGeom prst="wedgeRoundRectCallout">
            <a:avLst>
              <a:gd name="adj1" fmla="val -63208"/>
              <a:gd name="adj2" fmla="val 35773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sz="2800" dirty="0">
                <a:latin typeface="Arial" panose="020B0604020202020204" pitchFamily="34" charset="0"/>
              </a:rPr>
              <a:t>Fixed location</a:t>
            </a:r>
            <a:br>
              <a:rPr kumimoji="0" lang="en-US" altLang="en-US" sz="2800" dirty="0">
                <a:latin typeface="Arial" panose="020B0604020202020204" pitchFamily="34" charset="0"/>
              </a:rPr>
            </a:br>
            <a:r>
              <a:rPr kumimoji="0" lang="en-US" altLang="en-US" sz="2800" dirty="0">
                <a:latin typeface="Arial" panose="020B0604020202020204" pitchFamily="34" charset="0"/>
              </a:rPr>
              <a:t>but not up to date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225675" y="4264026"/>
            <a:ext cx="7969250" cy="5302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ap="sq" algn="ctr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kumimoji="0" lang="en-US" altLang="en-US" sz="2800">
              <a:latin typeface="Arial" panose="020B0604020202020204" pitchFamily="34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225676" y="3201989"/>
            <a:ext cx="312457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sz="2800">
                <a:latin typeface="Arial" panose="020B0604020202020204" pitchFamily="34" charset="0"/>
              </a:rPr>
              <a:t>I-node map blocks</a:t>
            </a:r>
            <a:br>
              <a:rPr kumimoji="0" lang="en-US" altLang="en-US" sz="2800">
                <a:latin typeface="Arial" panose="020B0604020202020204" pitchFamily="34" charset="0"/>
              </a:rPr>
            </a:br>
            <a:r>
              <a:rPr kumimoji="0" lang="en-US" altLang="en-US" sz="2800">
                <a:latin typeface="Arial" panose="020B0604020202020204" pitchFamily="34" charset="0"/>
              </a:rPr>
              <a:t>spread on the log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225675" y="6084889"/>
            <a:ext cx="7969250" cy="530225"/>
          </a:xfrm>
          <a:prstGeom prst="rect">
            <a:avLst/>
          </a:prstGeom>
          <a:solidFill>
            <a:srgbClr val="808080"/>
          </a:solidFill>
          <a:ln w="12700" cap="sq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kumimoji="0" lang="en-US" altLang="en-US" sz="2800">
              <a:latin typeface="Arial" panose="020B0604020202020204" pitchFamily="34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225676" y="4946651"/>
            <a:ext cx="308449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sz="2800">
                <a:latin typeface="Arial" panose="020B0604020202020204" pitchFamily="34" charset="0"/>
              </a:rPr>
              <a:t>I-node blocks also</a:t>
            </a:r>
            <a:br>
              <a:rPr kumimoji="0" lang="en-US" altLang="en-US" sz="2800">
                <a:latin typeface="Arial" panose="020B0604020202020204" pitchFamily="34" charset="0"/>
              </a:rPr>
            </a:br>
            <a:r>
              <a:rPr kumimoji="0" lang="en-US" altLang="en-US" sz="2800">
                <a:latin typeface="Arial" panose="020B0604020202020204" pitchFamily="34" charset="0"/>
              </a:rPr>
              <a:t>spread on the log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6475413" y="6084889"/>
            <a:ext cx="455612" cy="530225"/>
          </a:xfrm>
          <a:prstGeom prst="rect">
            <a:avLst/>
          </a:prstGeom>
          <a:solidFill>
            <a:srgbClr val="FF0000"/>
          </a:solidFill>
          <a:ln w="12700" cap="sq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kumimoji="0" lang="en-US" altLang="en-US" sz="2800">
              <a:latin typeface="Arial" panose="020B0604020202020204" pitchFamily="34" charset="0"/>
            </a:endParaRP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5413376" y="6084889"/>
            <a:ext cx="455613" cy="530225"/>
          </a:xfrm>
          <a:prstGeom prst="rect">
            <a:avLst/>
          </a:prstGeom>
          <a:solidFill>
            <a:srgbClr val="FF0000"/>
          </a:solidFill>
          <a:ln w="12700" cap="sq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kumimoji="0" lang="en-US" altLang="en-US" sz="2800">
              <a:latin typeface="Arial" panose="020B0604020202020204" pitchFamily="34" charset="0"/>
            </a:endParaRP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5489575" y="2897188"/>
            <a:ext cx="1517650" cy="1289050"/>
          </a:xfrm>
          <a:prstGeom prst="line">
            <a:avLst/>
          </a:prstGeom>
          <a:noFill/>
          <a:ln w="76200" cap="sq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5337176" y="2822575"/>
            <a:ext cx="835025" cy="1365250"/>
          </a:xfrm>
          <a:prstGeom prst="line">
            <a:avLst/>
          </a:prstGeom>
          <a:noFill/>
          <a:ln w="76200" cap="sq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6778626" y="4870450"/>
            <a:ext cx="303213" cy="1138238"/>
          </a:xfrm>
          <a:prstGeom prst="line">
            <a:avLst/>
          </a:prstGeom>
          <a:noFill/>
          <a:ln w="76200" cap="sq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6931026" y="4264026"/>
            <a:ext cx="455613" cy="530225"/>
          </a:xfrm>
          <a:prstGeom prst="rect">
            <a:avLst/>
          </a:prstGeom>
          <a:solidFill>
            <a:srgbClr val="33CCCC"/>
          </a:solidFill>
          <a:ln w="12700" cap="sq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kumimoji="0" lang="en-US" altLang="en-US" sz="2800">
              <a:latin typeface="Arial" panose="020B0604020202020204" pitchFamily="34" charset="0"/>
            </a:endParaRPr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5640388" y="4795838"/>
            <a:ext cx="531812" cy="1212850"/>
          </a:xfrm>
          <a:prstGeom prst="line">
            <a:avLst/>
          </a:prstGeom>
          <a:noFill/>
          <a:ln w="76200" cap="sq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2251086" y="4264025"/>
            <a:ext cx="7857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sz="2800">
                <a:latin typeface="Arial" panose="020B0604020202020204" pitchFamily="34" charset="0"/>
              </a:rPr>
              <a:t>Log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2225676" y="6084888"/>
            <a:ext cx="9112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sz="2800">
                <a:latin typeface="Arial" panose="020B0604020202020204" pitchFamily="34" charset="0"/>
              </a:rPr>
              <a:t>Log</a:t>
            </a: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6019801" y="4264026"/>
            <a:ext cx="455613" cy="530225"/>
          </a:xfrm>
          <a:prstGeom prst="rect">
            <a:avLst/>
          </a:prstGeom>
          <a:solidFill>
            <a:srgbClr val="33CCCC"/>
          </a:solidFill>
          <a:ln w="12700" cap="sq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kumimoji="0" lang="en-US" altLang="en-US" sz="2800">
              <a:latin typeface="Arial" panose="020B0604020202020204" pitchFamily="34" charset="0"/>
            </a:endParaRPr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3895725" y="2214563"/>
            <a:ext cx="2959100" cy="608012"/>
          </a:xfrm>
          <a:prstGeom prst="rect">
            <a:avLst/>
          </a:prstGeom>
          <a:solidFill>
            <a:srgbClr val="92D05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sz="2800" dirty="0">
                <a:latin typeface="Arial" panose="020B0604020202020204" pitchFamily="34" charset="0"/>
              </a:rPr>
              <a:t>Checkpoint Area</a:t>
            </a:r>
          </a:p>
        </p:txBody>
      </p:sp>
      <p:sp>
        <p:nvSpPr>
          <p:cNvPr id="16403" name="AutoShape 19"/>
          <p:cNvSpPr>
            <a:spLocks noChangeArrowheads="1"/>
          </p:cNvSpPr>
          <p:nvPr/>
        </p:nvSpPr>
        <p:spPr bwMode="auto">
          <a:xfrm>
            <a:off x="7462838" y="3049589"/>
            <a:ext cx="3205162" cy="1062037"/>
          </a:xfrm>
          <a:prstGeom prst="wedgeRoundRectCallout">
            <a:avLst>
              <a:gd name="adj1" fmla="val -53218"/>
              <a:gd name="adj2" fmla="val 85875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sz="2800" dirty="0">
                <a:latin typeface="Arial" panose="020B0604020202020204" pitchFamily="34" charset="0"/>
              </a:rPr>
              <a:t>Active blocks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sz="2800" dirty="0">
                <a:latin typeface="Arial" panose="020B0604020202020204" pitchFamily="34" charset="0"/>
              </a:rPr>
              <a:t>cached </a:t>
            </a:r>
            <a:r>
              <a:rPr kumimoji="0" lang="en-US" altLang="en-US" sz="2800" dirty="0" smtClean="0">
                <a:latin typeface="Arial" panose="020B0604020202020204" pitchFamily="34" charset="0"/>
              </a:rPr>
              <a:t>in RAM</a:t>
            </a:r>
            <a:endParaRPr kumimoji="0" lang="en-US" altLang="en-US" sz="2800" dirty="0">
              <a:latin typeface="Arial" panose="020B0604020202020204" pitchFamily="34" charset="0"/>
            </a:endParaRPr>
          </a:p>
        </p:txBody>
      </p:sp>
      <p:sp>
        <p:nvSpPr>
          <p:cNvPr id="16404" name="AutoShape 20"/>
          <p:cNvSpPr>
            <a:spLocks noChangeArrowheads="1"/>
          </p:cNvSpPr>
          <p:nvPr/>
        </p:nvSpPr>
        <p:spPr bwMode="auto">
          <a:xfrm>
            <a:off x="7386638" y="4870450"/>
            <a:ext cx="3130550" cy="1138238"/>
          </a:xfrm>
          <a:prstGeom prst="wedgeRoundRectCallout">
            <a:avLst>
              <a:gd name="adj1" fmla="val -65769"/>
              <a:gd name="adj2" fmla="val 78593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sz="2800" dirty="0">
                <a:latin typeface="Arial" panose="020B0604020202020204" pitchFamily="34" charset="0"/>
              </a:rPr>
              <a:t>Active blocks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sz="2800" dirty="0">
                <a:latin typeface="Arial" panose="020B0604020202020204" pitchFamily="34" charset="0"/>
              </a:rPr>
              <a:t>cached </a:t>
            </a:r>
            <a:r>
              <a:rPr kumimoji="0" lang="en-US" altLang="en-US" sz="2800" dirty="0" smtClean="0">
                <a:latin typeface="Arial" panose="020B0604020202020204" pitchFamily="34" charset="0"/>
              </a:rPr>
              <a:t>in RAM</a:t>
            </a:r>
            <a:endParaRPr kumimoji="0" lang="en-US" altLang="en-US" sz="2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Summary</a:t>
            </a:r>
          </a:p>
        </p:txBody>
      </p:sp>
      <p:pic>
        <p:nvPicPr>
          <p:cNvPr id="17411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26"/>
          <a:stretch/>
        </p:blipFill>
        <p:spPr bwMode="auto">
          <a:xfrm>
            <a:off x="327980" y="1828800"/>
            <a:ext cx="11647645" cy="4781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itchFamily="34" charset="-127"/>
              </a:rPr>
              <a:t>Segments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en-US" altLang="ko-KR" dirty="0" smtClean="0">
                <a:ea typeface="Gulim" pitchFamily="34" charset="-127"/>
              </a:rPr>
              <a:t>Must maintain large free extents for writing new data</a:t>
            </a:r>
          </a:p>
          <a:p>
            <a:pPr>
              <a:spcBef>
                <a:spcPts val="2400"/>
              </a:spcBef>
            </a:pPr>
            <a:r>
              <a:rPr lang="en-US" altLang="ko-KR" dirty="0" smtClean="0">
                <a:ea typeface="Gulim" pitchFamily="34" charset="-127"/>
              </a:rPr>
              <a:t>Disk is divided into large fixed-size extents called </a:t>
            </a:r>
            <a:r>
              <a:rPr lang="en-US" altLang="ko-KR" b="1" i="1" dirty="0" smtClean="0">
                <a:ea typeface="Gulim" pitchFamily="34" charset="-127"/>
              </a:rPr>
              <a:t>segments</a:t>
            </a:r>
          </a:p>
          <a:p>
            <a:pPr lvl="1">
              <a:spcBef>
                <a:spcPts val="600"/>
              </a:spcBef>
            </a:pPr>
            <a:r>
              <a:rPr lang="en-US" altLang="ko-KR" dirty="0" smtClean="0">
                <a:ea typeface="Gulim" pitchFamily="34" charset="-127"/>
              </a:rPr>
              <a:t>512 </a:t>
            </a:r>
            <a:r>
              <a:rPr lang="en-US" altLang="ko-KR" dirty="0" smtClean="0">
                <a:ea typeface="Gulim" pitchFamily="34" charset="-127"/>
              </a:rPr>
              <a:t>kB in Sprite </a:t>
            </a:r>
            <a:r>
              <a:rPr lang="en-US" altLang="ko-KR" dirty="0" err="1" smtClean="0">
                <a:ea typeface="Gulim" pitchFamily="34" charset="-127"/>
              </a:rPr>
              <a:t>LFS</a:t>
            </a:r>
            <a:endParaRPr lang="en-US" altLang="ko-KR" dirty="0" smtClean="0">
              <a:ea typeface="Gulim" pitchFamily="34" charset="-127"/>
            </a:endParaRPr>
          </a:p>
          <a:p>
            <a:pPr>
              <a:spcBef>
                <a:spcPts val="2400"/>
              </a:spcBef>
            </a:pPr>
            <a:r>
              <a:rPr lang="en-US" altLang="ko-KR" dirty="0" smtClean="0">
                <a:ea typeface="Gulim" pitchFamily="34" charset="-127"/>
              </a:rPr>
              <a:t>Segments are always written </a:t>
            </a:r>
            <a:r>
              <a:rPr lang="en-US" altLang="ko-KR" dirty="0" smtClean="0">
                <a:ea typeface="Gulim" pitchFamily="34" charset="-127"/>
              </a:rPr>
              <a:t>sequentially</a:t>
            </a:r>
          </a:p>
          <a:p>
            <a:pPr lvl="1">
              <a:spcBef>
                <a:spcPts val="600"/>
              </a:spcBef>
            </a:pPr>
            <a:r>
              <a:rPr lang="en-US" altLang="ko-KR" dirty="0" smtClean="0">
                <a:ea typeface="Gulim" pitchFamily="34" charset="-127"/>
              </a:rPr>
              <a:t>From </a:t>
            </a:r>
            <a:r>
              <a:rPr lang="en-US" altLang="ko-KR" dirty="0" smtClean="0">
                <a:ea typeface="Gulim" pitchFamily="34" charset="-127"/>
              </a:rPr>
              <a:t>one </a:t>
            </a:r>
            <a:r>
              <a:rPr lang="en-US" altLang="ko-KR" dirty="0" smtClean="0">
                <a:ea typeface="Gulim" pitchFamily="34" charset="-127"/>
              </a:rPr>
              <a:t>end to </a:t>
            </a:r>
            <a:r>
              <a:rPr lang="en-US" altLang="ko-KR" dirty="0" smtClean="0">
                <a:ea typeface="Gulim" pitchFamily="34" charset="-127"/>
              </a:rPr>
              <a:t>the other</a:t>
            </a:r>
          </a:p>
          <a:p>
            <a:pPr>
              <a:spcBef>
                <a:spcPts val="2400"/>
              </a:spcBef>
            </a:pPr>
            <a:r>
              <a:rPr lang="en-US" altLang="ko-KR" dirty="0" smtClean="0">
                <a:ea typeface="Gulim" pitchFamily="34" charset="-127"/>
              </a:rPr>
              <a:t>Old segments must be </a:t>
            </a:r>
            <a:r>
              <a:rPr lang="en-US" altLang="ko-KR" b="1" i="1" dirty="0" smtClean="0">
                <a:ea typeface="Gulim" pitchFamily="34" charset="-127"/>
              </a:rPr>
              <a:t>cleaned</a:t>
            </a:r>
            <a:r>
              <a:rPr lang="en-US" altLang="ko-KR" sz="1600" b="1" i="1" dirty="0" smtClean="0">
                <a:ea typeface="Gulim" pitchFamily="34" charset="-127"/>
              </a:rPr>
              <a:t> </a:t>
            </a:r>
            <a:r>
              <a:rPr lang="en-US" altLang="ko-KR" dirty="0" smtClean="0">
                <a:ea typeface="Gulim" pitchFamily="34" charset="-127"/>
              </a:rPr>
              <a:t>before </a:t>
            </a:r>
            <a:r>
              <a:rPr lang="en-US" altLang="ko-KR" dirty="0" smtClean="0">
                <a:ea typeface="Gulim" pitchFamily="34" charset="-127"/>
              </a:rPr>
              <a:t>they are reused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Segment usage table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One entry per segment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Contains</a:t>
            </a:r>
          </a:p>
          <a:p>
            <a:pPr lvl="1"/>
            <a:r>
              <a:rPr lang="en-US" altLang="en-US" dirty="0" smtClean="0"/>
              <a:t>Number of free blocks in segment</a:t>
            </a:r>
          </a:p>
          <a:p>
            <a:pPr lvl="1"/>
            <a:r>
              <a:rPr lang="en-US" altLang="en-US" dirty="0" smtClean="0"/>
              <a:t>Time of last write 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Used by the segment cleaner to decide which </a:t>
            </a:r>
            <a:r>
              <a:rPr lang="en-US" altLang="en-US" dirty="0" smtClean="0"/>
              <a:t>segments</a:t>
            </a:r>
            <a:br>
              <a:rPr lang="en-US" altLang="en-US" dirty="0" smtClean="0"/>
            </a:br>
            <a:r>
              <a:rPr lang="en-US" altLang="en-US" dirty="0" smtClean="0"/>
              <a:t> </a:t>
            </a:r>
            <a:r>
              <a:rPr lang="en-US" altLang="en-US" dirty="0" smtClean="0"/>
              <a:t>to </a:t>
            </a:r>
            <a:r>
              <a:rPr lang="en-US" altLang="en-US" b="1" i="1" dirty="0" smtClean="0"/>
              <a:t>clean first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Segment cleaning (I)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Old segments contain</a:t>
            </a:r>
          </a:p>
          <a:p>
            <a:pPr lvl="1">
              <a:lnSpc>
                <a:spcPct val="90000"/>
              </a:lnSpc>
            </a:pPr>
            <a:r>
              <a:rPr lang="en-US" altLang="en-US" b="1" i="1" dirty="0" smtClean="0"/>
              <a:t>live data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“dead data” belonging to files that were overwritten or deleted</a:t>
            </a:r>
          </a:p>
          <a:p>
            <a:pPr>
              <a:spcBef>
                <a:spcPts val="3000"/>
              </a:spcBef>
            </a:pPr>
            <a:r>
              <a:rPr lang="en-US" altLang="en-US" dirty="0" smtClean="0"/>
              <a:t>Segment cleaning involves writing out the live data</a:t>
            </a:r>
          </a:p>
          <a:p>
            <a:pPr>
              <a:spcBef>
                <a:spcPts val="3000"/>
              </a:spcBef>
            </a:pPr>
            <a:r>
              <a:rPr lang="en-US" altLang="ko-KR" dirty="0" smtClean="0">
                <a:ea typeface="Gulim" pitchFamily="34" charset="-127"/>
              </a:rPr>
              <a:t>A segment summary block identifies each piece of information in the segment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itchFamily="34" charset="-127"/>
              </a:rPr>
              <a:t>Segment cleaning (II)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altLang="ko-KR" dirty="0" smtClean="0">
                <a:ea typeface="Gulim" pitchFamily="34" charset="-127"/>
              </a:rPr>
              <a:t>Segment cleaning process involves</a:t>
            </a:r>
          </a:p>
          <a:p>
            <a:pPr marL="1257300" lvl="1" indent="-533400">
              <a:buClrTx/>
              <a:buSzPct val="100000"/>
              <a:buFontTx/>
              <a:buAutoNum type="arabicPeriod"/>
            </a:pPr>
            <a:r>
              <a:rPr lang="en-US" altLang="ko-KR" dirty="0" smtClean="0">
                <a:ea typeface="Gulim" pitchFamily="34" charset="-127"/>
              </a:rPr>
              <a:t>Reading a number of segments into memory</a:t>
            </a:r>
          </a:p>
          <a:p>
            <a:pPr marL="1257300" lvl="1" indent="-533400">
              <a:buClrTx/>
              <a:buSzPct val="100000"/>
              <a:buFontTx/>
              <a:buAutoNum type="arabicPeriod"/>
            </a:pPr>
            <a:r>
              <a:rPr lang="en-US" altLang="ko-KR" dirty="0" smtClean="0">
                <a:ea typeface="Gulim" pitchFamily="34" charset="-127"/>
              </a:rPr>
              <a:t>Identifying the live data</a:t>
            </a:r>
          </a:p>
          <a:p>
            <a:pPr marL="1257300" lvl="1" indent="-533400">
              <a:buClrTx/>
              <a:buSzPct val="100000"/>
              <a:buFontTx/>
              <a:buAutoNum type="arabicPeriod"/>
            </a:pPr>
            <a:r>
              <a:rPr lang="en-US" altLang="ko-KR" dirty="0" smtClean="0">
                <a:ea typeface="Gulim" pitchFamily="34" charset="-127"/>
              </a:rPr>
              <a:t>Writing them back to a smaller number of clean segments</a:t>
            </a:r>
          </a:p>
          <a:p>
            <a:pPr marL="609600" indent="-609600">
              <a:spcBef>
                <a:spcPts val="3000"/>
              </a:spcBef>
            </a:pPr>
            <a:r>
              <a:rPr lang="en-US" altLang="ko-KR" dirty="0" smtClean="0">
                <a:ea typeface="Gulim" pitchFamily="34" charset="-127"/>
              </a:rPr>
              <a:t>Key issue is where to write these live data</a:t>
            </a:r>
          </a:p>
          <a:p>
            <a:pPr marL="990600" lvl="1" indent="-533400"/>
            <a:r>
              <a:rPr lang="en-US" altLang="ko-KR" dirty="0" smtClean="0">
                <a:ea typeface="Gulim" pitchFamily="34" charset="-127"/>
              </a:rPr>
              <a:t>Want to avoid repeated moves of stable files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PAPER</a:t>
            </a:r>
          </a:p>
        </p:txBody>
      </p:sp>
      <p:sp>
        <p:nvSpPr>
          <p:cNvPr id="409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Presents </a:t>
            </a:r>
            <a:r>
              <a:rPr lang="en-US" altLang="en-US" dirty="0" smtClean="0"/>
              <a:t>a new file system architecture allowing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b="1" i="1" dirty="0" smtClean="0"/>
              <a:t>mostly </a:t>
            </a:r>
            <a:r>
              <a:rPr lang="en-US" altLang="en-US" b="1" i="1" dirty="0" smtClean="0"/>
              <a:t>sequential writes</a:t>
            </a:r>
          </a:p>
          <a:p>
            <a:pPr>
              <a:spcBef>
                <a:spcPts val="2400"/>
              </a:spcBef>
            </a:pPr>
            <a:r>
              <a:rPr lang="en-US" altLang="en-US" dirty="0" smtClean="0"/>
              <a:t>Assumes most data will be in RAM cache</a:t>
            </a:r>
          </a:p>
          <a:p>
            <a:pPr lvl="1"/>
            <a:r>
              <a:rPr lang="en-US" altLang="en-US" dirty="0" smtClean="0"/>
              <a:t>Settles for more complex, slower disk reads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Discusses a </a:t>
            </a:r>
            <a:r>
              <a:rPr lang="en-US" altLang="en-US" dirty="0" smtClean="0"/>
              <a:t>mechanism </a:t>
            </a:r>
            <a:r>
              <a:rPr lang="en-US" altLang="en-US" dirty="0" smtClean="0"/>
              <a:t>for </a:t>
            </a:r>
            <a:r>
              <a:rPr lang="en-US" altLang="en-US" b="1" i="1" dirty="0" smtClean="0"/>
              <a:t>reclaiming disk space</a:t>
            </a:r>
          </a:p>
          <a:p>
            <a:pPr lvl="1"/>
            <a:r>
              <a:rPr lang="en-US" altLang="en-US" dirty="0" smtClean="0"/>
              <a:t>Essential part </a:t>
            </a:r>
            <a:r>
              <a:rPr lang="en-US" altLang="en-US" dirty="0" smtClean="0"/>
              <a:t>of paper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itchFamily="34" charset="-127"/>
              </a:rPr>
              <a:t>Write cost</a:t>
            </a:r>
          </a:p>
        </p:txBody>
      </p:sp>
      <p:graphicFrame>
        <p:nvGraphicFramePr>
          <p:cNvPr id="22531" name="Object 7"/>
          <p:cNvGraphicFramePr>
            <a:graphicFrameLocks noChangeAspect="1"/>
          </p:cNvGraphicFramePr>
          <p:nvPr/>
        </p:nvGraphicFramePr>
        <p:xfrm>
          <a:off x="1828800" y="1828800"/>
          <a:ext cx="8610600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7" name="Bitmap Image" r:id="rId4" imgW="6257143" imgH="2715004" progId="Paint.Picture">
                  <p:embed/>
                </p:oleObj>
              </mc:Choice>
              <mc:Fallback>
                <p:oleObj name="Bitmap Image" r:id="rId4" imgW="6257143" imgH="2715004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828800"/>
                        <a:ext cx="8610600" cy="464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Text Box 8"/>
          <p:cNvSpPr txBox="1">
            <a:spLocks noChangeArrowheads="1"/>
          </p:cNvSpPr>
          <p:nvPr/>
        </p:nvSpPr>
        <p:spPr bwMode="auto">
          <a:xfrm>
            <a:off x="1910810" y="5865347"/>
            <a:ext cx="25410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800">
                <a:solidFill>
                  <a:schemeClr val="bg1"/>
                </a:solidFill>
                <a:latin typeface="Comic Sans MS" panose="030F0702030302020204" pitchFamily="66" charset="0"/>
              </a:rPr>
              <a:t>u = utilization</a:t>
            </a:r>
            <a:endParaRPr lang="en-US" altLang="en-US" sz="240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itchFamily="34" charset="-127"/>
              </a:rPr>
              <a:t>Segment Cleaning Policies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i="1" smtClean="0">
                <a:ea typeface="Gulim" pitchFamily="34" charset="-127"/>
              </a:rPr>
              <a:t>Greedy policy:</a:t>
            </a:r>
            <a:r>
              <a:rPr lang="en-US" altLang="ko-KR" smtClean="0">
                <a:ea typeface="Gulim" pitchFamily="34" charset="-127"/>
              </a:rPr>
              <a:t> always cleans the least-utilized segments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Simulation results (I)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579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en-US" dirty="0" smtClean="0"/>
                  <a:t>Consider two file access patterns</a:t>
                </a:r>
              </a:p>
              <a:p>
                <a:pPr lvl="1"/>
                <a:r>
                  <a:rPr lang="en-US" altLang="en-US" b="1" i="1" dirty="0" smtClean="0"/>
                  <a:t>Uniform</a:t>
                </a:r>
                <a:endParaRPr lang="en-US" altLang="en-US" dirty="0" smtClean="0"/>
              </a:p>
              <a:p>
                <a:pPr lvl="1"/>
                <a:r>
                  <a:rPr lang="en-US" altLang="en-US" b="1" i="1" dirty="0" smtClean="0"/>
                  <a:t>Hot-and-cold:</a:t>
                </a:r>
                <a:r>
                  <a:rPr lang="en-US" altLang="en-US" dirty="0" smtClean="0"/>
                  <a:t> </a:t>
                </a:r>
                <a:endParaRPr lang="en-US" altLang="en-US" dirty="0" smtClean="0"/>
              </a:p>
              <a:p>
                <a:pPr lvl="2"/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100 − 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dirty="0" smtClean="0"/>
                  <a:t>% of the </a:t>
                </a:r>
                <a:r>
                  <a:rPr lang="en-US" altLang="en-US" dirty="0" smtClean="0"/>
                  <a:t>accesses involve </a:t>
                </a:r>
                <a:r>
                  <a:rPr lang="en-US" altLang="en-US" i="1" dirty="0" smtClean="0"/>
                  <a:t>x</a:t>
                </a:r>
                <a:r>
                  <a:rPr lang="en-US" altLang="en-US" dirty="0" smtClean="0"/>
                  <a:t>% of </a:t>
                </a:r>
                <a:r>
                  <a:rPr lang="en-US" altLang="en-US" dirty="0" smtClean="0"/>
                  <a:t>the </a:t>
                </a:r>
                <a:r>
                  <a:rPr lang="en-US" altLang="en-US" dirty="0" smtClean="0"/>
                  <a:t>files</a:t>
                </a:r>
              </a:p>
              <a:p>
                <a:pPr lvl="3"/>
                <a:r>
                  <a:rPr lang="en-US" altLang="en-US" dirty="0" smtClean="0"/>
                  <a:t>90</a:t>
                </a:r>
                <a:r>
                  <a:rPr lang="en-US" altLang="en-US" dirty="0" smtClean="0"/>
                  <a:t>% of the accesses involve 10% of the files</a:t>
                </a:r>
              </a:p>
              <a:p>
                <a:pPr lvl="1">
                  <a:buFontTx/>
                  <a:buNone/>
                </a:pPr>
                <a:r>
                  <a:rPr lang="en-US" altLang="en-US" dirty="0" smtClean="0"/>
                  <a:t>	</a:t>
                </a:r>
                <a:endParaRPr lang="en-US" altLang="en-US" dirty="0" smtClean="0">
                  <a:latin typeface="Arial Black" panose="020B0A04020102020204" pitchFamily="34" charset="0"/>
                </a:endParaRPr>
              </a:p>
              <a:p>
                <a:pPr lvl="1"/>
                <a:endParaRPr lang="en-US" altLang="en-US" dirty="0" smtClean="0"/>
              </a:p>
            </p:txBody>
          </p:sp>
        </mc:Choice>
        <mc:Fallback>
          <p:sp>
            <p:nvSpPr>
              <p:cNvPr id="2457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556" t="-15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ounded Rectangle 1"/>
          <p:cNvSpPr/>
          <p:nvPr/>
        </p:nvSpPr>
        <p:spPr bwMode="auto">
          <a:xfrm>
            <a:off x="4046835" y="4643320"/>
            <a:ext cx="3491170" cy="531265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sz="2400" dirty="0" smtClean="0">
                <a:latin typeface="Comic Sans MS" panose="030F0702030302020204" pitchFamily="66" charset="0"/>
              </a:rPr>
              <a:t>A rather </a:t>
            </a:r>
            <a:r>
              <a:rPr lang="en-US" altLang="en-US" sz="2400" dirty="0">
                <a:latin typeface="Comic Sans MS" panose="030F0702030302020204" pitchFamily="66" charset="0"/>
              </a:rPr>
              <a:t>crude </a:t>
            </a:r>
            <a:r>
              <a:rPr lang="en-US" altLang="en-US" sz="2400" dirty="0" smtClean="0">
                <a:latin typeface="Comic Sans MS" panose="030F0702030302020204" pitchFamily="66" charset="0"/>
              </a:rPr>
              <a:t>model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itchFamily="34" charset="-127"/>
              </a:rPr>
              <a:t>Greedy policy</a:t>
            </a:r>
          </a:p>
        </p:txBody>
      </p:sp>
      <p:graphicFrame>
        <p:nvGraphicFramePr>
          <p:cNvPr id="25603" name="Object 4"/>
          <p:cNvGraphicFramePr>
            <a:graphicFrameLocks noChangeAspect="1"/>
          </p:cNvGraphicFramePr>
          <p:nvPr/>
        </p:nvGraphicFramePr>
        <p:xfrm>
          <a:off x="2755900" y="1835150"/>
          <a:ext cx="7239000" cy="459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4" name="Bitmap Image" r:id="rId4" imgW="7238095" imgH="4590476" progId="Paint.Picture">
                  <p:embed/>
                </p:oleObj>
              </mc:Choice>
              <mc:Fallback>
                <p:oleObj name="Bitmap Image" r:id="rId4" imgW="7238095" imgH="4590476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5900" y="1835150"/>
                        <a:ext cx="7239000" cy="459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8145462" y="5478464"/>
            <a:ext cx="2276553" cy="9541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/>
        </p:spPr>
        <p:txBody>
          <a:bodyPr wrap="square">
            <a:spAutoFit/>
          </a:bodyPr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sz="2800" b="1" i="1" dirty="0">
                <a:latin typeface="+mn-lt"/>
              </a:rPr>
              <a:t>No variance</a:t>
            </a:r>
            <a:br>
              <a:rPr kumimoji="0" lang="en-US" altLang="en-US" sz="2800" b="1" i="1" dirty="0">
                <a:latin typeface="+mn-lt"/>
              </a:rPr>
            </a:br>
            <a:r>
              <a:rPr kumimoji="0" lang="en-US" altLang="en-US" sz="2800" b="1" i="1" dirty="0">
                <a:latin typeface="+mn-lt"/>
              </a:rPr>
              <a:t>= formula</a:t>
            </a:r>
          </a:p>
        </p:txBody>
      </p:sp>
      <p:cxnSp>
        <p:nvCxnSpPr>
          <p:cNvPr id="25605" name="Straight Connector 2"/>
          <p:cNvCxnSpPr>
            <a:cxnSpLocks noChangeShapeType="1"/>
          </p:cNvCxnSpPr>
          <p:nvPr/>
        </p:nvCxnSpPr>
        <p:spPr bwMode="auto">
          <a:xfrm>
            <a:off x="3895726" y="3429000"/>
            <a:ext cx="3490913" cy="76200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06" name="Straight Connector 4"/>
          <p:cNvCxnSpPr>
            <a:cxnSpLocks noChangeShapeType="1"/>
          </p:cNvCxnSpPr>
          <p:nvPr/>
        </p:nvCxnSpPr>
        <p:spPr bwMode="auto">
          <a:xfrm>
            <a:off x="3895726" y="3500439"/>
            <a:ext cx="3490913" cy="9525"/>
          </a:xfrm>
          <a:prstGeom prst="line">
            <a:avLst/>
          </a:prstGeom>
          <a:noFill/>
          <a:ln w="38100" cap="sq" algn="ctr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07" name="Straight Connector 11"/>
          <p:cNvCxnSpPr>
            <a:cxnSpLocks noChangeShapeType="1"/>
          </p:cNvCxnSpPr>
          <p:nvPr/>
        </p:nvCxnSpPr>
        <p:spPr bwMode="auto">
          <a:xfrm flipH="1">
            <a:off x="7689851" y="3468688"/>
            <a:ext cx="1330325" cy="0"/>
          </a:xfrm>
          <a:prstGeom prst="line">
            <a:avLst/>
          </a:prstGeom>
          <a:noFill/>
          <a:ln w="38100" cap="sq" algn="ctr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08" name="Straight Connector 15"/>
          <p:cNvCxnSpPr>
            <a:cxnSpLocks noChangeShapeType="1"/>
          </p:cNvCxnSpPr>
          <p:nvPr/>
        </p:nvCxnSpPr>
        <p:spPr bwMode="auto">
          <a:xfrm>
            <a:off x="3889375" y="4719638"/>
            <a:ext cx="5130800" cy="0"/>
          </a:xfrm>
          <a:prstGeom prst="line">
            <a:avLst/>
          </a:prstGeom>
          <a:noFill/>
          <a:ln w="38100" cap="sq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Key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altLang="en-US" b="1" i="1" dirty="0" smtClean="0"/>
              <a:t>No variance</a:t>
            </a:r>
            <a:r>
              <a:rPr lang="en-US" altLang="en-US" dirty="0" smtClean="0"/>
              <a:t> displays write cost computed from formula assuming that all segments </a:t>
            </a:r>
            <a:r>
              <a:rPr lang="en-US" altLang="en-US" dirty="0" smtClean="0"/>
              <a:t>have the </a:t>
            </a:r>
            <a:r>
              <a:rPr lang="en-US" altLang="en-US" dirty="0" smtClean="0"/>
              <a:t>same utilization </a:t>
            </a:r>
            <a:r>
              <a:rPr lang="en-US" altLang="en-US" i="1" dirty="0" smtClean="0"/>
              <a:t>u </a:t>
            </a:r>
            <a:r>
              <a:rPr lang="en-US" altLang="en-US" dirty="0" smtClean="0"/>
              <a:t>(</a:t>
            </a:r>
            <a:r>
              <a:rPr lang="en-US" altLang="en-US" dirty="0" smtClean="0"/>
              <a:t>not true!)</a:t>
            </a:r>
            <a:endParaRPr lang="en-US" altLang="en-US" i="1" dirty="0" smtClean="0"/>
          </a:p>
          <a:p>
            <a:pPr>
              <a:spcBef>
                <a:spcPts val="1800"/>
              </a:spcBef>
            </a:pPr>
            <a:r>
              <a:rPr lang="en-US" altLang="en-US" b="1" i="1" dirty="0" err="1" smtClean="0"/>
              <a:t>LFS</a:t>
            </a:r>
            <a:r>
              <a:rPr lang="en-US" altLang="en-US" b="1" i="1" dirty="0" smtClean="0"/>
              <a:t> uniform</a:t>
            </a:r>
            <a:r>
              <a:rPr lang="en-US" altLang="en-US" dirty="0" smtClean="0"/>
              <a:t> uses a greedy policy</a:t>
            </a:r>
          </a:p>
          <a:p>
            <a:pPr>
              <a:spcBef>
                <a:spcPts val="1800"/>
              </a:spcBef>
            </a:pPr>
            <a:r>
              <a:rPr lang="en-US" altLang="en-US" b="1" i="1" dirty="0" err="1" smtClean="0"/>
              <a:t>LFS</a:t>
            </a:r>
            <a:r>
              <a:rPr lang="en-US" altLang="en-US" b="1" i="1" dirty="0" smtClean="0"/>
              <a:t> </a:t>
            </a:r>
            <a:r>
              <a:rPr lang="en-US" altLang="en-US" b="1" i="1" dirty="0" smtClean="0"/>
              <a:t>hot-and-cold</a:t>
            </a:r>
            <a:r>
              <a:rPr lang="en-US" altLang="en-US" dirty="0" smtClean="0"/>
              <a:t> uses </a:t>
            </a:r>
            <a:r>
              <a:rPr lang="en-US" altLang="en-US" dirty="0" smtClean="0"/>
              <a:t>a greedy policy that sorts live </a:t>
            </a:r>
            <a:r>
              <a:rPr lang="en-US" altLang="en-US" dirty="0" smtClean="0"/>
              <a:t>blocks</a:t>
            </a:r>
            <a:br>
              <a:rPr lang="en-US" altLang="en-US" dirty="0" smtClean="0"/>
            </a:br>
            <a:r>
              <a:rPr lang="en-US" altLang="en-US" dirty="0" smtClean="0"/>
              <a:t>by </a:t>
            </a:r>
            <a:r>
              <a:rPr lang="en-US" altLang="en-US" dirty="0" smtClean="0"/>
              <a:t>age</a:t>
            </a:r>
          </a:p>
          <a:p>
            <a:pPr>
              <a:spcBef>
                <a:spcPts val="1800"/>
              </a:spcBef>
            </a:pPr>
            <a:r>
              <a:rPr lang="en-US" altLang="en-US" b="1" i="1" dirty="0" err="1" smtClean="0"/>
              <a:t>FFS</a:t>
            </a:r>
            <a:r>
              <a:rPr lang="en-US" altLang="en-US" b="1" i="1" dirty="0" smtClean="0"/>
              <a:t> </a:t>
            </a:r>
            <a:r>
              <a:rPr lang="en-US" altLang="en-US" b="1" i="1" dirty="0" smtClean="0"/>
              <a:t>improved</a:t>
            </a:r>
            <a:r>
              <a:rPr lang="en-US" altLang="en-US" dirty="0" smtClean="0"/>
              <a:t> is </a:t>
            </a:r>
            <a:r>
              <a:rPr lang="en-US" altLang="en-US" dirty="0" smtClean="0"/>
              <a:t>an estimation of the best possible </a:t>
            </a:r>
            <a:r>
              <a:rPr lang="en-US" altLang="en-US" dirty="0" err="1" smtClean="0"/>
              <a:t>FFS</a:t>
            </a:r>
            <a:r>
              <a:rPr lang="en-US" altLang="en-US" dirty="0" smtClean="0"/>
              <a:t>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Comments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Write cost is very sensitive to disk utilization</a:t>
            </a:r>
          </a:p>
          <a:p>
            <a:pPr lvl="1"/>
            <a:r>
              <a:rPr lang="en-US" altLang="en-US" dirty="0" smtClean="0"/>
              <a:t>Higher disk utilizations result in more frequent segment cleanings</a:t>
            </a:r>
          </a:p>
          <a:p>
            <a:pPr>
              <a:spcBef>
                <a:spcPts val="2400"/>
              </a:spcBef>
            </a:pPr>
            <a:r>
              <a:rPr lang="en-US" altLang="en-US" dirty="0" smtClean="0"/>
              <a:t>Free space in cold segments is more valuable than free space in hot segments</a:t>
            </a:r>
          </a:p>
          <a:p>
            <a:pPr lvl="1"/>
            <a:r>
              <a:rPr lang="en-US" altLang="en-US" dirty="0" smtClean="0"/>
              <a:t>Value of a segment free space depends on the stability of </a:t>
            </a:r>
            <a:r>
              <a:rPr lang="en-US" altLang="en-US" dirty="0" smtClean="0"/>
              <a:t>live blocks </a:t>
            </a:r>
            <a:r>
              <a:rPr lang="en-US" altLang="en-US" dirty="0" smtClean="0"/>
              <a:t>in segment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itchFamily="34" charset="-127"/>
              </a:rPr>
              <a:t>Copying live blocks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i="1" dirty="0" smtClean="0">
                <a:ea typeface="Gulim" pitchFamily="34" charset="-127"/>
              </a:rPr>
              <a:t>Age sort:</a:t>
            </a:r>
            <a:r>
              <a:rPr lang="en-US" altLang="ko-KR" dirty="0" smtClean="0">
                <a:ea typeface="Gulim" pitchFamily="34" charset="-127"/>
              </a:rPr>
              <a:t> </a:t>
            </a:r>
          </a:p>
          <a:p>
            <a:pPr lvl="1"/>
            <a:r>
              <a:rPr lang="en-US" altLang="ko-KR" dirty="0" smtClean="0">
                <a:ea typeface="Gulim" pitchFamily="34" charset="-127"/>
              </a:rPr>
              <a:t>Sorts the blocks by the time they were last modified </a:t>
            </a:r>
          </a:p>
          <a:p>
            <a:pPr lvl="1"/>
            <a:r>
              <a:rPr lang="en-US" altLang="ko-KR" dirty="0" smtClean="0">
                <a:ea typeface="Gulim" pitchFamily="34" charset="-127"/>
              </a:rPr>
              <a:t>Groups blocks of similar age together into new segments</a:t>
            </a:r>
          </a:p>
          <a:p>
            <a:pPr>
              <a:spcBef>
                <a:spcPts val="2400"/>
              </a:spcBef>
            </a:pPr>
            <a:r>
              <a:rPr lang="en-US" altLang="ko-KR" dirty="0" smtClean="0">
                <a:ea typeface="Gulim" pitchFamily="34" charset="-127"/>
              </a:rPr>
              <a:t>Age of a block is good predictor of its survival</a:t>
            </a:r>
            <a:endParaRPr lang="ko-KR" altLang="en-US" dirty="0" smtClean="0">
              <a:ea typeface="Gulim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itchFamily="34" charset="-127"/>
              </a:rPr>
              <a:t>Segment utilizations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29699" name="Object 4"/>
          <p:cNvGraphicFramePr>
            <a:graphicFrameLocks noChangeAspect="1"/>
          </p:cNvGraphicFramePr>
          <p:nvPr/>
        </p:nvGraphicFramePr>
        <p:xfrm>
          <a:off x="2971800" y="1828801"/>
          <a:ext cx="7086600" cy="457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3" name="Bitmap Image" r:id="rId4" imgW="7078063" imgH="4904762" progId="Paint.Picture">
                  <p:embed/>
                </p:oleObj>
              </mc:Choice>
              <mc:Fallback>
                <p:oleObj name="Bitmap Image" r:id="rId4" imgW="7078063" imgH="4904762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828801"/>
                        <a:ext cx="7086600" cy="457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Comments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Locality causes the distribution to be more skewed towards the utilization at which cleaning occurs.</a:t>
            </a:r>
          </a:p>
          <a:p>
            <a:pPr>
              <a:spcBef>
                <a:spcPts val="2400"/>
              </a:spcBef>
            </a:pPr>
            <a:r>
              <a:rPr lang="en-US" altLang="en-US" dirty="0" smtClean="0"/>
              <a:t>Segments are cleaned at higher utilizations than they </a:t>
            </a:r>
            <a:r>
              <a:rPr lang="en-US" altLang="en-US" dirty="0" smtClean="0"/>
              <a:t>could 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Cost benefit policy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Uses criterion</a:t>
            </a:r>
          </a:p>
          <a:p>
            <a:endParaRPr lang="en-US" altLang="en-US" smtClean="0"/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5"/>
          <a:stretch>
            <a:fillRect/>
          </a:stretch>
        </p:blipFill>
        <p:spPr bwMode="auto">
          <a:xfrm>
            <a:off x="2452688" y="2822575"/>
            <a:ext cx="7816850" cy="104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12" t="-1" r="1183" b="-5716"/>
          <a:stretch/>
        </p:blipFill>
        <p:spPr bwMode="auto">
          <a:xfrm>
            <a:off x="3895046" y="3924301"/>
            <a:ext cx="3111695" cy="12502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itchFamily="34" charset="-127"/>
              </a:rPr>
              <a:t>OVERVIEW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altLang="ko-KR" dirty="0" smtClean="0">
                <a:ea typeface="Gulim" pitchFamily="34" charset="-127"/>
              </a:rPr>
              <a:t>Introduction</a:t>
            </a:r>
          </a:p>
          <a:p>
            <a:pPr>
              <a:spcBef>
                <a:spcPts val="1200"/>
              </a:spcBef>
            </a:pPr>
            <a:r>
              <a:rPr lang="en-US" altLang="ko-KR" dirty="0" smtClean="0">
                <a:ea typeface="Gulim" pitchFamily="34" charset="-127"/>
              </a:rPr>
              <a:t>Key ideas</a:t>
            </a:r>
          </a:p>
          <a:p>
            <a:pPr>
              <a:spcBef>
                <a:spcPts val="1200"/>
              </a:spcBef>
            </a:pPr>
            <a:r>
              <a:rPr lang="en-US" altLang="ko-KR" dirty="0" smtClean="0">
                <a:ea typeface="Gulim" pitchFamily="34" charset="-127"/>
              </a:rPr>
              <a:t>Data structures</a:t>
            </a:r>
          </a:p>
          <a:p>
            <a:pPr>
              <a:spcBef>
                <a:spcPts val="1200"/>
              </a:spcBef>
            </a:pPr>
            <a:r>
              <a:rPr lang="en-US" altLang="ko-KR" dirty="0" smtClean="0">
                <a:ea typeface="Gulim" pitchFamily="34" charset="-127"/>
              </a:rPr>
              <a:t>Simulation results </a:t>
            </a:r>
          </a:p>
          <a:p>
            <a:pPr>
              <a:spcBef>
                <a:spcPts val="1200"/>
              </a:spcBef>
            </a:pPr>
            <a:r>
              <a:rPr lang="en-US" altLang="ko-KR" dirty="0" smtClean="0">
                <a:ea typeface="Gulim" pitchFamily="34" charset="-127"/>
              </a:rPr>
              <a:t>Sprite implementation</a:t>
            </a:r>
          </a:p>
          <a:p>
            <a:pPr>
              <a:spcBef>
                <a:spcPts val="1200"/>
              </a:spcBef>
            </a:pPr>
            <a:r>
              <a:rPr lang="en-US" altLang="ko-KR" dirty="0" smtClean="0">
                <a:ea typeface="Gulim" pitchFamily="34" charset="-127"/>
              </a:rPr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Gulim" pitchFamily="34" charset="-127"/>
              </a:rPr>
              <a:t>Using a cost-benefit policy</a:t>
            </a:r>
          </a:p>
        </p:txBody>
      </p:sp>
      <p:graphicFrame>
        <p:nvGraphicFramePr>
          <p:cNvPr id="3277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19366"/>
              </p:ext>
            </p:extLst>
          </p:nvPr>
        </p:nvGraphicFramePr>
        <p:xfrm>
          <a:off x="3389313" y="1986996"/>
          <a:ext cx="6172200" cy="429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9" name="Bitmap Image" r:id="rId4" imgW="6961905" imgH="4839375" progId="Paint.Picture">
                  <p:embed/>
                </p:oleObj>
              </mc:Choice>
              <mc:Fallback>
                <p:oleObj name="Bitmap Image" r:id="rId4" imgW="6961905" imgH="4839375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9313" y="1986996"/>
                        <a:ext cx="6172200" cy="429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2" name="Text Box 6"/>
          <p:cNvSpPr txBox="1">
            <a:spLocks noChangeArrowheads="1"/>
          </p:cNvSpPr>
          <p:nvPr/>
        </p:nvSpPr>
        <p:spPr bwMode="auto">
          <a:xfrm>
            <a:off x="6475414" y="2517775"/>
            <a:ext cx="9044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sz="2800" b="1" dirty="0">
                <a:latin typeface="+mj-lt"/>
              </a:rPr>
              <a:t>75%</a:t>
            </a:r>
          </a:p>
        </p:txBody>
      </p:sp>
      <p:sp>
        <p:nvSpPr>
          <p:cNvPr id="32773" name="Text Box 7"/>
          <p:cNvSpPr txBox="1">
            <a:spLocks noChangeArrowheads="1"/>
          </p:cNvSpPr>
          <p:nvPr/>
        </p:nvSpPr>
        <p:spPr bwMode="auto">
          <a:xfrm>
            <a:off x="4425951" y="3656013"/>
            <a:ext cx="9044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sz="2800" b="1" dirty="0">
                <a:latin typeface="+mj-lt"/>
              </a:rPr>
              <a:t>15%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happens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Hot and cold segments are now cleaned at different utilization thresholds</a:t>
            </a:r>
          </a:p>
          <a:p>
            <a:pPr lvl="1"/>
            <a:r>
              <a:rPr lang="en-US" altLang="en-US" smtClean="0"/>
              <a:t>75% utilization for cold segments</a:t>
            </a:r>
          </a:p>
          <a:p>
            <a:pPr lvl="1"/>
            <a:r>
              <a:rPr lang="en-US" altLang="en-US" smtClean="0"/>
              <a:t>15% utilization for hot segments</a:t>
            </a:r>
          </a:p>
          <a:p>
            <a:r>
              <a:rPr lang="en-US" altLang="en-US" smtClean="0"/>
              <a:t>And it works much better!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itchFamily="34" charset="-127"/>
              </a:rPr>
              <a:t>Using a cost benefit policy</a:t>
            </a:r>
          </a:p>
        </p:txBody>
      </p:sp>
      <p:graphicFrame>
        <p:nvGraphicFramePr>
          <p:cNvPr id="34819" name="Object 4"/>
          <p:cNvGraphicFramePr>
            <a:graphicFrameLocks noChangeAspect="1"/>
          </p:cNvGraphicFramePr>
          <p:nvPr/>
        </p:nvGraphicFramePr>
        <p:xfrm>
          <a:off x="2895600" y="1676401"/>
          <a:ext cx="6477000" cy="468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4" name="Bitmap Image" r:id="rId4" imgW="7066667" imgH="5114286" progId="Paint.Picture">
                  <p:embed/>
                </p:oleObj>
              </mc:Choice>
              <mc:Fallback>
                <p:oleObj name="Bitmap Image" r:id="rId4" imgW="7066667" imgH="5114286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676401"/>
                        <a:ext cx="6477000" cy="468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Comments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Cost benefit policy works much better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en-US" dirty="0" smtClean="0"/>
              <a:t>Performance overview</a:t>
            </a:r>
            <a:endParaRPr kumimoji="0" lang="en-US" altLang="en-US" b="0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1800"/>
              </a:spcBef>
              <a:spcAft>
                <a:spcPts val="500"/>
              </a:spcAft>
            </a:pPr>
            <a:r>
              <a:rPr kumimoji="0" lang="en-US" altLang="en-US" dirty="0" smtClean="0"/>
              <a:t>Sprite </a:t>
            </a:r>
            <a:r>
              <a:rPr kumimoji="0" lang="en-US" altLang="en-US" dirty="0" err="1" smtClean="0"/>
              <a:t>LFS</a:t>
            </a:r>
            <a:endParaRPr kumimoji="0" lang="en-US" altLang="en-US" dirty="0" smtClean="0"/>
          </a:p>
          <a:p>
            <a:pPr lvl="1">
              <a:lnSpc>
                <a:spcPct val="90000"/>
              </a:lnSpc>
              <a:spcBef>
                <a:spcPts val="1800"/>
              </a:spcBef>
              <a:spcAft>
                <a:spcPts val="500"/>
              </a:spcAft>
            </a:pPr>
            <a:r>
              <a:rPr kumimoji="0" lang="en-US" altLang="en-US" dirty="0" smtClean="0"/>
              <a:t>Outperforms </a:t>
            </a:r>
            <a:r>
              <a:rPr kumimoji="0" lang="en-US" altLang="en-US" dirty="0" smtClean="0"/>
              <a:t>current Unix file systems by an order of magnitude for writes to small files</a:t>
            </a:r>
          </a:p>
          <a:p>
            <a:pPr lvl="1">
              <a:lnSpc>
                <a:spcPct val="90000"/>
              </a:lnSpc>
              <a:spcBef>
                <a:spcPts val="1800"/>
              </a:spcBef>
              <a:spcAft>
                <a:spcPts val="500"/>
              </a:spcAft>
            </a:pPr>
            <a:r>
              <a:rPr kumimoji="0" lang="en-US" altLang="en-US" dirty="0" smtClean="0"/>
              <a:t>Matches or exceeds Unix performance for reads and large writes</a:t>
            </a:r>
          </a:p>
          <a:p>
            <a:pPr lvl="1">
              <a:lnSpc>
                <a:spcPct val="90000"/>
              </a:lnSpc>
              <a:spcBef>
                <a:spcPts val="1800"/>
              </a:spcBef>
              <a:spcAft>
                <a:spcPts val="500"/>
              </a:spcAft>
            </a:pPr>
            <a:r>
              <a:rPr kumimoji="0" lang="en-US" altLang="en-US" dirty="0" smtClean="0"/>
              <a:t>Even when segment cleaning </a:t>
            </a:r>
            <a:r>
              <a:rPr kumimoji="0" lang="en-US" altLang="en-US" dirty="0" smtClean="0"/>
              <a:t>overhead is </a:t>
            </a:r>
            <a:r>
              <a:rPr kumimoji="0" lang="en-US" altLang="en-US" dirty="0" smtClean="0"/>
              <a:t>included</a:t>
            </a:r>
          </a:p>
          <a:p>
            <a:pPr lvl="2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kumimoji="0" lang="en-US" altLang="en-US" dirty="0" smtClean="0"/>
              <a:t>Can use 70% of the disk bandwidth for writing</a:t>
            </a:r>
          </a:p>
          <a:p>
            <a:pPr lvl="2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kumimoji="0" lang="en-US" altLang="en-US" dirty="0" smtClean="0"/>
              <a:t>Unix file systems typically can </a:t>
            </a:r>
            <a:r>
              <a:rPr kumimoji="0" lang="en-US" altLang="en-US" dirty="0" smtClean="0"/>
              <a:t>use only </a:t>
            </a:r>
            <a:r>
              <a:rPr kumimoji="0" lang="en-US" altLang="en-US" dirty="0" smtClean="0"/>
              <a:t>5-10%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itchFamily="34" charset="-127"/>
              </a:rPr>
              <a:t>Crash recovery (I)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Gulim" pitchFamily="34" charset="-127"/>
              </a:rPr>
              <a:t> Uses </a:t>
            </a:r>
            <a:r>
              <a:rPr lang="en-US" altLang="ko-KR" b="1" i="1" dirty="0" smtClean="0">
                <a:ea typeface="Gulim" pitchFamily="34" charset="-127"/>
              </a:rPr>
              <a:t>checkpoints</a:t>
            </a:r>
          </a:p>
          <a:p>
            <a:pPr lvl="1"/>
            <a:r>
              <a:rPr lang="en-US" altLang="ko-KR" dirty="0" smtClean="0">
                <a:ea typeface="Gulim" pitchFamily="34" charset="-127"/>
              </a:rPr>
              <a:t>Position in the log at which </a:t>
            </a:r>
            <a:r>
              <a:rPr lang="en-US" altLang="ko-KR" dirty="0" smtClean="0">
                <a:ea typeface="Gulim" pitchFamily="34" charset="-127"/>
              </a:rPr>
              <a:t>all file </a:t>
            </a:r>
            <a:r>
              <a:rPr lang="en-US" altLang="ko-KR" dirty="0" smtClean="0">
                <a:ea typeface="Gulim" pitchFamily="34" charset="-127"/>
              </a:rPr>
              <a:t>system structures are </a:t>
            </a:r>
            <a:r>
              <a:rPr lang="en-US" altLang="ko-KR" b="1" i="1" dirty="0" smtClean="0">
                <a:ea typeface="Gulim" pitchFamily="34" charset="-127"/>
              </a:rPr>
              <a:t>consistent and complete</a:t>
            </a:r>
            <a:endParaRPr lang="en-US" altLang="ko-KR" dirty="0" smtClean="0">
              <a:ea typeface="Gulim" pitchFamily="34" charset="-127"/>
            </a:endParaRPr>
          </a:p>
          <a:p>
            <a:pPr>
              <a:spcBef>
                <a:spcPts val="1800"/>
              </a:spcBef>
            </a:pPr>
            <a:r>
              <a:rPr lang="en-US" altLang="ko-KR" dirty="0" smtClean="0">
                <a:ea typeface="Gulim" pitchFamily="34" charset="-127"/>
              </a:rPr>
              <a:t>Sprite </a:t>
            </a:r>
            <a:r>
              <a:rPr lang="en-US" altLang="ko-KR" dirty="0" err="1" smtClean="0">
                <a:ea typeface="Gulim" pitchFamily="34" charset="-127"/>
              </a:rPr>
              <a:t>LFS</a:t>
            </a:r>
            <a:r>
              <a:rPr lang="en-US" altLang="ko-KR" dirty="0" smtClean="0">
                <a:ea typeface="Gulim" pitchFamily="34" charset="-127"/>
              </a:rPr>
              <a:t> </a:t>
            </a:r>
            <a:r>
              <a:rPr lang="en-US" altLang="ko-KR" dirty="0" smtClean="0">
                <a:ea typeface="Gulim" pitchFamily="34" charset="-127"/>
              </a:rPr>
              <a:t>performs checkpoints at periodic intervals or when the file system is unmounted or shut down</a:t>
            </a:r>
          </a:p>
          <a:p>
            <a:pPr>
              <a:spcBef>
                <a:spcPts val="1800"/>
              </a:spcBef>
            </a:pPr>
            <a:r>
              <a:rPr lang="en-US" altLang="ko-KR" b="1" i="1" dirty="0" smtClean="0">
                <a:ea typeface="Gulim" pitchFamily="34" charset="-127"/>
              </a:rPr>
              <a:t>Checkpoint region </a:t>
            </a:r>
            <a:r>
              <a:rPr lang="en-US" altLang="ko-KR" dirty="0" smtClean="0">
                <a:ea typeface="Gulim" pitchFamily="34" charset="-127"/>
              </a:rPr>
              <a:t>is then written on a special fixed position; contains addresses of all blocks in inode map and segment usage table</a:t>
            </a:r>
            <a:endParaRPr lang="en-US" altLang="ko-KR" dirty="0" smtClean="0">
              <a:ea typeface="Gulim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Crash recovery (II)</a:t>
            </a:r>
          </a:p>
        </p:txBody>
      </p:sp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2149475" y="2822576"/>
            <a:ext cx="7437438" cy="60642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sz="2800" b="1" dirty="0">
                <a:latin typeface="+mn-lt"/>
              </a:rPr>
              <a:t>The </a:t>
            </a:r>
            <a:r>
              <a:rPr kumimoji="0" lang="en-US" altLang="en-US" sz="2800" b="1" dirty="0">
                <a:latin typeface="+mn-lt"/>
              </a:rPr>
              <a:t>log</a:t>
            </a:r>
            <a:endParaRPr kumimoji="0" lang="en-US" altLang="en-US" sz="2800" b="1" dirty="0">
              <a:latin typeface="+mn-lt"/>
            </a:endParaRPr>
          </a:p>
        </p:txBody>
      </p:sp>
      <p:sp>
        <p:nvSpPr>
          <p:cNvPr id="38916" name="Rectangle 5"/>
          <p:cNvSpPr>
            <a:spLocks noChangeArrowheads="1"/>
          </p:cNvSpPr>
          <p:nvPr/>
        </p:nvSpPr>
        <p:spPr bwMode="auto">
          <a:xfrm>
            <a:off x="6323013" y="2822576"/>
            <a:ext cx="152400" cy="60642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kumimoji="0" lang="en-US" altLang="en-US" sz="2800">
              <a:latin typeface="Arial" panose="020B0604020202020204" pitchFamily="34" charset="0"/>
            </a:endParaRPr>
          </a:p>
        </p:txBody>
      </p:sp>
      <p:sp>
        <p:nvSpPr>
          <p:cNvPr id="38917" name="Rectangle 6"/>
          <p:cNvSpPr>
            <a:spLocks noChangeArrowheads="1"/>
          </p:cNvSpPr>
          <p:nvPr/>
        </p:nvSpPr>
        <p:spPr bwMode="auto">
          <a:xfrm>
            <a:off x="3895726" y="4795838"/>
            <a:ext cx="1973263" cy="121285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sz="2800" b="1" dirty="0">
                <a:latin typeface="+mn-lt"/>
              </a:rPr>
              <a:t>Checkpoint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sz="2800" b="1" dirty="0">
                <a:latin typeface="+mn-lt"/>
              </a:rPr>
              <a:t>Area</a:t>
            </a:r>
          </a:p>
        </p:txBody>
      </p:sp>
      <p:sp>
        <p:nvSpPr>
          <p:cNvPr id="38918" name="Line 7"/>
          <p:cNvSpPr>
            <a:spLocks noChangeShapeType="1"/>
          </p:cNvSpPr>
          <p:nvPr/>
        </p:nvSpPr>
        <p:spPr bwMode="auto">
          <a:xfrm flipH="1">
            <a:off x="4881564" y="3446830"/>
            <a:ext cx="1518017" cy="1272808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Text Box 8"/>
          <p:cNvSpPr txBox="1">
            <a:spLocks noChangeArrowheads="1"/>
          </p:cNvSpPr>
          <p:nvPr/>
        </p:nvSpPr>
        <p:spPr bwMode="auto">
          <a:xfrm>
            <a:off x="5110163" y="1911350"/>
            <a:ext cx="292419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sz="2800" b="1" dirty="0">
                <a:latin typeface="+mn-lt"/>
              </a:rPr>
              <a:t>Last c</a:t>
            </a:r>
            <a:r>
              <a:rPr kumimoji="0" lang="en-US" altLang="en-US" sz="2800" b="1" dirty="0">
                <a:latin typeface="+mn-lt"/>
              </a:rPr>
              <a:t>heckpoint</a:t>
            </a:r>
            <a:endParaRPr kumimoji="0" lang="en-US" altLang="en-US" sz="2800" b="1" dirty="0">
              <a:latin typeface="+mn-lt"/>
            </a:endParaRPr>
          </a:p>
        </p:txBody>
      </p:sp>
      <p:sp>
        <p:nvSpPr>
          <p:cNvPr id="38920" name="Text Box 9"/>
          <p:cNvSpPr txBox="1">
            <a:spLocks noChangeArrowheads="1"/>
          </p:cNvSpPr>
          <p:nvPr/>
        </p:nvSpPr>
        <p:spPr bwMode="auto">
          <a:xfrm>
            <a:off x="6917532" y="3446830"/>
            <a:ext cx="227979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sz="2800" b="1" dirty="0">
                <a:latin typeface="+mn-lt"/>
              </a:rPr>
              <a:t>Roll </a:t>
            </a:r>
            <a:r>
              <a:rPr kumimoji="0" lang="en-US" altLang="en-US" sz="2800" b="1" dirty="0">
                <a:latin typeface="+mn-lt"/>
              </a:rPr>
              <a:t>forward</a:t>
            </a:r>
            <a:endParaRPr kumimoji="0" lang="en-US" altLang="en-US" sz="2800" b="1" dirty="0">
              <a:latin typeface="+mn-lt"/>
            </a:endParaRPr>
          </a:p>
        </p:txBody>
      </p:sp>
      <p:sp>
        <p:nvSpPr>
          <p:cNvPr id="38921" name="Line 10"/>
          <p:cNvSpPr>
            <a:spLocks noChangeShapeType="1"/>
          </p:cNvSpPr>
          <p:nvPr/>
        </p:nvSpPr>
        <p:spPr bwMode="auto">
          <a:xfrm flipH="1" flipV="1">
            <a:off x="6475414" y="4187825"/>
            <a:ext cx="2960687" cy="0"/>
          </a:xfrm>
          <a:prstGeom prst="line">
            <a:avLst/>
          </a:prstGeom>
          <a:noFill/>
          <a:ln w="76200" cap="sq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itchFamily="34" charset="-127"/>
              </a:rPr>
              <a:t>Crash recovery (III)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Gulim" pitchFamily="34" charset="-127"/>
              </a:rPr>
              <a:t>Recovering to latest checkpoint would result in loss of too many recently written data blocks</a:t>
            </a:r>
          </a:p>
          <a:p>
            <a:pPr>
              <a:spcBef>
                <a:spcPts val="2400"/>
              </a:spcBef>
            </a:pPr>
            <a:r>
              <a:rPr lang="en-US" altLang="ko-KR" dirty="0" smtClean="0">
                <a:ea typeface="Gulim" pitchFamily="34" charset="-127"/>
              </a:rPr>
              <a:t>Sprite </a:t>
            </a:r>
            <a:r>
              <a:rPr lang="en-US" altLang="ko-KR" dirty="0" err="1" smtClean="0">
                <a:ea typeface="Gulim" pitchFamily="34" charset="-127"/>
              </a:rPr>
              <a:t>LFS</a:t>
            </a:r>
            <a:r>
              <a:rPr lang="en-US" altLang="ko-KR" dirty="0" smtClean="0">
                <a:ea typeface="Gulim" pitchFamily="34" charset="-127"/>
              </a:rPr>
              <a:t> </a:t>
            </a:r>
            <a:r>
              <a:rPr lang="en-US" altLang="ko-KR" dirty="0" smtClean="0">
                <a:ea typeface="Gulim" pitchFamily="34" charset="-127"/>
              </a:rPr>
              <a:t>also includes </a:t>
            </a:r>
            <a:r>
              <a:rPr lang="en-US" altLang="ko-KR" b="1" i="1" dirty="0" smtClean="0">
                <a:ea typeface="Gulim" pitchFamily="34" charset="-127"/>
              </a:rPr>
              <a:t>roll-forward</a:t>
            </a:r>
            <a:endParaRPr lang="en-US" altLang="ko-KR" dirty="0" smtClean="0">
              <a:ea typeface="Gulim" pitchFamily="34" charset="-127"/>
            </a:endParaRPr>
          </a:p>
          <a:p>
            <a:pPr lvl="1">
              <a:spcBef>
                <a:spcPts val="1200"/>
              </a:spcBef>
            </a:pPr>
            <a:r>
              <a:rPr lang="en-US" altLang="ko-KR" dirty="0" smtClean="0">
                <a:ea typeface="Gulim" pitchFamily="34" charset="-127"/>
              </a:rPr>
              <a:t>When system restarts after a crash, it scans through the log segments that were written after the last checkpoint</a:t>
            </a:r>
          </a:p>
          <a:p>
            <a:pPr lvl="1">
              <a:spcBef>
                <a:spcPts val="1200"/>
              </a:spcBef>
            </a:pPr>
            <a:r>
              <a:rPr lang="en-US" altLang="ko-KR" dirty="0" smtClean="0">
                <a:ea typeface="Gulim" pitchFamily="34" charset="-127"/>
              </a:rPr>
              <a:t>When summary </a:t>
            </a:r>
            <a:r>
              <a:rPr lang="en-US" altLang="ko-KR" smtClean="0">
                <a:ea typeface="Gulim" pitchFamily="34" charset="-127"/>
              </a:rPr>
              <a:t>block </a:t>
            </a:r>
            <a:r>
              <a:rPr lang="en-US" altLang="ko-KR" smtClean="0">
                <a:ea typeface="Gulim" pitchFamily="34" charset="-127"/>
              </a:rPr>
              <a:t>indicates presence </a:t>
            </a:r>
            <a:r>
              <a:rPr lang="en-US" altLang="ko-KR" dirty="0" smtClean="0">
                <a:ea typeface="Gulim" pitchFamily="34" charset="-127"/>
              </a:rPr>
              <a:t>of a new </a:t>
            </a:r>
            <a:r>
              <a:rPr lang="en-US" altLang="ko-KR" dirty="0" err="1" smtClean="0">
                <a:ea typeface="Gulim" pitchFamily="34" charset="-127"/>
              </a:rPr>
              <a:t>i</a:t>
            </a:r>
            <a:r>
              <a:rPr lang="en-US" altLang="ko-KR" dirty="0" smtClean="0">
                <a:ea typeface="Gulim" pitchFamily="34" charset="-127"/>
              </a:rPr>
              <a:t>-node, Sprite </a:t>
            </a:r>
            <a:r>
              <a:rPr lang="en-US" altLang="ko-KR" dirty="0" err="1" smtClean="0">
                <a:ea typeface="Gulim" pitchFamily="34" charset="-127"/>
              </a:rPr>
              <a:t>LFS</a:t>
            </a:r>
            <a:r>
              <a:rPr lang="en-US" altLang="ko-KR" dirty="0" smtClean="0">
                <a:ea typeface="Gulim" pitchFamily="34" charset="-127"/>
              </a:rPr>
              <a:t> updates the </a:t>
            </a:r>
            <a:r>
              <a:rPr lang="en-US" altLang="ko-KR" dirty="0" err="1" smtClean="0">
                <a:ea typeface="Gulim" pitchFamily="34" charset="-127"/>
              </a:rPr>
              <a:t>i</a:t>
            </a:r>
            <a:r>
              <a:rPr lang="en-US" altLang="ko-KR" dirty="0" smtClean="0">
                <a:ea typeface="Gulim" pitchFamily="34" charset="-127"/>
              </a:rPr>
              <a:t>-node map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itchFamily="34" charset="-127"/>
              </a:rPr>
              <a:t>SUMMARY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Gulim" pitchFamily="34" charset="-127"/>
              </a:rPr>
              <a:t>Log-structured file system</a:t>
            </a:r>
          </a:p>
          <a:p>
            <a:pPr lvl="1"/>
            <a:r>
              <a:rPr lang="en-US" altLang="ko-KR" dirty="0" smtClean="0">
                <a:ea typeface="Gulim" pitchFamily="34" charset="-127"/>
              </a:rPr>
              <a:t>Writes </a:t>
            </a:r>
            <a:r>
              <a:rPr lang="en-US" altLang="ko-KR" dirty="0" smtClean="0">
                <a:ea typeface="Gulim" pitchFamily="34" charset="-127"/>
              </a:rPr>
              <a:t>much larger amounts of new data to disk per disk I/O </a:t>
            </a:r>
          </a:p>
          <a:p>
            <a:pPr lvl="1"/>
            <a:r>
              <a:rPr lang="en-US" altLang="ko-KR" dirty="0" smtClean="0">
                <a:ea typeface="Gulim" pitchFamily="34" charset="-127"/>
              </a:rPr>
              <a:t>Uses most of the disk’s bandwidth</a:t>
            </a:r>
          </a:p>
          <a:p>
            <a:pPr>
              <a:spcBef>
                <a:spcPts val="1800"/>
              </a:spcBef>
            </a:pPr>
            <a:r>
              <a:rPr lang="en-US" altLang="ko-KR" dirty="0" smtClean="0">
                <a:ea typeface="Gulim" pitchFamily="34" charset="-127"/>
              </a:rPr>
              <a:t>Free space management done through </a:t>
            </a:r>
            <a:r>
              <a:rPr lang="en-US" altLang="ko-KR" dirty="0" smtClean="0">
                <a:ea typeface="Gulim" pitchFamily="34" charset="-127"/>
              </a:rPr>
              <a:t>dividing </a:t>
            </a:r>
            <a:r>
              <a:rPr lang="en-US" altLang="ko-KR" dirty="0" smtClean="0">
                <a:ea typeface="Gulim" pitchFamily="34" charset="-127"/>
              </a:rPr>
              <a:t>disk </a:t>
            </a:r>
            <a:r>
              <a:rPr lang="en-US" altLang="ko-KR" dirty="0" smtClean="0">
                <a:ea typeface="Gulim" pitchFamily="34" charset="-127"/>
              </a:rPr>
              <a:t>into</a:t>
            </a:r>
            <a:br>
              <a:rPr lang="en-US" altLang="ko-KR" dirty="0" smtClean="0">
                <a:ea typeface="Gulim" pitchFamily="34" charset="-127"/>
              </a:rPr>
            </a:br>
            <a:r>
              <a:rPr lang="en-US" altLang="ko-KR" b="1" i="1" dirty="0" smtClean="0">
                <a:ea typeface="Gulim" pitchFamily="34" charset="-127"/>
              </a:rPr>
              <a:t>fixed-size </a:t>
            </a:r>
            <a:r>
              <a:rPr lang="en-US" altLang="ko-KR" b="1" i="1" dirty="0" smtClean="0">
                <a:ea typeface="Gulim" pitchFamily="34" charset="-127"/>
              </a:rPr>
              <a:t>segments</a:t>
            </a:r>
            <a:r>
              <a:rPr lang="en-US" altLang="ko-KR" dirty="0" smtClean="0">
                <a:ea typeface="Gulim" pitchFamily="34" charset="-127"/>
              </a:rPr>
              <a:t> </a:t>
            </a:r>
          </a:p>
          <a:p>
            <a:pPr>
              <a:spcBef>
                <a:spcPts val="1800"/>
              </a:spcBef>
            </a:pPr>
            <a:r>
              <a:rPr lang="en-US" altLang="ko-KR" dirty="0" smtClean="0">
                <a:ea typeface="Gulim" pitchFamily="34" charset="-127"/>
              </a:rPr>
              <a:t>Lowest segment cleaning overhead achieved with cost-benefit policy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ACKNOWLEDGMENTS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Most figures were lifted from a PowerPoint presentation of same paper by </a:t>
            </a:r>
            <a:r>
              <a:rPr lang="en-US" altLang="ko-KR" smtClean="0">
                <a:ea typeface="Gulim" pitchFamily="34" charset="-127"/>
              </a:rPr>
              <a:t>Yongsuk Lee</a:t>
            </a:r>
            <a:r>
              <a:rPr lang="en-US" alt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itchFamily="34" charset="-127"/>
              </a:rPr>
              <a:t>INTRODUCTION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Gulim" pitchFamily="34" charset="-127"/>
              </a:rPr>
              <a:t>Processor speeds increase at an exponential rate</a:t>
            </a:r>
          </a:p>
          <a:p>
            <a:pPr>
              <a:spcBef>
                <a:spcPts val="1200"/>
              </a:spcBef>
            </a:pPr>
            <a:r>
              <a:rPr lang="en-US" altLang="ko-KR" dirty="0" smtClean="0">
                <a:ea typeface="Gulim" pitchFamily="34" charset="-127"/>
              </a:rPr>
              <a:t>Main memory sizes increase at an exponential rate</a:t>
            </a:r>
          </a:p>
          <a:p>
            <a:pPr>
              <a:spcBef>
                <a:spcPts val="1200"/>
              </a:spcBef>
            </a:pPr>
            <a:r>
              <a:rPr lang="en-US" altLang="ko-KR" dirty="0" smtClean="0">
                <a:ea typeface="Gulim" pitchFamily="34" charset="-127"/>
              </a:rPr>
              <a:t>Disk capacities are improving rapidly</a:t>
            </a:r>
          </a:p>
          <a:p>
            <a:pPr>
              <a:spcBef>
                <a:spcPts val="1200"/>
              </a:spcBef>
            </a:pPr>
            <a:r>
              <a:rPr lang="en-US" altLang="ko-KR" dirty="0" smtClean="0">
                <a:ea typeface="Gulim" pitchFamily="34" charset="-127"/>
              </a:rPr>
              <a:t>Disk access times have evolved much more </a:t>
            </a:r>
            <a:r>
              <a:rPr lang="en-US" altLang="ko-KR" dirty="0" smtClean="0">
                <a:ea typeface="Gulim" pitchFamily="34" charset="-127"/>
              </a:rPr>
              <a:t>slowly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further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Remzi</a:t>
            </a:r>
            <a:r>
              <a:rPr lang="en-US" dirty="0"/>
              <a:t> </a:t>
            </a:r>
            <a:r>
              <a:rPr lang="en-US" dirty="0" err="1"/>
              <a:t>Arpaci-Dusseau</a:t>
            </a:r>
            <a:r>
              <a:rPr lang="en-US" dirty="0"/>
              <a:t> and Andrea </a:t>
            </a:r>
            <a:r>
              <a:rPr lang="en-US" dirty="0" err="1" smtClean="0"/>
              <a:t>Arpaci-Dusseau</a:t>
            </a:r>
            <a:r>
              <a:rPr lang="en-US" dirty="0" smtClean="0"/>
              <a:t>, </a:t>
            </a:r>
            <a:r>
              <a:rPr lang="en-US" i="1" dirty="0" smtClean="0"/>
              <a:t>Operating </a:t>
            </a:r>
            <a:r>
              <a:rPr lang="en-US" i="1" dirty="0"/>
              <a:t>Systems: Three Easy </a:t>
            </a:r>
            <a:r>
              <a:rPr lang="en-US" i="1" dirty="0" smtClean="0"/>
              <a:t>Pieces</a:t>
            </a:r>
            <a:r>
              <a:rPr lang="en-US" dirty="0" smtClean="0"/>
              <a:t>, </a:t>
            </a:r>
            <a:r>
              <a:rPr lang="en-US" dirty="0" err="1" smtClean="0"/>
              <a:t>Arpaci-Dusseau</a:t>
            </a:r>
            <a:r>
              <a:rPr lang="en-US" dirty="0" smtClean="0"/>
              <a:t> Books.</a:t>
            </a:r>
            <a:endParaRPr lang="en-US" dirty="0"/>
          </a:p>
          <a:p>
            <a:pPr lvl="1"/>
            <a:r>
              <a:rPr lang="en-US" dirty="0" smtClean="0"/>
              <a:t>Chapter on log-structured file systems </a:t>
            </a:r>
            <a:r>
              <a:rPr lang="en-US" dirty="0" smtClean="0">
                <a:solidFill>
                  <a:srgbClr val="0000FF"/>
                </a:solidFill>
                <a:hlinkClick r:id="rId2"/>
              </a:rPr>
              <a:t>http</a:t>
            </a:r>
            <a:r>
              <a:rPr lang="en-US" dirty="0">
                <a:solidFill>
                  <a:srgbClr val="0000FF"/>
                </a:solidFill>
                <a:hlinkClick r:id="rId2"/>
              </a:rPr>
              <a:t>://pages.cs.wisc.edu/~</a:t>
            </a:r>
            <a:r>
              <a:rPr lang="en-US" dirty="0" smtClean="0">
                <a:solidFill>
                  <a:srgbClr val="0000FF"/>
                </a:solidFill>
                <a:hlinkClick r:id="rId2"/>
              </a:rPr>
              <a:t>remzi/OSTEP/file-lfs.pdf</a:t>
            </a:r>
            <a:endParaRPr lang="en-US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190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itchFamily="34" charset="-127"/>
              </a:rPr>
              <a:t>Consequences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Gulim" pitchFamily="34" charset="-127"/>
              </a:rPr>
              <a:t>Larger memory sizes mean larger caches</a:t>
            </a:r>
          </a:p>
          <a:p>
            <a:pPr lvl="1"/>
            <a:r>
              <a:rPr lang="en-US" altLang="ko-KR" dirty="0" smtClean="0">
                <a:ea typeface="Gulim" pitchFamily="34" charset="-127"/>
              </a:rPr>
              <a:t>Caches </a:t>
            </a:r>
            <a:r>
              <a:rPr lang="en-US" altLang="ko-KR" dirty="0" smtClean="0">
                <a:ea typeface="Gulim" pitchFamily="34" charset="-127"/>
              </a:rPr>
              <a:t>will capture </a:t>
            </a:r>
            <a:r>
              <a:rPr lang="en-US" altLang="ko-KR" dirty="0" smtClean="0">
                <a:ea typeface="Gulim" pitchFamily="34" charset="-127"/>
              </a:rPr>
              <a:t>most read accesses</a:t>
            </a:r>
          </a:p>
          <a:p>
            <a:pPr lvl="1"/>
            <a:r>
              <a:rPr lang="en-US" altLang="ko-KR" dirty="0" smtClean="0">
                <a:ea typeface="Gulim" pitchFamily="34" charset="-127"/>
              </a:rPr>
              <a:t>Disk traffic will be dominated by writes</a:t>
            </a:r>
          </a:p>
          <a:p>
            <a:pPr lvl="1"/>
            <a:r>
              <a:rPr lang="en-US" altLang="ko-KR" dirty="0" smtClean="0">
                <a:ea typeface="Gulim" pitchFamily="34" charset="-127"/>
              </a:rPr>
              <a:t>Caches can act as write buffers replacing many small writes by fewer bigger writes</a:t>
            </a:r>
          </a:p>
          <a:p>
            <a:pPr>
              <a:spcBef>
                <a:spcPts val="1800"/>
              </a:spcBef>
            </a:pPr>
            <a:r>
              <a:rPr lang="en-US" altLang="ko-KR" dirty="0" smtClean="0">
                <a:ea typeface="Gulim" pitchFamily="34" charset="-127"/>
              </a:rPr>
              <a:t>Want </a:t>
            </a:r>
            <a:r>
              <a:rPr lang="en-US" altLang="ko-KR" dirty="0" smtClean="0">
                <a:ea typeface="Gulim" pitchFamily="34" charset="-127"/>
              </a:rPr>
              <a:t>to increase disk write performance </a:t>
            </a:r>
            <a:r>
              <a:rPr lang="en-US" altLang="ko-KR" dirty="0" smtClean="0">
                <a:ea typeface="Gulim" pitchFamily="34" charset="-127"/>
              </a:rPr>
              <a:t>by </a:t>
            </a:r>
            <a:r>
              <a:rPr lang="en-US" altLang="ko-KR" b="1" i="1" dirty="0" smtClean="0">
                <a:ea typeface="Gulim" pitchFamily="34" charset="-127"/>
              </a:rPr>
              <a:t>eliminating </a:t>
            </a:r>
            <a:r>
              <a:rPr lang="en-US" altLang="ko-KR" b="1" i="1" dirty="0" smtClean="0">
                <a:ea typeface="Gulim" pitchFamily="34" charset="-127"/>
              </a:rPr>
              <a:t>seeks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Workload considerations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Disk system performance is strongly affected by workload</a:t>
            </a:r>
          </a:p>
          <a:p>
            <a:pPr>
              <a:spcBef>
                <a:spcPts val="2400"/>
              </a:spcBef>
            </a:pPr>
            <a:r>
              <a:rPr lang="en-US" altLang="en-US" dirty="0" smtClean="0"/>
              <a:t>Office and engineering workloads are dominated by </a:t>
            </a:r>
            <a:r>
              <a:rPr lang="en-US" altLang="en-US" dirty="0" smtClean="0"/>
              <a:t>accesses </a:t>
            </a:r>
            <a:r>
              <a:rPr lang="en-US" altLang="en-US" dirty="0" smtClean="0"/>
              <a:t>to small files</a:t>
            </a:r>
          </a:p>
          <a:p>
            <a:pPr lvl="1"/>
            <a:r>
              <a:rPr lang="en-US" altLang="en-US" dirty="0" smtClean="0"/>
              <a:t>Many random disk accesses</a:t>
            </a:r>
          </a:p>
          <a:p>
            <a:pPr lvl="1"/>
            <a:r>
              <a:rPr lang="en-US" altLang="en-US" dirty="0" smtClean="0"/>
              <a:t>File creation and deletion times dominated by directory </a:t>
            </a:r>
            <a:r>
              <a:rPr lang="en-US" altLang="en-US" dirty="0" smtClean="0"/>
              <a:t>and</a:t>
            </a:r>
            <a:br>
              <a:rPr lang="en-US" altLang="en-US" dirty="0" smtClean="0"/>
            </a:br>
            <a:r>
              <a:rPr lang="en-US" altLang="en-US" dirty="0" err="1" smtClean="0"/>
              <a:t>i</a:t>
            </a:r>
            <a:r>
              <a:rPr lang="en-US" altLang="en-US" dirty="0" smtClean="0"/>
              <a:t>-node </a:t>
            </a:r>
            <a:r>
              <a:rPr lang="en-US" altLang="en-US" dirty="0" smtClean="0"/>
              <a:t>updates</a:t>
            </a:r>
          </a:p>
          <a:p>
            <a:pPr lvl="1"/>
            <a:r>
              <a:rPr lang="en-US" altLang="en-US" dirty="0" smtClean="0"/>
              <a:t>Hardest on file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000">
                <a:ea typeface="Gulim" pitchFamily="34" charset="-127"/>
              </a:rPr>
              <a:t>Limitations of existing file systems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dirty="0" smtClean="0">
                <a:ea typeface="Gulim" pitchFamily="34" charset="-127"/>
              </a:rPr>
              <a:t>They spread information around the disk</a:t>
            </a:r>
          </a:p>
          <a:p>
            <a:pPr lvl="1">
              <a:lnSpc>
                <a:spcPct val="90000"/>
              </a:lnSpc>
            </a:pPr>
            <a:r>
              <a:rPr lang="en-US" altLang="ko-KR" dirty="0" smtClean="0">
                <a:ea typeface="Gulim" pitchFamily="34" charset="-127"/>
              </a:rPr>
              <a:t>I-nodes stored apart from data blocks</a:t>
            </a:r>
          </a:p>
          <a:p>
            <a:pPr lvl="1">
              <a:lnSpc>
                <a:spcPct val="90000"/>
              </a:lnSpc>
            </a:pPr>
            <a:r>
              <a:rPr lang="en-US" altLang="ko-KR" dirty="0" smtClean="0">
                <a:ea typeface="Gulim" pitchFamily="34" charset="-127"/>
              </a:rPr>
              <a:t>Less </a:t>
            </a:r>
            <a:r>
              <a:rPr lang="en-US" altLang="ko-KR" dirty="0" smtClean="0">
                <a:ea typeface="Gulim" pitchFamily="34" charset="-127"/>
              </a:rPr>
              <a:t>than 5% of disk bandwidth is used to access new data</a:t>
            </a:r>
          </a:p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en-US" altLang="ko-KR" dirty="0" smtClean="0">
                <a:ea typeface="Gulim" pitchFamily="34" charset="-127"/>
              </a:rPr>
              <a:t>Use </a:t>
            </a:r>
            <a:r>
              <a:rPr lang="en-US" altLang="ko-KR" b="1" i="1" dirty="0" smtClean="0">
                <a:ea typeface="Gulim" pitchFamily="34" charset="-127"/>
              </a:rPr>
              <a:t>synchronous writes</a:t>
            </a:r>
            <a:r>
              <a:rPr lang="en-US" altLang="ko-KR" dirty="0" smtClean="0">
                <a:ea typeface="Gulim" pitchFamily="34" charset="-127"/>
              </a:rPr>
              <a:t> to update directories and </a:t>
            </a:r>
            <a:r>
              <a:rPr lang="en-US" altLang="ko-KR" dirty="0" err="1" smtClean="0">
                <a:ea typeface="Gulim" pitchFamily="34" charset="-127"/>
              </a:rPr>
              <a:t>i</a:t>
            </a:r>
            <a:r>
              <a:rPr lang="en-US" altLang="ko-KR" dirty="0" smtClean="0">
                <a:ea typeface="Gulim" pitchFamily="34" charset="-127"/>
              </a:rPr>
              <a:t>-nodes</a:t>
            </a:r>
          </a:p>
          <a:p>
            <a:pPr lvl="1">
              <a:lnSpc>
                <a:spcPct val="90000"/>
              </a:lnSpc>
            </a:pPr>
            <a:r>
              <a:rPr lang="en-US" altLang="ko-KR" dirty="0" smtClean="0">
                <a:ea typeface="Gulim" pitchFamily="34" charset="-127"/>
              </a:rPr>
              <a:t>Required for consistency</a:t>
            </a:r>
          </a:p>
          <a:p>
            <a:pPr lvl="1">
              <a:lnSpc>
                <a:spcPct val="90000"/>
              </a:lnSpc>
            </a:pPr>
            <a:r>
              <a:rPr lang="en-US" altLang="ko-KR" dirty="0" smtClean="0">
                <a:ea typeface="Gulim" pitchFamily="34" charset="-127"/>
              </a:rPr>
              <a:t>Much less </a:t>
            </a:r>
            <a:r>
              <a:rPr lang="en-US" altLang="ko-KR" dirty="0" smtClean="0">
                <a:ea typeface="Gulim" pitchFamily="34" charset="-127"/>
              </a:rPr>
              <a:t>efficient than asynchronous writes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KEY IDEA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kumimoji="0" lang="en-US" altLang="en-US" dirty="0" smtClean="0"/>
              <a:t>Write all modifications to disk sequentially in a log-like </a:t>
            </a:r>
            <a:r>
              <a:rPr kumimoji="0" lang="en-US" altLang="en-US" dirty="0" smtClean="0"/>
              <a:t>structure</a:t>
            </a:r>
            <a:endParaRPr kumimoji="0" lang="en-US" altLang="en-US" dirty="0" smtClean="0"/>
          </a:p>
          <a:p>
            <a:pPr lvl="1">
              <a:spcBef>
                <a:spcPts val="12000"/>
              </a:spcBef>
            </a:pPr>
            <a:r>
              <a:rPr lang="en-US" altLang="ko-KR" dirty="0" smtClean="0">
                <a:ea typeface="Gulim" pitchFamily="34" charset="-127"/>
              </a:rPr>
              <a:t>Convert many small random writes into </a:t>
            </a:r>
            <a:br>
              <a:rPr lang="en-US" altLang="ko-KR" dirty="0" smtClean="0">
                <a:ea typeface="Gulim" pitchFamily="34" charset="-127"/>
              </a:rPr>
            </a:br>
            <a:r>
              <a:rPr lang="en-US" altLang="ko-KR" dirty="0" smtClean="0">
                <a:ea typeface="Gulim" pitchFamily="34" charset="-127"/>
              </a:rPr>
              <a:t>fewer large sequential transfers</a:t>
            </a:r>
          </a:p>
          <a:p>
            <a:pPr lvl="1"/>
            <a:r>
              <a:rPr lang="en-US" altLang="ko-KR" dirty="0" smtClean="0">
                <a:ea typeface="Gulim" pitchFamily="34" charset="-127"/>
              </a:rPr>
              <a:t>Use I/O cache as write buffer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711962" y="2905125"/>
            <a:ext cx="6768075" cy="609600"/>
            <a:chOff x="2711962" y="2905125"/>
            <a:chExt cx="6768075" cy="609600"/>
          </a:xfrm>
        </p:grpSpPr>
        <p:sp>
          <p:nvSpPr>
            <p:cNvPr id="10244" name="Rectangle 4"/>
            <p:cNvSpPr>
              <a:spLocks noChangeArrowheads="1"/>
            </p:cNvSpPr>
            <p:nvPr/>
          </p:nvSpPr>
          <p:spPr bwMode="auto">
            <a:xfrm>
              <a:off x="2711962" y="2905125"/>
              <a:ext cx="6768075" cy="609600"/>
            </a:xfrm>
            <a:prstGeom prst="rect">
              <a:avLst/>
            </a:prstGeom>
            <a:solidFill>
              <a:srgbClr val="92D05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 sz="2800">
                <a:latin typeface="Arial" panose="020B0604020202020204" pitchFamily="34" charset="0"/>
              </a:endParaRPr>
            </a:p>
          </p:txBody>
        </p:sp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>
              <a:off x="2832515" y="3201988"/>
              <a:ext cx="4876800" cy="0"/>
            </a:xfrm>
            <a:prstGeom prst="line">
              <a:avLst/>
            </a:prstGeom>
            <a:noFill/>
            <a:ln w="88900" cap="sq">
              <a:solidFill>
                <a:srgbClr val="FF0000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Main advantages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Replaces many small random writes by fewer sequential writes</a:t>
            </a:r>
          </a:p>
          <a:p>
            <a:pPr>
              <a:spcBef>
                <a:spcPts val="3000"/>
              </a:spcBef>
            </a:pPr>
            <a:r>
              <a:rPr lang="en-US" altLang="en-US" dirty="0" smtClean="0"/>
              <a:t>Faster recovery after a crash</a:t>
            </a:r>
          </a:p>
          <a:p>
            <a:pPr lvl="1"/>
            <a:r>
              <a:rPr lang="en-US" altLang="en-US" dirty="0" smtClean="0"/>
              <a:t>All blocks that were recently written are at the tail end of log</a:t>
            </a:r>
          </a:p>
          <a:p>
            <a:pPr lvl="1"/>
            <a:r>
              <a:rPr lang="en-US" altLang="en-US" dirty="0" smtClean="0"/>
              <a:t>No need to check </a:t>
            </a:r>
            <a:r>
              <a:rPr lang="en-US" altLang="en-US" b="1" i="1" dirty="0" smtClean="0"/>
              <a:t>whole file system</a:t>
            </a:r>
            <a:r>
              <a:rPr lang="en-US" altLang="en-US" dirty="0" smtClean="0"/>
              <a:t> for inconsistencies</a:t>
            </a:r>
          </a:p>
          <a:p>
            <a:pPr lvl="2"/>
            <a:r>
              <a:rPr lang="en-US" altLang="en-US" dirty="0" smtClean="0"/>
              <a:t>Like UNIX and Windows 95/98 </a:t>
            </a:r>
            <a:r>
              <a:rPr lang="en-US" altLang="en-US" dirty="0" smtClean="0"/>
              <a:t>did</a:t>
            </a:r>
          </a:p>
          <a:p>
            <a:pPr marL="914400" lvl="2" indent="0">
              <a:buNone/>
            </a:pPr>
            <a:endParaRPr lang="en-US" altLang="en-US" dirty="0" smtClean="0"/>
          </a:p>
          <a:p>
            <a:pPr lvl="3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g Red.potx" id="{EBCEDBF8-14FC-4D88-9493-EA513EFDC7AB}" vid="{B0349334-2143-47CE-BD31-6393ED92AF4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Big Red</Template>
  <TotalTime>1194</TotalTime>
  <Words>1265</Words>
  <Application>Microsoft Office PowerPoint</Application>
  <PresentationFormat>Widescreen</PresentationFormat>
  <Paragraphs>238</Paragraphs>
  <Slides>40</Slides>
  <Notes>34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2" baseType="lpstr">
      <vt:lpstr>맑은 고딕</vt:lpstr>
      <vt:lpstr>Arial</vt:lpstr>
      <vt:lpstr>Arial Black</vt:lpstr>
      <vt:lpstr>Arial Narrow</vt:lpstr>
      <vt:lpstr>Cambria Math</vt:lpstr>
      <vt:lpstr>Comic Sans MS</vt:lpstr>
      <vt:lpstr>Gulim</vt:lpstr>
      <vt:lpstr>Tahoma</vt:lpstr>
      <vt:lpstr>Times New Roman</vt:lpstr>
      <vt:lpstr>Wingdings</vt:lpstr>
      <vt:lpstr>Pixel</vt:lpstr>
      <vt:lpstr>Bitmap Image</vt:lpstr>
      <vt:lpstr>THE DESIGN AND IMPLEMENTATION OF A LOG-STRUCTURED FILE SYSTEM</vt:lpstr>
      <vt:lpstr>THE PAPER</vt:lpstr>
      <vt:lpstr>OVERVIEW</vt:lpstr>
      <vt:lpstr>INTRODUCTION</vt:lpstr>
      <vt:lpstr>Consequences</vt:lpstr>
      <vt:lpstr>Workload considerations</vt:lpstr>
      <vt:lpstr>Limitations of existing file systems</vt:lpstr>
      <vt:lpstr>KEY IDEA</vt:lpstr>
      <vt:lpstr>Main advantages</vt:lpstr>
      <vt:lpstr>THE LOG</vt:lpstr>
      <vt:lpstr>Disk layouts of LFS and UNIX</vt:lpstr>
      <vt:lpstr>Index structures</vt:lpstr>
      <vt:lpstr>Accessing an i-node</vt:lpstr>
      <vt:lpstr>The way it works</vt:lpstr>
      <vt:lpstr>Summary</vt:lpstr>
      <vt:lpstr>Segments</vt:lpstr>
      <vt:lpstr>Segment usage table</vt:lpstr>
      <vt:lpstr>Segment cleaning (I)</vt:lpstr>
      <vt:lpstr>Segment cleaning (II)</vt:lpstr>
      <vt:lpstr>Write cost</vt:lpstr>
      <vt:lpstr>Segment Cleaning Policies</vt:lpstr>
      <vt:lpstr>Simulation results (I)</vt:lpstr>
      <vt:lpstr>Greedy policy</vt:lpstr>
      <vt:lpstr>Key</vt:lpstr>
      <vt:lpstr>Comments</vt:lpstr>
      <vt:lpstr>Copying live blocks</vt:lpstr>
      <vt:lpstr>Segment utilizations </vt:lpstr>
      <vt:lpstr>Comments</vt:lpstr>
      <vt:lpstr>Cost benefit policy</vt:lpstr>
      <vt:lpstr>Using a cost-benefit policy</vt:lpstr>
      <vt:lpstr>What happens</vt:lpstr>
      <vt:lpstr>Using a cost benefit policy</vt:lpstr>
      <vt:lpstr>Comments</vt:lpstr>
      <vt:lpstr>Performance overview</vt:lpstr>
      <vt:lpstr>Crash recovery (I)</vt:lpstr>
      <vt:lpstr>Crash recovery (II)</vt:lpstr>
      <vt:lpstr>Crash recovery (III)</vt:lpstr>
      <vt:lpstr>SUMMARY</vt:lpstr>
      <vt:lpstr>ACKNOWLEDGMENTS</vt:lpstr>
      <vt:lpstr>For further discussion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Design and Implementation of a Log-Structured File System</dc:title>
  <dc:creator>Jehan-François Pâris</dc:creator>
  <cp:lastModifiedBy>Jehan-Francois Paris</cp:lastModifiedBy>
  <cp:revision>62</cp:revision>
  <cp:lastPrinted>1601-01-01T00:00:00Z</cp:lastPrinted>
  <dcterms:created xsi:type="dcterms:W3CDTF">2000-08-22T05:00:56Z</dcterms:created>
  <dcterms:modified xsi:type="dcterms:W3CDTF">2020-10-08T16:28:18Z</dcterms:modified>
</cp:coreProperties>
</file>