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2" r:id="rId3"/>
    <p:sldId id="257" r:id="rId4"/>
    <p:sldId id="263" r:id="rId5"/>
    <p:sldId id="258" r:id="rId6"/>
    <p:sldId id="259" r:id="rId7"/>
    <p:sldId id="266" r:id="rId8"/>
    <p:sldId id="267" r:id="rId9"/>
    <p:sldId id="268" r:id="rId10"/>
    <p:sldId id="264" r:id="rId11"/>
    <p:sldId id="265" r:id="rId12"/>
    <p:sldId id="269" r:id="rId13"/>
    <p:sldId id="260" r:id="rId14"/>
    <p:sldId id="281" r:id="rId15"/>
    <p:sldId id="270" r:id="rId16"/>
    <p:sldId id="271" r:id="rId17"/>
    <p:sldId id="279" r:id="rId18"/>
    <p:sldId id="272" r:id="rId19"/>
    <p:sldId id="273" r:id="rId20"/>
    <p:sldId id="274" r:id="rId21"/>
    <p:sldId id="280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662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7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816"/>
    </p:cViewPr>
  </p:sorterViewPr>
  <p:notesViewPr>
    <p:cSldViewPr snapToGrid="0" showGuides="1">
      <p:cViewPr varScale="1">
        <p:scale>
          <a:sx n="51" d="100"/>
          <a:sy n="51" d="100"/>
        </p:scale>
        <p:origin x="1752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DE289-E159-43F2-9F7D-502C2E45E065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ACFE0-6BFB-4238-840E-21C087C7AB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55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E3578-315F-4CC1-87F3-64C98141F06F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C613A-7946-435D-A9B3-1E8E4DA3B3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7499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80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85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7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4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76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7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97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199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61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C613A-7946-435D-A9B3-1E8E4DA3B3F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26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29117" y="-283780"/>
            <a:ext cx="12321117" cy="6858000"/>
            <a:chOff x="0" y="0"/>
            <a:chExt cx="5821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32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65" y="1074"/>
              <a:ext cx="4756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58"/>
              <a:ext cx="1109" cy="2003"/>
              <a:chOff x="0" y="658"/>
              <a:chExt cx="1109" cy="2003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378" y="1064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740" y="658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734" y="1064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372" y="1457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algn="ctr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l" eaLnBrk="1" hangingPunct="1">
                  <a:defRPr/>
                </a:pPr>
                <a:endParaRPr lang="en-US" altLang="en-US" sz="2400" dirty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743201" y="1828800"/>
            <a:ext cx="92329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US" altLang="en-US" noProof="0" dirty="0"/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US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9309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97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8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60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5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9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6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4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7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8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EB3E3CCB-A34F-486A-ABEF-F0C5A5F0536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l" eaLnBrk="1" hangingPunct="1">
                <a:defRPr/>
              </a:pPr>
              <a:endParaRPr lang="en-US" altLang="en-US" sz="18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fld id="{3C9CE7EF-F5AC-451D-AD3D-9A4794882A6E}" type="datetimeFigureOut">
              <a:rPr lang="en-US" smtClean="0"/>
              <a:t>11/9/2020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66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662" y="672662"/>
            <a:ext cx="9995338" cy="3258207"/>
          </a:xfrm>
          <a:solidFill>
            <a:srgbClr val="CC3300"/>
          </a:solidFill>
        </p:spPr>
        <p:txBody>
          <a:bodyPr/>
          <a:lstStyle/>
          <a:p>
            <a:pPr marL="461963"/>
            <a:br>
              <a:rPr lang="en-US" dirty="0"/>
            </a:br>
            <a:r>
              <a:rPr lang="en-US" sz="4400" b="1" dirty="0"/>
              <a:t>LEASES:</a:t>
            </a:r>
            <a:br>
              <a:rPr lang="en-US" sz="4400" b="1" dirty="0"/>
            </a:br>
            <a:r>
              <a:rPr lang="en-US" sz="4400" b="1" dirty="0"/>
              <a:t>AN EFFICIENT FAULT-TOLERANT MECHANISM FOR DISTRIBUTED FILE CACHE CONSISTENCY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Cary G. Gray</a:t>
            </a:r>
          </a:p>
          <a:p>
            <a:r>
              <a:rPr lang="en-US" dirty="0"/>
              <a:t>David R. Cheriton</a:t>
            </a:r>
          </a:p>
          <a:p>
            <a:r>
              <a:rPr lang="en-US" i="1" dirty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258711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advantages of 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more rigorous and cheaper then NFS solution</a:t>
            </a:r>
          </a:p>
          <a:p>
            <a:pPr lvl="1"/>
            <a:r>
              <a:rPr lang="en-US" dirty="0"/>
              <a:t>Consistency is </a:t>
            </a:r>
            <a:r>
              <a:rPr lang="en-US" b="1" i="1" dirty="0"/>
              <a:t>guaranteed</a:t>
            </a:r>
          </a:p>
          <a:p>
            <a:pPr lvl="1"/>
            <a:r>
              <a:rPr lang="en-US" b="1" i="1" dirty="0"/>
              <a:t>Little or no overhead </a:t>
            </a:r>
            <a:r>
              <a:rPr lang="en-US" dirty="0"/>
              <a:t>as long as the file is not shared</a:t>
            </a:r>
          </a:p>
          <a:p>
            <a:endParaRPr lang="en-US" dirty="0"/>
          </a:p>
          <a:p>
            <a:r>
              <a:rPr lang="en-US" dirty="0"/>
              <a:t>Solution is </a:t>
            </a:r>
            <a:r>
              <a:rPr lang="en-US" b="1" i="1" dirty="0"/>
              <a:t>not stateless</a:t>
            </a:r>
          </a:p>
          <a:p>
            <a:pPr lvl="1"/>
            <a:r>
              <a:rPr lang="en-US" dirty="0"/>
              <a:t> No problem as long as lease durations are shorter than minimum server reboot time</a:t>
            </a:r>
          </a:p>
        </p:txBody>
      </p:sp>
    </p:spTree>
    <p:extLst>
      <p:ext uri="{BB962C8B-B14F-4D97-AF65-F5344CB8AC3E}">
        <p14:creationId xmlns:p14="http://schemas.microsoft.com/office/powerpoint/2010/main" val="419364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not to use 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availability is more important than consistency</a:t>
            </a:r>
          </a:p>
          <a:p>
            <a:pPr lvl="1"/>
            <a:r>
              <a:rPr lang="en-US" dirty="0"/>
              <a:t>Want to let client keep operating when disconnected</a:t>
            </a:r>
          </a:p>
          <a:p>
            <a:pPr lvl="1"/>
            <a:r>
              <a:rPr lang="en-US" dirty="0"/>
              <a:t>“</a:t>
            </a:r>
            <a:r>
              <a:rPr lang="en-US" b="1" i="1" dirty="0"/>
              <a:t>Infinite leases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Clients do not have to renew leases</a:t>
            </a:r>
          </a:p>
          <a:p>
            <a:pPr lvl="2"/>
            <a:r>
              <a:rPr lang="en-US" dirty="0"/>
              <a:t>Not true leases, better to call them “</a:t>
            </a:r>
            <a:r>
              <a:rPr lang="en-US" b="1" i="1" dirty="0"/>
              <a:t>callbacks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252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Leases are short</a:t>
            </a:r>
          </a:p>
          <a:p>
            <a:pPr lvl="1"/>
            <a:r>
              <a:rPr lang="en-US" dirty="0"/>
              <a:t>Require well synchronized clocks and</a:t>
            </a:r>
            <a:br>
              <a:rPr lang="en-US" dirty="0"/>
            </a:br>
            <a:r>
              <a:rPr lang="en-US" dirty="0"/>
              <a:t>reasonable transmission delays</a:t>
            </a:r>
          </a:p>
          <a:p>
            <a:r>
              <a:rPr lang="en-US" dirty="0"/>
              <a:t>Can require/obtain leases for collections of items</a:t>
            </a:r>
          </a:p>
          <a:p>
            <a:pPr lvl="1"/>
            <a:r>
              <a:rPr lang="en-US" dirty="0"/>
              <a:t>A directory and all its files.</a:t>
            </a:r>
          </a:p>
        </p:txBody>
      </p:sp>
    </p:spTree>
    <p:extLst>
      <p:ext uri="{BB962C8B-B14F-4D97-AF65-F5344CB8AC3E}">
        <p14:creationId xmlns:p14="http://schemas.microsoft.com/office/powerpoint/2010/main" val="2760956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 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When server receives Bob's request,</a:t>
            </a:r>
          </a:p>
          <a:p>
            <a:pPr lvl="1"/>
            <a:r>
              <a:rPr lang="en-US" altLang="en-US" dirty="0"/>
              <a:t>It will try to contact Alice and break the lease</a:t>
            </a:r>
          </a:p>
          <a:p>
            <a:pPr lvl="2"/>
            <a:r>
              <a:rPr lang="en-US" altLang="en-US" dirty="0"/>
              <a:t>Alice will invalidate the contents of her cache</a:t>
            </a:r>
          </a:p>
          <a:p>
            <a:pPr lvl="1"/>
            <a:r>
              <a:rPr lang="en-US" altLang="en-US" dirty="0"/>
              <a:t>If Alice does not answer, server </a:t>
            </a:r>
            <a:r>
              <a:rPr lang="en-US" altLang="en-US" b="1" i="1" dirty="0"/>
              <a:t>must</a:t>
            </a:r>
            <a:r>
              <a:rPr lang="en-US" altLang="en-US" dirty="0"/>
              <a:t> wait until Alice's lease expires</a:t>
            </a:r>
          </a:p>
        </p:txBody>
      </p:sp>
    </p:spTree>
    <p:extLst>
      <p:ext uri="{BB962C8B-B14F-4D97-AF65-F5344CB8AC3E}">
        <p14:creationId xmlns:p14="http://schemas.microsoft.com/office/powerpoint/2010/main" val="3270585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BD591-3FB4-45A9-9BFA-80E72830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Write-through or write-back 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3D7D6-6972-4658-BDD1-E0F458189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3870960"/>
          </a:xfrm>
        </p:spPr>
        <p:txBody>
          <a:bodyPr/>
          <a:lstStyle/>
          <a:p>
            <a:r>
              <a:rPr lang="en-US" dirty="0"/>
              <a:t>Gray and Cheriton assume caches are </a:t>
            </a:r>
            <a:r>
              <a:rPr lang="en-US" b="1" i="1" dirty="0"/>
              <a:t>write-through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“Clean failure semantics”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 A client that breaks/loses a lease has one thing to do: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Invalidate its local  copy of the datum</a:t>
            </a:r>
          </a:p>
          <a:p>
            <a:pPr>
              <a:spcBef>
                <a:spcPts val="1800"/>
              </a:spcBef>
            </a:pPr>
            <a:r>
              <a:rPr lang="en-US" dirty="0"/>
              <a:t>Could also have </a:t>
            </a:r>
            <a:r>
              <a:rPr lang="en-US" b="1" i="1" dirty="0"/>
              <a:t>write-back </a:t>
            </a:r>
            <a:r>
              <a:rPr lang="en-US" dirty="0"/>
              <a:t>caches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Work best with  clients having a local disk/SSD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 client that breaks/loses a lease has one more thing to do:</a:t>
            </a:r>
          </a:p>
          <a:p>
            <a:pPr lvl="2">
              <a:spcBef>
                <a:spcPts val="300"/>
              </a:spcBef>
            </a:pPr>
            <a:r>
              <a:rPr lang="en-US" dirty="0"/>
              <a:t>Send update copy of datum to server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5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 Model (I)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5775" y="2000250"/>
                <a:ext cx="10972800" cy="4381500"/>
              </a:xfrm>
            </p:spPr>
            <p:txBody>
              <a:bodyPr/>
              <a:lstStyle/>
              <a:p>
                <a:r>
                  <a:rPr lang="en-US" dirty="0"/>
                  <a:t>Server and </a:t>
                </a:r>
                <a:r>
                  <a:rPr lang="en-US" i="1" dirty="0"/>
                  <a:t>N </a:t>
                </a:r>
                <a:r>
                  <a:rPr lang="en-US" dirty="0"/>
                  <a:t>clients	</a:t>
                </a:r>
              </a:p>
              <a:p>
                <a:pPr lvl="1"/>
                <a:r>
                  <a:rPr lang="en-US" dirty="0"/>
                  <a:t>Reads and writes are exponentially distributed with rates </a:t>
                </a:r>
                <a:r>
                  <a:rPr lang="en-US" i="1" dirty="0"/>
                  <a:t>R </a:t>
                </a:r>
                <a:r>
                  <a:rPr lang="en-US" dirty="0"/>
                  <a:t>and</a:t>
                </a:r>
                <a:r>
                  <a:rPr lang="en-US" i="1" dirty="0"/>
                  <a:t> W</a:t>
                </a:r>
              </a:p>
              <a:p>
                <a:r>
                  <a:rPr lang="en-US" dirty="0"/>
                  <a:t>Message processing time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 smtClean="0">
                        <a:latin typeface="Cambria Math" panose="02040503050406030204" pitchFamily="18" charset="0"/>
                      </a:rPr>
                      <m:t>𝒑𝒓𝒐𝒄</m:t>
                    </m:r>
                  </m:oMath>
                </a14:m>
                <a:r>
                  <a:rPr lang="en-US" dirty="0"/>
                  <a:t> is same for everyone</a:t>
                </a:r>
              </a:p>
              <a:p>
                <a:r>
                  <a:rPr lang="en-US" dirty="0"/>
                  <a:t>So is message transmission time</a:t>
                </a:r>
                <a:r>
                  <a:rPr lang="en-US" i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 smtClean="0">
                        <a:latin typeface="Cambria Math" panose="02040503050406030204" pitchFamily="18" charset="0"/>
                      </a:rPr>
                      <m:t>𝒑𝒓𝒐𝒑</m:t>
                    </m:r>
                  </m:oMath>
                </a14:m>
                <a:endParaRPr lang="en-US" b="1" i="1" dirty="0"/>
              </a:p>
              <a:p>
                <a:r>
                  <a:rPr lang="en-US" dirty="0"/>
                  <a:t>Total message transmission time</a:t>
                </a:r>
                <a:r>
                  <a:rPr lang="en-US" i="1" dirty="0"/>
                  <a:t> is </a:t>
                </a:r>
                <a14:m>
                  <m:oMath xmlns:m="http://schemas.openxmlformats.org/officeDocument/2006/math">
                    <m:r>
                      <a:rPr lang="en-US" b="1" i="1" err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baseline="-25000" smtClean="0">
                        <a:latin typeface="Cambria Math" panose="02040503050406030204" pitchFamily="18" charset="0"/>
                      </a:rPr>
                      <m:t>𝒓𝒐𝒑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𝒑𝒓𝒐𝒄</m:t>
                        </m:r>
                      </m:sub>
                    </m:sSub>
                  </m:oMath>
                </a14:m>
                <a:endParaRPr lang="en-US" b="1" i="1" baseline="-25000" dirty="0"/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775" y="2000250"/>
                <a:ext cx="10972800" cy="4381500"/>
              </a:xfrm>
              <a:blipFill>
                <a:blip r:embed="rId2"/>
                <a:stretch>
                  <a:fillRect l="-556" t="-1391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 bwMode="auto">
          <a:xfrm>
            <a:off x="5951580" y="5174907"/>
            <a:ext cx="5461688" cy="12068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Sender processes the message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Message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transmitted</a:t>
            </a:r>
          </a:p>
          <a:p>
            <a:pPr marL="285750" marR="0" indent="-285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400" baseline="0" dirty="0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processes the message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87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 Model (II)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5775" y="2000250"/>
                <a:ext cx="10972800" cy="4381500"/>
              </a:xfrm>
            </p:spPr>
            <p:txBody>
              <a:bodyPr/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Can multicast</a:t>
                </a:r>
                <a:r>
                  <a:rPr lang="en-US" i="1" dirty="0"/>
                  <a:t> </a:t>
                </a:r>
                <a:r>
                  <a:rPr lang="en-US" dirty="0"/>
                  <a:t>messages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/>
                  <a:t>Roundtrip time is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𝒑𝒓𝒐𝒑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1" i="1" err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>
                        <a:latin typeface="Cambria Math" panose="02040503050406030204" pitchFamily="18" charset="0"/>
                      </a:rPr>
                      <m:t>𝒑𝒓𝒐𝒄</m:t>
                    </m:r>
                  </m:oMath>
                </a14:m>
                <a:endParaRPr lang="en-US" b="1" i="1" baseline="-25000" dirty="0"/>
              </a:p>
              <a:p>
                <a:pPr lvl="2"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  <m:r>
                      <a:rPr lang="en-US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 </m:t>
                    </m:r>
                    <m:r>
                      <a:rPr lang="en-US" b="1" i="1" err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b="1" i="1" baseline="-25000" err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𝒑𝒓𝒐𝒄</m:t>
                    </m:r>
                  </m:oMath>
                </a14:m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at server</a:t>
                </a:r>
              </a:p>
              <a:p>
                <a:pPr lvl="2">
                  <a:lnSpc>
                    <a:spcPct val="11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𝒑𝒓𝒐𝒄</m:t>
                        </m:r>
                      </m:sub>
                    </m:sSub>
                  </m:oMath>
                </a14:m>
                <a:r>
                  <a:rPr lang="en-US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at each client</a:t>
                </a:r>
                <a:endParaRPr lang="en-US" b="1" i="1" dirty="0"/>
              </a:p>
              <a:p>
                <a:pPr>
                  <a:lnSpc>
                    <a:spcPct val="110000"/>
                  </a:lnSpc>
                </a:pPr>
                <a:endParaRPr lang="en-US" dirty="0"/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Effective term of lease with nominal term duration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i="1" baseline="-25000" dirty="0"/>
              </a:p>
              <a:p>
                <a:pPr lvl="1">
                  <a:lnSpc>
                    <a:spcPct val="110000"/>
                  </a:lnSpc>
                </a:pPr>
                <a:r>
                  <a:rPr lang="en-US" b="1" i="1" dirty="0"/>
                  <a:t>t</a:t>
                </a:r>
                <a14:m>
                  <m:oMath xmlns:m="http://schemas.openxmlformats.org/officeDocument/2006/math">
                    <m:r>
                      <a:rPr lang="en-US" b="1" i="1" baseline="-25000" smtClean="0"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b="1" i="1" smtClean="0">
                        <a:latin typeface="Cambria Math" panose="02040503050406030204" pitchFamily="18" charset="0"/>
                      </a:rPr>
                      <m:t>max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err="1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1" i="1" baseline="-25000" err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 – (</m:t>
                    </m:r>
                    <m:r>
                      <a:rPr lang="en-US" b="1" i="1" err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 smtClean="0">
                        <a:latin typeface="Cambria Math" panose="02040503050406030204" pitchFamily="18" charset="0"/>
                      </a:rPr>
                      <m:t>𝒑𝒓𝒐𝒑</m:t>
                    </m:r>
                    <m:r>
                      <a:rPr lang="en-US" b="1" i="1" baseline="-2500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>
                        <a:latin typeface="Cambria Math" panose="02040503050406030204" pitchFamily="18" charset="0"/>
                      </a:rPr>
                      <m:t>𝒑𝒓𝒐</m:t>
                    </m:r>
                    <m:r>
                      <a:rPr lang="en-US" b="1" i="1" baseline="-25000" smtClean="0"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b="1" i="1" baseline="-25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 – </m:t>
                    </m:r>
                    <m:r>
                      <a:rPr lang="el-GR" b="1" i="1" smtClean="0">
                        <a:latin typeface="Cambria Math" panose="02040503050406030204" pitchFamily="18" charset="0"/>
                      </a:rPr>
                      <m:t>𝜺</m:t>
                    </m:r>
                    <m:r>
                      <a:rPr lang="el-GR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775" y="2000250"/>
                <a:ext cx="10972800" cy="4381500"/>
              </a:xfrm>
              <a:blipFill>
                <a:blip r:embed="rId2"/>
                <a:stretch>
                  <a:fillRect l="-556" t="-12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943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Explanations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:r>
                  <a:rPr lang="en-US" dirty="0"/>
                  <a:t>For a multicast request</a:t>
                </a:r>
              </a:p>
              <a:p>
                <a:pPr lvl="1"/>
                <a:r>
                  <a:rPr lang="en-US" dirty="0"/>
                  <a:t>Server processes the multicast message</a:t>
                </a:r>
              </a:p>
              <a:p>
                <a:pPr lvl="1"/>
                <a:r>
                  <a:rPr lang="en-US" dirty="0"/>
                  <a:t>Multicast message is being transmitted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clients process multicast message in parallel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clients process their reply messages in parallel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replies are transmitted in parallel</a:t>
                </a:r>
              </a:p>
              <a:p>
                <a:pPr lvl="1"/>
                <a:r>
                  <a:rPr lang="en-US" dirty="0"/>
                  <a:t>Server processes the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replies in sequence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999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lease overhead (I)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Without leases, server would process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𝑵𝑹</m:t>
                    </m:r>
                  </m:oMath>
                </a14:m>
                <a:r>
                  <a:rPr lang="en-US" dirty="0"/>
                  <a:t> requests per time unit</a:t>
                </a:r>
              </a:p>
              <a:p>
                <a:pPr lvl="1"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𝑵𝑹</m:t>
                    </m:r>
                  </m:oMath>
                </a14:m>
                <a:r>
                  <a:rPr lang="en-US" dirty="0"/>
                  <a:t> messages</a:t>
                </a:r>
              </a:p>
              <a:p>
                <a:pPr>
                  <a:lnSpc>
                    <a:spcPct val="110000"/>
                  </a:lnSpc>
                  <a:spcBef>
                    <a:spcPts val="2400"/>
                  </a:spcBef>
                </a:pPr>
                <a:r>
                  <a:rPr lang="en-US" dirty="0"/>
                  <a:t>With leases of duration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dirty="0"/>
                  <a:t>, each lease request allows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1+ 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𝑹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reads to be performed locally</a:t>
                </a:r>
              </a:p>
              <a:p>
                <a:pPr lvl="1">
                  <a:lnSpc>
                    <a:spcPct val="110000"/>
                  </a:lnSpc>
                  <a:spcBef>
                    <a:spcPts val="600"/>
                  </a:spcBef>
                </a:pPr>
                <a:r>
                  <a:rPr lang="en-US" dirty="0"/>
                  <a:t>Server now processes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𝑁𝑅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messages per time unit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6490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lease overhead (II)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leases request takes </a:t>
                </a:r>
                <a14:m>
                  <m:oMath xmlns:m="http://schemas.openxmlformats.org/officeDocument/2006/math">
                    <m:r>
                      <a:rPr lang="en-US" b="1" i="1" dirty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baseline="-25000" err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b="1" i="1" baseline="-25000">
                        <a:latin typeface="Cambria Math" panose="02040503050406030204" pitchFamily="18" charset="0"/>
                      </a:rPr>
                      <m:t>𝒓𝒐𝒑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𝟒</m:t>
                    </m:r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𝒑𝒓𝒐𝒄</m:t>
                        </m:r>
                      </m:sub>
                    </m:sSub>
                  </m:oMath>
                </a14:m>
                <a:r>
                  <a:rPr lang="en-US" dirty="0"/>
                  <a:t> time units</a:t>
                </a:r>
              </a:p>
              <a:p>
                <a:pPr>
                  <a:spcBef>
                    <a:spcPts val="2400"/>
                  </a:spcBef>
                </a:pPr>
                <a:r>
                  <a:rPr lang="en-US" dirty="0"/>
                  <a:t>Average resulting delay per request is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𝒑𝒓𝒐𝒑</m:t>
                            </m:r>
                          </m:sub>
                        </m:sSub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𝒑𝒓𝒐𝒄</m:t>
                            </m:r>
                          </m:sub>
                        </m:sSub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sSub>
                          <m:sSubPr>
                            <m:ctrlP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3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Best mechanism for maintain consistency in distributed systems</a:t>
            </a:r>
          </a:p>
          <a:p>
            <a:pPr lvl="1"/>
            <a:r>
              <a:rPr lang="en-US" dirty="0"/>
              <a:t>Tolerates failures and network partitions</a:t>
            </a:r>
          </a:p>
          <a:p>
            <a:pPr lvl="1"/>
            <a:r>
              <a:rPr lang="en-US" dirty="0"/>
              <a:t>Used in many distributed systems</a:t>
            </a:r>
          </a:p>
          <a:p>
            <a:pPr lvl="2"/>
            <a:r>
              <a:rPr lang="en-US" dirty="0"/>
              <a:t>Ceph, GFS, …</a:t>
            </a:r>
          </a:p>
          <a:p>
            <a:pPr>
              <a:spcBef>
                <a:spcPts val="2400"/>
              </a:spcBef>
            </a:pPr>
            <a:r>
              <a:rPr lang="en-US" dirty="0"/>
              <a:t>Paper presents a write-though scheme</a:t>
            </a:r>
          </a:p>
          <a:p>
            <a:pPr lvl="1"/>
            <a:r>
              <a:rPr lang="en-US" dirty="0"/>
              <a:t>Many variants have appeared since</a:t>
            </a:r>
          </a:p>
        </p:txBody>
      </p:sp>
    </p:spTree>
    <p:extLst>
      <p:ext uri="{BB962C8B-B14F-4D97-AF65-F5344CB8AC3E}">
        <p14:creationId xmlns:p14="http://schemas.microsoft.com/office/powerpoint/2010/main" val="2804956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lease overhead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 file is shared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clients</a:t>
                </a:r>
              </a:p>
              <a:p>
                <a:r>
                  <a:rPr lang="en-US" dirty="0"/>
                  <a:t>When a client wants to perform a write</a:t>
                </a:r>
              </a:p>
              <a:p>
                <a:pPr lvl="1"/>
                <a:r>
                  <a:rPr lang="en-US" dirty="0"/>
                  <a:t>Server multicasts request to all </a:t>
                </a:r>
                <a:r>
                  <a:rPr lang="en-US" b="1" i="1" dirty="0"/>
                  <a:t>other</a:t>
                </a:r>
                <a:r>
                  <a:rPr lang="en-US" dirty="0"/>
                  <a:t> clients holding a lease</a:t>
                </a:r>
                <a:br>
                  <a:rPr lang="en-US" dirty="0"/>
                </a:br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1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 Assuming the original request included implicit approval</a:t>
                </a:r>
              </a:p>
              <a:p>
                <a:pPr lvl="1"/>
                <a:r>
                  <a:rPr lang="en-US" dirty="0"/>
                  <a:t>Total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messages including original request</a:t>
                </a:r>
              </a:p>
              <a:p>
                <a:r>
                  <a:rPr lang="en-US" dirty="0"/>
                  <a:t>Time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1" i="1" baseline="-25000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en-US" dirty="0"/>
                  <a:t> to get approval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𝟐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𝒑𝒓𝒐𝒑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𝒑𝒓𝒐𝒄</m:t>
                        </m:r>
                      </m:sub>
                    </m:sSub>
                  </m:oMath>
                </a14:m>
                <a:r>
                  <a:rPr lang="en-US" dirty="0"/>
                  <a:t> 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56" t="-1567" b="-7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178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Explanations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8500" y="1981200"/>
                <a:ext cx="10883900" cy="4241800"/>
              </a:xfr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/>
              <a:lstStyle/>
              <a:p>
                <a:r>
                  <a:rPr lang="en-US" dirty="0"/>
                  <a:t>Granting a write lease</a:t>
                </a:r>
              </a:p>
              <a:p>
                <a:pPr lvl="1"/>
                <a:r>
                  <a:rPr lang="en-US" dirty="0"/>
                  <a:t>Server processes the write lease request</a:t>
                </a:r>
              </a:p>
              <a:p>
                <a:pPr lvl="1"/>
                <a:r>
                  <a:rPr lang="en-US" dirty="0"/>
                  <a:t>Server processes its multicast message</a:t>
                </a:r>
              </a:p>
              <a:p>
                <a:pPr lvl="1"/>
                <a:r>
                  <a:rPr lang="en-US" dirty="0"/>
                  <a:t>Multicast message is being transmitted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clients process multicast message in parallel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clients process their reply messages in parallel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replies are transmitted in parallel</a:t>
                </a:r>
              </a:p>
              <a:p>
                <a:pPr lvl="1"/>
                <a:r>
                  <a:rPr lang="en-US" dirty="0"/>
                  <a:t>Server processes the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replies in sequence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8500" y="1981200"/>
                <a:ext cx="10883900" cy="4241800"/>
              </a:xfrm>
              <a:blipFill>
                <a:blip r:embed="rId2"/>
                <a:stretch>
                  <a:fillRect l="-560" t="-1437" b="-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768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both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019300"/>
                <a:ext cx="10972800" cy="3886200"/>
              </a:xfrm>
            </p:spPr>
            <p:txBody>
              <a:bodyPr/>
              <a:lstStyle/>
              <a:p>
                <a:r>
                  <a:rPr lang="en-US" dirty="0"/>
                  <a:t>We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en-US" dirty="0"/>
                  <a:t> unless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(zero-term lease)</a:t>
                </a:r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𝑺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b="1" i="1" baseline="-25000" dirty="0" err="1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&gt;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dirty="0"/>
                  <a:t>,</a:t>
                </a:r>
              </a:p>
              <a:p>
                <a:pPr lvl="1"/>
                <a:r>
                  <a:rPr lang="en-US" dirty="0"/>
                  <a:t>Server sends and receives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𝑁𝑅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𝑁𝑆𝑊</m:t>
                    </m:r>
                  </m:oMath>
                </a14:m>
                <a:r>
                  <a:rPr lang="en-US" dirty="0"/>
                  <a:t> consistency-related messages per unit time</a:t>
                </a:r>
              </a:p>
              <a:p>
                <a:pPr lvl="1"/>
                <a:r>
                  <a:rPr lang="en-US" dirty="0"/>
                  <a:t>Average overhead is </a:t>
                </a:r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𝑾</m:t>
                        </m:r>
                      </m:den>
                    </m:f>
                    <m:r>
                      <a:rPr lang="en-US" sz="3000" b="1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  <m:t>𝒑𝒓𝒐𝒑</m:t>
                            </m:r>
                          </m:sub>
                        </m:sSub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sSub>
                          <m:sSubPr>
                            <m:ctrlP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n-US" sz="3000" b="1" i="1" smtClean="0">
                                <a:latin typeface="Cambria Math" panose="02040503050406030204" pitchFamily="18" charset="0"/>
                              </a:rPr>
                              <m:t>𝒑𝒓𝒐𝒄</m:t>
                            </m:r>
                          </m:sub>
                        </m:sSub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>
                            <a:latin typeface="Cambria Math" panose="02040503050406030204" pitchFamily="18" charset="0"/>
                          </a:rPr>
                          <m:t>𝑹</m:t>
                        </m:r>
                        <m:sSub>
                          <m:sSubPr>
                            <m:ctrlPr>
                              <a:rPr lang="en-US" sz="3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1" i="1"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  <m:sub>
                            <m:r>
                              <a:rPr lang="en-US" sz="3000" b="1" i="1"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b>
                        </m:sSub>
                      </m:den>
                    </m:f>
                    <m:r>
                      <a:rPr lang="en-US" sz="3000" b="1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000" b="1" i="0" smtClean="0">
                        <a:latin typeface="Cambria Math" panose="02040503050406030204" pitchFamily="18" charset="0"/>
                      </a:rPr>
                      <m:t>𝐖</m:t>
                    </m:r>
                    <m:sSub>
                      <m:sSubPr>
                        <m:ctrlPr>
                          <a:rPr lang="en-US" sz="3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3000" b="1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019300"/>
                <a:ext cx="10972800" cy="3886200"/>
              </a:xfrm>
              <a:blipFill>
                <a:blip r:embed="rId2"/>
                <a:stretch>
                  <a:fillRect l="-556" t="-1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79445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126" y="371475"/>
            <a:ext cx="7131382" cy="6400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24924" y="1019175"/>
            <a:ext cx="2847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Number of  caches in which the file is shared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3024" y="2533650"/>
            <a:ext cx="1162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Lower</a:t>
            </a:r>
            <a:br>
              <a:rPr lang="en-US" sz="2400" dirty="0"/>
            </a:br>
            <a:r>
              <a:rPr lang="en-US" sz="2400" dirty="0"/>
              <a:t>is</a:t>
            </a:r>
            <a:br>
              <a:rPr lang="en-US" sz="2400" dirty="0"/>
            </a:br>
            <a:r>
              <a:rPr lang="en-US" sz="2400" dirty="0"/>
              <a:t>better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20136" y="4191000"/>
            <a:ext cx="3257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10 seconds seems to be the best choice</a:t>
            </a:r>
          </a:p>
        </p:txBody>
      </p:sp>
    </p:spTree>
    <p:extLst>
      <p:ext uri="{BB962C8B-B14F-4D97-AF65-F5344CB8AC3E}">
        <p14:creationId xmlns:p14="http://schemas.microsoft.com/office/powerpoint/2010/main" val="2029098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“leases”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Clients do not need to renew them</a:t>
            </a:r>
          </a:p>
          <a:p>
            <a:pPr lvl="1"/>
            <a:r>
              <a:rPr lang="en-US" dirty="0"/>
              <a:t>Can still access the data in disconnected mode</a:t>
            </a:r>
          </a:p>
          <a:p>
            <a:pPr>
              <a:spcBef>
                <a:spcPts val="1800"/>
              </a:spcBef>
            </a:pPr>
            <a:r>
              <a:rPr lang="en-US" dirty="0"/>
              <a:t>When the server tries to break a lease and the client does not answer, the server </a:t>
            </a:r>
            <a:r>
              <a:rPr lang="en-US" b="1" i="1" dirty="0"/>
              <a:t>breaks the lease</a:t>
            </a:r>
            <a:r>
              <a:rPr lang="en-US" dirty="0"/>
              <a:t> anyways</a:t>
            </a:r>
          </a:p>
          <a:p>
            <a:pPr lvl="1"/>
            <a:r>
              <a:rPr lang="en-US" dirty="0"/>
              <a:t> Can—and will—result in </a:t>
            </a:r>
            <a:r>
              <a:rPr lang="en-US" b="1" i="1" dirty="0"/>
              <a:t>inconsistencies</a:t>
            </a:r>
          </a:p>
          <a:p>
            <a:pPr>
              <a:spcBef>
                <a:spcPts val="1800"/>
              </a:spcBef>
            </a:pPr>
            <a:r>
              <a:rPr lang="en-US" dirty="0"/>
              <a:t>Solution privileges availability in the presence of partitions over data consistency</a:t>
            </a:r>
          </a:p>
          <a:p>
            <a:pPr lvl="1"/>
            <a:r>
              <a:rPr lang="en-US" dirty="0"/>
              <a:t>Was used by AFS and Coda</a:t>
            </a:r>
          </a:p>
        </p:txBody>
      </p:sp>
    </p:spTree>
    <p:extLst>
      <p:ext uri="{BB962C8B-B14F-4D97-AF65-F5344CB8AC3E}">
        <p14:creationId xmlns:p14="http://schemas.microsoft.com/office/powerpoint/2010/main" val="1820523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Leases are the best mechanism for managing client caches in distributed file systems </a:t>
            </a:r>
          </a:p>
          <a:p>
            <a:pPr lvl="1"/>
            <a:r>
              <a:rPr lang="en-US" dirty="0"/>
              <a:t>Low overhead</a:t>
            </a:r>
          </a:p>
          <a:p>
            <a:pPr lvl="1"/>
            <a:r>
              <a:rPr lang="en-US" dirty="0"/>
              <a:t>Guarantee data consistency</a:t>
            </a:r>
          </a:p>
          <a:p>
            <a:pPr lvl="1"/>
            <a:endParaRPr lang="en-US" dirty="0"/>
          </a:p>
          <a:p>
            <a:r>
              <a:rPr lang="en-US" dirty="0"/>
              <a:t>Multiple variants have been proposed and implemented</a:t>
            </a:r>
          </a:p>
          <a:p>
            <a:pPr lvl="1"/>
            <a:r>
              <a:rPr lang="en-US" dirty="0"/>
              <a:t>Have read leases and write leases</a:t>
            </a:r>
          </a:p>
          <a:p>
            <a:pPr lvl="1"/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34077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Leases (I)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 lease is a contract that gives its holder specified rights over property for a limited period of time.”</a:t>
            </a:r>
          </a:p>
          <a:p>
            <a:endParaRPr lang="en-US" dirty="0"/>
          </a:p>
          <a:p>
            <a:r>
              <a:rPr lang="en-US" dirty="0"/>
              <a:t>“ A lease grants to its holder </a:t>
            </a:r>
            <a:r>
              <a:rPr lang="en-US" b="1" i="1" dirty="0"/>
              <a:t>control over writes </a:t>
            </a:r>
            <a:r>
              <a:rPr lang="en-US" dirty="0"/>
              <a:t>to the covered datum </a:t>
            </a:r>
            <a:r>
              <a:rPr lang="en-US" b="1" i="1" dirty="0"/>
              <a:t>during the term of the lease</a:t>
            </a:r>
            <a:r>
              <a:rPr lang="en-US" dirty="0"/>
              <a:t>, such that the server must obtain the approval of the leaseholder before the datum may be written.”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411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“When a leaseholder grants approval for a write, it invalidates its local copy of the datum.</a:t>
            </a:r>
          </a:p>
          <a:p>
            <a:r>
              <a:rPr lang="en-US" altLang="en-US" dirty="0"/>
              <a:t>…</a:t>
            </a:r>
          </a:p>
          <a:p>
            <a:r>
              <a:rPr lang="en-US" altLang="en-US" dirty="0"/>
              <a:t>“</a:t>
            </a:r>
            <a:r>
              <a:rPr lang="en-US" dirty="0"/>
              <a:t>When a client writes a datum, the server must defer the request until each leaseholder has granted approval or the</a:t>
            </a:r>
            <a:r>
              <a:rPr lang="en-US" b="1" i="1" dirty="0"/>
              <a:t> term of its lease has expired</a:t>
            </a:r>
            <a:r>
              <a:rPr lang="en-US" dirty="0"/>
              <a:t>.”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29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 example (I)</a:t>
            </a: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2832100" y="5934080"/>
            <a:ext cx="7513638" cy="661988"/>
            <a:chOff x="729" y="3594"/>
            <a:chExt cx="4733" cy="417"/>
          </a:xfrm>
        </p:grpSpPr>
        <p:sp>
          <p:nvSpPr>
            <p:cNvPr id="26635" name="Line 4"/>
            <p:cNvSpPr>
              <a:spLocks noChangeShapeType="1"/>
            </p:cNvSpPr>
            <p:nvPr/>
          </p:nvSpPr>
          <p:spPr bwMode="auto">
            <a:xfrm>
              <a:off x="729" y="3594"/>
              <a:ext cx="473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26636" name="Text Box 5"/>
            <p:cNvSpPr txBox="1">
              <a:spLocks noChangeArrowheads="1"/>
            </p:cNvSpPr>
            <p:nvPr/>
          </p:nvSpPr>
          <p:spPr bwMode="auto">
            <a:xfrm>
              <a:off x="4591" y="3681"/>
              <a:ext cx="6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n-US" sz="2800" dirty="0">
                  <a:latin typeface="+mj-lt"/>
                </a:rPr>
                <a:t>Time</a:t>
              </a:r>
            </a:p>
          </p:txBody>
        </p:sp>
      </p:grp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4654550" y="2062164"/>
            <a:ext cx="3035300" cy="1139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Server</a:t>
            </a:r>
          </a:p>
        </p:txBody>
      </p:sp>
      <p:sp>
        <p:nvSpPr>
          <p:cNvPr id="26629" name="Line 7"/>
          <p:cNvSpPr>
            <a:spLocks noChangeShapeType="1"/>
          </p:cNvSpPr>
          <p:nvPr/>
        </p:nvSpPr>
        <p:spPr bwMode="auto">
          <a:xfrm flipV="1">
            <a:off x="3667125" y="3201988"/>
            <a:ext cx="1104572" cy="1289049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6630" name="Oval 8"/>
          <p:cNvSpPr>
            <a:spLocks noChangeArrowheads="1"/>
          </p:cNvSpPr>
          <p:nvPr/>
        </p:nvSpPr>
        <p:spPr bwMode="auto">
          <a:xfrm>
            <a:off x="2908300" y="4340226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Alice</a:t>
            </a:r>
          </a:p>
        </p:txBody>
      </p:sp>
      <p:sp>
        <p:nvSpPr>
          <p:cNvPr id="26631" name="Text Box 9"/>
          <p:cNvSpPr txBox="1">
            <a:spLocks noChangeArrowheads="1"/>
          </p:cNvSpPr>
          <p:nvPr/>
        </p:nvSpPr>
        <p:spPr bwMode="auto">
          <a:xfrm>
            <a:off x="1935516" y="3660353"/>
            <a:ext cx="198483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n-lt"/>
              </a:rPr>
              <a:t>Requests</a:t>
            </a:r>
            <a:r>
              <a:rPr kumimoji="0" lang="en-US" altLang="en-US" dirty="0"/>
              <a:t> a</a:t>
            </a:r>
            <a:br>
              <a:rPr kumimoji="0" lang="en-US" altLang="en-US" dirty="0"/>
            </a:br>
            <a:r>
              <a:rPr kumimoji="0" lang="en-US" altLang="en-US" dirty="0"/>
              <a:t>lease</a:t>
            </a: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>
            <a:off x="4057049" y="4872832"/>
            <a:ext cx="4629150" cy="0"/>
          </a:xfrm>
          <a:prstGeom prst="line">
            <a:avLst/>
          </a:prstGeom>
          <a:noFill/>
          <a:ln w="76200" cap="sq">
            <a:solidFill>
              <a:srgbClr val="00B050"/>
            </a:solidFill>
            <a:miter lim="800000"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3507555" y="4129854"/>
            <a:ext cx="57281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Duration of lease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Alice controls the file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8537959" y="4198962"/>
            <a:ext cx="1807779" cy="130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n-lt"/>
              </a:rPr>
              <a:t>Must now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n-lt"/>
              </a:rPr>
              <a:t>renew it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H="1">
            <a:off x="3975942" y="3400554"/>
            <a:ext cx="1158964" cy="1241095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5067333" y="3356495"/>
            <a:ext cx="25234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n-lt"/>
              </a:rPr>
              <a:t>Grants a lease</a:t>
            </a:r>
            <a:endParaRPr kumimoji="0"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421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 example (II)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832100" y="5934076"/>
            <a:ext cx="7513638" cy="657225"/>
            <a:chOff x="729" y="3594"/>
            <a:chExt cx="4733" cy="414"/>
          </a:xfrm>
        </p:grpSpPr>
        <p:sp>
          <p:nvSpPr>
            <p:cNvPr id="27661" name="Line 4"/>
            <p:cNvSpPr>
              <a:spLocks noChangeShapeType="1"/>
            </p:cNvSpPr>
            <p:nvPr/>
          </p:nvSpPr>
          <p:spPr bwMode="auto">
            <a:xfrm>
              <a:off x="729" y="3594"/>
              <a:ext cx="473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27662" name="Text Box 5"/>
            <p:cNvSpPr txBox="1">
              <a:spLocks noChangeArrowheads="1"/>
            </p:cNvSpPr>
            <p:nvPr/>
          </p:nvSpPr>
          <p:spPr bwMode="auto">
            <a:xfrm>
              <a:off x="4591" y="3681"/>
              <a:ext cx="5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n-US" sz="2800" dirty="0"/>
                <a:t>Time</a:t>
              </a:r>
            </a:p>
          </p:txBody>
        </p:sp>
      </p:grp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54550" y="2062164"/>
            <a:ext cx="3035300" cy="1139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Server</a:t>
            </a:r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 flipH="1">
            <a:off x="3765995" y="3268661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2908300" y="4340226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Alice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984500" y="3125788"/>
            <a:ext cx="104547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dirty="0"/>
              <a:t>Got a</a:t>
            </a:r>
            <a:br>
              <a:rPr kumimoji="0" lang="en-US" altLang="en-US" dirty="0"/>
            </a:br>
            <a:r>
              <a:rPr kumimoji="0" lang="en-US" altLang="en-US" sz="2800" dirty="0">
                <a:latin typeface="+mn-lt"/>
              </a:rPr>
              <a:t>lease</a:t>
            </a:r>
            <a:endParaRPr kumimoji="0" lang="en-US" altLang="en-US" dirty="0">
              <a:latin typeface="+mn-lt"/>
            </a:endParaRPr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 flipH="1" flipV="1">
            <a:off x="7592290" y="3125787"/>
            <a:ext cx="1539009" cy="606426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9055100" y="3429001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Bob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8445027" y="2230429"/>
            <a:ext cx="23631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Also requests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a lease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239" y="4127667"/>
            <a:ext cx="5730737" cy="14631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190" y="4491038"/>
            <a:ext cx="5425910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098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 example(III)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832100" y="5934076"/>
            <a:ext cx="7513638" cy="657225"/>
            <a:chOff x="729" y="3594"/>
            <a:chExt cx="4733" cy="414"/>
          </a:xfrm>
        </p:grpSpPr>
        <p:sp>
          <p:nvSpPr>
            <p:cNvPr id="27661" name="Line 4"/>
            <p:cNvSpPr>
              <a:spLocks noChangeShapeType="1"/>
            </p:cNvSpPr>
            <p:nvPr/>
          </p:nvSpPr>
          <p:spPr bwMode="auto">
            <a:xfrm>
              <a:off x="729" y="3594"/>
              <a:ext cx="473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27662" name="Text Box 5"/>
            <p:cNvSpPr txBox="1">
              <a:spLocks noChangeArrowheads="1"/>
            </p:cNvSpPr>
            <p:nvPr/>
          </p:nvSpPr>
          <p:spPr bwMode="auto">
            <a:xfrm>
              <a:off x="4591" y="3681"/>
              <a:ext cx="5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n-US" sz="2800" dirty="0"/>
                <a:t>Time</a:t>
              </a:r>
            </a:p>
          </p:txBody>
        </p:sp>
      </p:grp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54550" y="2062164"/>
            <a:ext cx="3035300" cy="1139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Server</a:t>
            </a:r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 flipH="1">
            <a:off x="3765995" y="3268661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2908300" y="4340226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Alice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984500" y="3125788"/>
            <a:ext cx="10631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Got a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lease</a:t>
            </a:r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 flipH="1" flipV="1">
            <a:off x="7592290" y="3125787"/>
            <a:ext cx="1539009" cy="606426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9055100" y="3429001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Bob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8445027" y="2230429"/>
            <a:ext cx="23631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Also requests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a lease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7239" y="4127667"/>
            <a:ext cx="5730737" cy="14631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190" y="4491038"/>
            <a:ext cx="5425910" cy="798645"/>
          </a:xfrm>
          <a:prstGeom prst="rect">
            <a:avLst/>
          </a:prstGeom>
        </p:spPr>
      </p:pic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159693" y="3289635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196617" y="3307649"/>
            <a:ext cx="20901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Try to break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the lease</a:t>
            </a:r>
          </a:p>
        </p:txBody>
      </p:sp>
    </p:spTree>
    <p:extLst>
      <p:ext uri="{BB962C8B-B14F-4D97-AF65-F5344CB8AC3E}">
        <p14:creationId xmlns:p14="http://schemas.microsoft.com/office/powerpoint/2010/main" val="410647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First case: Server can reach Alice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832100" y="5934076"/>
            <a:ext cx="7513638" cy="657225"/>
            <a:chOff x="729" y="3594"/>
            <a:chExt cx="4733" cy="414"/>
          </a:xfrm>
        </p:grpSpPr>
        <p:sp>
          <p:nvSpPr>
            <p:cNvPr id="27661" name="Line 4"/>
            <p:cNvSpPr>
              <a:spLocks noChangeShapeType="1"/>
            </p:cNvSpPr>
            <p:nvPr/>
          </p:nvSpPr>
          <p:spPr bwMode="auto">
            <a:xfrm>
              <a:off x="729" y="3594"/>
              <a:ext cx="473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27662" name="Text Box 5"/>
            <p:cNvSpPr txBox="1">
              <a:spLocks noChangeArrowheads="1"/>
            </p:cNvSpPr>
            <p:nvPr/>
          </p:nvSpPr>
          <p:spPr bwMode="auto">
            <a:xfrm>
              <a:off x="4591" y="3681"/>
              <a:ext cx="5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n-US" sz="2800" dirty="0"/>
                <a:t>Time</a:t>
              </a:r>
            </a:p>
          </p:txBody>
        </p:sp>
      </p:grp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54550" y="2062164"/>
            <a:ext cx="3035300" cy="1139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Server</a:t>
            </a:r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 flipH="1">
            <a:off x="3765995" y="3268661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2908300" y="4340226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Alice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984500" y="3125788"/>
            <a:ext cx="10631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Got a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lease</a:t>
            </a:r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 flipH="1" flipV="1">
            <a:off x="7592290" y="3125787"/>
            <a:ext cx="1539009" cy="606426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9055100" y="3429001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Bob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8445027" y="2230429"/>
            <a:ext cx="23631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Also requests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a lease</a:t>
            </a: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159693" y="3289635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196617" y="3307649"/>
            <a:ext cx="20901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Try to break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the lease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6823" y="4373421"/>
            <a:ext cx="47820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The lease is broken</a:t>
            </a:r>
            <a:br>
              <a:rPr lang="en-US" sz="2800" b="1" dirty="0"/>
            </a:br>
            <a:r>
              <a:rPr lang="en-US" sz="2800" b="1" dirty="0"/>
              <a:t>Alice invalidates her cache</a:t>
            </a:r>
          </a:p>
          <a:p>
            <a:r>
              <a:rPr lang="en-US" sz="2800" b="1" dirty="0"/>
              <a:t>Bob gets a lease</a:t>
            </a:r>
          </a:p>
        </p:txBody>
      </p:sp>
    </p:spTree>
    <p:extLst>
      <p:ext uri="{BB962C8B-B14F-4D97-AF65-F5344CB8AC3E}">
        <p14:creationId xmlns:p14="http://schemas.microsoft.com/office/powerpoint/2010/main" val="344032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Second case: server cannot reach Alice</a:t>
            </a: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2832100" y="5934076"/>
            <a:ext cx="7513638" cy="657225"/>
            <a:chOff x="729" y="3594"/>
            <a:chExt cx="4733" cy="414"/>
          </a:xfrm>
        </p:grpSpPr>
        <p:sp>
          <p:nvSpPr>
            <p:cNvPr id="27661" name="Line 4"/>
            <p:cNvSpPr>
              <a:spLocks noChangeShapeType="1"/>
            </p:cNvSpPr>
            <p:nvPr/>
          </p:nvSpPr>
          <p:spPr bwMode="auto">
            <a:xfrm>
              <a:off x="729" y="3594"/>
              <a:ext cx="4733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27662" name="Text Box 5"/>
            <p:cNvSpPr txBox="1">
              <a:spLocks noChangeArrowheads="1"/>
            </p:cNvSpPr>
            <p:nvPr/>
          </p:nvSpPr>
          <p:spPr bwMode="auto">
            <a:xfrm>
              <a:off x="4591" y="3681"/>
              <a:ext cx="5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kumimoji="0" lang="en-US" altLang="en-US" sz="2800" dirty="0"/>
                <a:t>Time</a:t>
              </a:r>
            </a:p>
          </p:txBody>
        </p:sp>
      </p:grp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4654550" y="2062164"/>
            <a:ext cx="3035300" cy="1139825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Server</a:t>
            </a:r>
          </a:p>
        </p:txBody>
      </p:sp>
      <p:sp>
        <p:nvSpPr>
          <p:cNvPr id="27653" name="Line 7"/>
          <p:cNvSpPr>
            <a:spLocks noChangeShapeType="1"/>
          </p:cNvSpPr>
          <p:nvPr/>
        </p:nvSpPr>
        <p:spPr bwMode="auto">
          <a:xfrm flipH="1">
            <a:off x="3765995" y="3268661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2908300" y="4340226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Alice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984500" y="3125788"/>
            <a:ext cx="10631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Got a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lease</a:t>
            </a:r>
          </a:p>
        </p:txBody>
      </p:sp>
      <p:sp>
        <p:nvSpPr>
          <p:cNvPr id="27658" name="Line 15"/>
          <p:cNvSpPr>
            <a:spLocks noChangeShapeType="1"/>
          </p:cNvSpPr>
          <p:nvPr/>
        </p:nvSpPr>
        <p:spPr bwMode="auto">
          <a:xfrm flipH="1" flipV="1">
            <a:off x="7592290" y="3125787"/>
            <a:ext cx="1539009" cy="606426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9055100" y="3429001"/>
            <a:ext cx="1066800" cy="106521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en-US" b="1" dirty="0"/>
              <a:t>Bob</a:t>
            </a:r>
          </a:p>
        </p:txBody>
      </p:sp>
      <p:sp>
        <p:nvSpPr>
          <p:cNvPr id="27660" name="Text Box 16"/>
          <p:cNvSpPr txBox="1">
            <a:spLocks noChangeArrowheads="1"/>
          </p:cNvSpPr>
          <p:nvPr/>
        </p:nvSpPr>
        <p:spPr bwMode="auto">
          <a:xfrm>
            <a:off x="8445027" y="2230429"/>
            <a:ext cx="236314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Also requests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a lease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056" y="4093367"/>
            <a:ext cx="5730737" cy="14631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9190" y="4491038"/>
            <a:ext cx="5425910" cy="798645"/>
          </a:xfrm>
          <a:prstGeom prst="rect">
            <a:avLst/>
          </a:prstGeom>
        </p:spPr>
      </p:pic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159693" y="3289635"/>
            <a:ext cx="1152369" cy="1189761"/>
          </a:xfrm>
          <a:prstGeom prst="line">
            <a:avLst/>
          </a:prstGeom>
          <a:noFill/>
          <a:ln w="57150" cap="sq">
            <a:solidFill>
              <a:schemeClr val="tx1"/>
            </a:solidFill>
            <a:miter lim="800000"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 dirty="0"/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5196617" y="3307649"/>
            <a:ext cx="20901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en-US" sz="2800" dirty="0">
                <a:latin typeface="+mj-lt"/>
              </a:rPr>
              <a:t>Try to break</a:t>
            </a:r>
            <a:br>
              <a:rPr kumimoji="0" lang="en-US" altLang="en-US" sz="2800" dirty="0">
                <a:latin typeface="+mj-lt"/>
              </a:rPr>
            </a:br>
            <a:r>
              <a:rPr kumimoji="0" lang="en-US" altLang="en-US" sz="2800" dirty="0">
                <a:latin typeface="+mj-lt"/>
              </a:rPr>
              <a:t>the lease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3454" y="3201989"/>
            <a:ext cx="10438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Bob</a:t>
            </a:r>
            <a:br>
              <a:rPr lang="en-US" sz="2800" b="1" dirty="0"/>
            </a:br>
            <a:r>
              <a:rPr lang="en-US" sz="2800" b="1" dirty="0"/>
              <a:t>must</a:t>
            </a:r>
            <a:br>
              <a:rPr lang="en-US" sz="2800" b="1" dirty="0"/>
            </a:br>
            <a:r>
              <a:rPr lang="en-US" sz="2800" b="1" dirty="0"/>
              <a:t>wait</a:t>
            </a:r>
          </a:p>
        </p:txBody>
      </p:sp>
      <p:pic>
        <p:nvPicPr>
          <p:cNvPr id="18" name="Picture 17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8361794" y="4502680"/>
            <a:ext cx="3826295" cy="7986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73596" y="4995513"/>
            <a:ext cx="2202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Bob’s lease</a:t>
            </a:r>
          </a:p>
        </p:txBody>
      </p:sp>
    </p:spTree>
    <p:extLst>
      <p:ext uri="{BB962C8B-B14F-4D97-AF65-F5344CB8AC3E}">
        <p14:creationId xmlns:p14="http://schemas.microsoft.com/office/powerpoint/2010/main" val="213406474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g Red.potx" id="{EBCEDBF8-14FC-4D88-9493-EA513EFDC7AB}" vid="{B0349334-2143-47CE-BD31-6393ED92AF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1073</Words>
  <Application>Microsoft Office PowerPoint</Application>
  <PresentationFormat>Widescreen</PresentationFormat>
  <Paragraphs>182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Black</vt:lpstr>
      <vt:lpstr>Arial Narrow</vt:lpstr>
      <vt:lpstr>Calibri</vt:lpstr>
      <vt:lpstr>Cambria Math</vt:lpstr>
      <vt:lpstr>Times New Roman</vt:lpstr>
      <vt:lpstr>Wingdings</vt:lpstr>
      <vt:lpstr>Pixel</vt:lpstr>
      <vt:lpstr> LEASES: AN EFFICIENT FAULT-TOLERANT MECHANISM FOR DISTRIBUTED FILE CACHE CONSISTENCY </vt:lpstr>
      <vt:lpstr>Paper highlights</vt:lpstr>
      <vt:lpstr>Leases (I)</vt:lpstr>
      <vt:lpstr>Leases</vt:lpstr>
      <vt:lpstr>An example (I)</vt:lpstr>
      <vt:lpstr>An example (II)</vt:lpstr>
      <vt:lpstr>An example(III)</vt:lpstr>
      <vt:lpstr>First case: Server can reach Alice</vt:lpstr>
      <vt:lpstr>Second case: server cannot reach Alice</vt:lpstr>
      <vt:lpstr>Big advantages of leases</vt:lpstr>
      <vt:lpstr>When not to use leases</vt:lpstr>
      <vt:lpstr>Discussion</vt:lpstr>
      <vt:lpstr>An example</vt:lpstr>
      <vt:lpstr>Write-through or write-back caches</vt:lpstr>
      <vt:lpstr>Analytic Model (I)</vt:lpstr>
      <vt:lpstr>Analytic Model (II)</vt:lpstr>
      <vt:lpstr>Explanations</vt:lpstr>
      <vt:lpstr>Read lease overhead (I)</vt:lpstr>
      <vt:lpstr>Read lease overhead (II)</vt:lpstr>
      <vt:lpstr>Write lease overhead </vt:lpstr>
      <vt:lpstr>Explanations</vt:lpstr>
      <vt:lpstr>Combining both</vt:lpstr>
      <vt:lpstr>PowerPoint Presentation</vt:lpstr>
      <vt:lpstr>Infinite “leases”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Leases: An efficient fault-tolerant mechanism for distributed file cache consistency</dc:title>
  <dc:creator>Jehan-Francois Paris</dc:creator>
  <cp:lastModifiedBy>Jehan-Francois Paris</cp:lastModifiedBy>
  <cp:revision>42</cp:revision>
  <dcterms:created xsi:type="dcterms:W3CDTF">2018-10-31T14:45:17Z</dcterms:created>
  <dcterms:modified xsi:type="dcterms:W3CDTF">2020-11-09T21:10:25Z</dcterms:modified>
</cp:coreProperties>
</file>