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6" r:id="rId2"/>
    <p:sldId id="257" r:id="rId3"/>
    <p:sldId id="264" r:id="rId4"/>
    <p:sldId id="265" r:id="rId5"/>
    <p:sldId id="266" r:id="rId6"/>
    <p:sldId id="297" r:id="rId7"/>
    <p:sldId id="298" r:id="rId8"/>
    <p:sldId id="267" r:id="rId9"/>
    <p:sldId id="268" r:id="rId10"/>
    <p:sldId id="270" r:id="rId11"/>
    <p:sldId id="272" r:id="rId12"/>
    <p:sldId id="284" r:id="rId13"/>
    <p:sldId id="273" r:id="rId14"/>
    <p:sldId id="274" r:id="rId15"/>
    <p:sldId id="275" r:id="rId16"/>
    <p:sldId id="271" r:id="rId17"/>
    <p:sldId id="269" r:id="rId18"/>
    <p:sldId id="276" r:id="rId19"/>
    <p:sldId id="277" r:id="rId20"/>
    <p:sldId id="258" r:id="rId21"/>
    <p:sldId id="291" r:id="rId22"/>
    <p:sldId id="292" r:id="rId23"/>
    <p:sldId id="293" r:id="rId24"/>
    <p:sldId id="294" r:id="rId25"/>
    <p:sldId id="295" r:id="rId26"/>
    <p:sldId id="259" r:id="rId27"/>
    <p:sldId id="260" r:id="rId28"/>
    <p:sldId id="285" r:id="rId29"/>
    <p:sldId id="286" r:id="rId30"/>
    <p:sldId id="287" r:id="rId31"/>
    <p:sldId id="289" r:id="rId32"/>
    <p:sldId id="261" r:id="rId33"/>
    <p:sldId id="262" r:id="rId34"/>
    <p:sldId id="263" r:id="rId35"/>
    <p:sldId id="278" r:id="rId36"/>
    <p:sldId id="279" r:id="rId37"/>
    <p:sldId id="299" r:id="rId38"/>
    <p:sldId id="300" r:id="rId39"/>
    <p:sldId id="280" r:id="rId40"/>
    <p:sldId id="281" r:id="rId41"/>
    <p:sldId id="282" r:id="rId42"/>
    <p:sldId id="290" r:id="rId43"/>
    <p:sldId id="283" r:id="rId4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1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21" d="100"/>
          <a:sy n="121" d="100"/>
        </p:scale>
        <p:origin x="108" y="180"/>
      </p:cViewPr>
      <p:guideLst>
        <p:guide orient="horz" pos="211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dirty="0" smtClean="0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dirty="0" smtClean="0">
                <a:latin typeface="Times New Roman" panose="02020603050405020304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11777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3962400" y="1828800"/>
            <a:ext cx="80264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1778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3962400" y="4267200"/>
            <a:ext cx="80264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0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917DBE-7758-4069-B18F-A9950F1672BD}" type="datetimeFigureOut">
              <a:rPr lang="en-US" altLang="en-US"/>
              <a:pPr>
                <a:defRPr/>
              </a:pPr>
              <a:t>9/29/2021</a:t>
            </a:fld>
            <a:endParaRPr lang="en-US" altLang="en-US" dirty="0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E25F2-6433-4144-B162-EF7374ECDEF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67470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3471AC-2DF5-4E92-9198-168A2EB8E24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BDE716-A173-465A-B146-BE2844EB5527}" type="datetimeFigureOut">
              <a:rPr lang="en-US" smtClean="0"/>
              <a:t>9/29/2021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006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457200"/>
            <a:ext cx="27432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80264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3471AC-2DF5-4E92-9198-168A2EB8E24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BDE716-A173-465A-B146-BE2844EB5527}" type="datetimeFigureOut">
              <a:rPr lang="en-US" smtClean="0"/>
              <a:t>9/29/2021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893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3471AC-2DF5-4E92-9198-168A2EB8E24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BDE716-A173-465A-B146-BE2844EB5527}" type="datetimeFigureOut">
              <a:rPr lang="en-US" smtClean="0"/>
              <a:t>9/29/2021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784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3471AC-2DF5-4E92-9198-168A2EB8E24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BDE716-A173-465A-B146-BE2844EB5527}" type="datetimeFigureOut">
              <a:rPr lang="en-US" smtClean="0"/>
              <a:t>9/29/2021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56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5384800" cy="3886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3886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3471AC-2DF5-4E92-9198-168A2EB8E24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BDE716-A173-465A-B146-BE2844EB5527}" type="datetimeFigureOut">
              <a:rPr lang="en-US" smtClean="0"/>
              <a:t>9/29/2021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088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3471AC-2DF5-4E92-9198-168A2EB8E24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BDE716-A173-465A-B146-BE2844EB5527}" type="datetimeFigureOut">
              <a:rPr lang="en-US" smtClean="0"/>
              <a:t>9/29/2021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20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3471AC-2DF5-4E92-9198-168A2EB8E24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BDE716-A173-465A-B146-BE2844EB5527}" type="datetimeFigureOut">
              <a:rPr lang="en-US" smtClean="0"/>
              <a:t>9/29/2021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425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3471AC-2DF5-4E92-9198-168A2EB8E24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BDE716-A173-465A-B146-BE2844EB5527}" type="datetimeFigureOut">
              <a:rPr lang="en-US" smtClean="0"/>
              <a:t>9/29/2021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800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3471AC-2DF5-4E92-9198-168A2EB8E24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BDE716-A173-465A-B146-BE2844EB5527}" type="datetimeFigureOut">
              <a:rPr lang="en-US" smtClean="0"/>
              <a:t>9/29/2021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822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3471AC-2DF5-4E92-9198-168A2EB8E24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BDE716-A173-465A-B146-BE2844EB5527}" type="datetimeFigureOut">
              <a:rPr lang="en-US" smtClean="0"/>
              <a:t>9/29/2021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283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anose="020B0A04020102020204" pitchFamily="34" charset="0"/>
              </a:defRPr>
            </a:lvl1pPr>
          </a:lstStyle>
          <a:p>
            <a:fld id="{6C3471AC-2DF5-4E92-9198-168A2EB8E24F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12192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dirty="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dirty="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dirty="0" smtClean="0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dirty="0" smtClean="0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dirty="0" smtClean="0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dirty="0" smtClean="0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dirty="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dirty="0" smtClean="0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dirty="0" smtClean="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57200"/>
            <a:ext cx="109728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109728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675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fld id="{9FBDE716-A173-465A-B146-BE2844EB5527}" type="datetimeFigureOut">
              <a:rPr lang="en-US" smtClean="0"/>
              <a:t>9/29/2021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375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81375" y="1828800"/>
            <a:ext cx="8594726" cy="2209800"/>
          </a:xfrm>
        </p:spPr>
        <p:txBody>
          <a:bodyPr/>
          <a:lstStyle/>
          <a:p>
            <a:r>
              <a:rPr lang="en-US" b="1" dirty="0" smtClean="0"/>
              <a:t>AN ANALYSIS OF</a:t>
            </a:r>
            <a:br>
              <a:rPr lang="en-US" b="1" dirty="0" smtClean="0"/>
            </a:br>
            <a:r>
              <a:rPr lang="en-US" b="1" dirty="0" smtClean="0"/>
              <a:t>LINUX SCALABILITY</a:t>
            </a:r>
            <a:br>
              <a:rPr lang="en-US" b="1" dirty="0" smtClean="0"/>
            </a:br>
            <a:r>
              <a:rPr lang="en-US" b="1" dirty="0" smtClean="0"/>
              <a:t>TO MANY CORES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3461" y="4465864"/>
            <a:ext cx="10255250" cy="1752600"/>
          </a:xfrm>
        </p:spPr>
        <p:txBody>
          <a:bodyPr/>
          <a:lstStyle/>
          <a:p>
            <a:r>
              <a:rPr lang="en-US" dirty="0"/>
              <a:t>Silas Boyd-Wickizer, Austin T. Clements, Yandong Mao, Aleksey Pesterev</a:t>
            </a:r>
            <a:r>
              <a:rPr lang="en-US" dirty="0" smtClean="0"/>
              <a:t>, M</a:t>
            </a:r>
            <a:r>
              <a:rPr lang="en-US" dirty="0"/>
              <a:t>. Frans Kaashoek, Robert </a:t>
            </a:r>
            <a:r>
              <a:rPr lang="en-US" dirty="0" smtClean="0"/>
              <a:t>Morris, Nickolai Zeldovich (MIT)</a:t>
            </a:r>
          </a:p>
          <a:p>
            <a:pPr algn="r"/>
            <a:r>
              <a:rPr lang="en-US" dirty="0" smtClean="0"/>
              <a:t>OSDI 2010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16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MOSBENCH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Web server: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Apache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Single instance listening on port 80</a:t>
            </a:r>
          </a:p>
          <a:p>
            <a:pPr lvl="2">
              <a:spcBef>
                <a:spcPts val="300"/>
              </a:spcBef>
            </a:pPr>
            <a:r>
              <a:rPr lang="en-US" dirty="0" smtClean="0"/>
              <a:t>Uses a thread pool to process connections</a:t>
            </a:r>
          </a:p>
          <a:p>
            <a:pPr lvl="2">
              <a:spcBef>
                <a:spcPts val="300"/>
              </a:spcBef>
            </a:pPr>
            <a:r>
              <a:rPr lang="en-US" dirty="0" smtClean="0"/>
              <a:t>Configuration stresses  the network stack and the file system (directory name lookups)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Running on a single core, it spends 60 percent of its time in the kernel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2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MOSBENCH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Database: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Postgres</a:t>
            </a:r>
          </a:p>
          <a:p>
            <a:pPr lvl="2">
              <a:spcBef>
                <a:spcPts val="300"/>
              </a:spcBef>
            </a:pPr>
            <a:r>
              <a:rPr lang="en-US" dirty="0" smtClean="0"/>
              <a:t>Makes extensive internal use of shared data structures and  synchronization</a:t>
            </a:r>
          </a:p>
          <a:p>
            <a:pPr lvl="2">
              <a:spcBef>
                <a:spcPts val="300"/>
              </a:spcBef>
            </a:pPr>
            <a:r>
              <a:rPr lang="en-US" dirty="0" smtClean="0"/>
              <a:t>Should exhibit little contention for read-mostly workloads</a:t>
            </a:r>
          </a:p>
          <a:p>
            <a:pPr lvl="2">
              <a:spcBef>
                <a:spcPts val="300"/>
              </a:spcBef>
            </a:pPr>
            <a:r>
              <a:rPr lang="en-US" dirty="0" smtClean="0"/>
              <a:t>For read-only workloads</a:t>
            </a:r>
          </a:p>
          <a:p>
            <a:pPr lvl="3">
              <a:spcBef>
                <a:spcPts val="300"/>
              </a:spcBef>
            </a:pPr>
            <a:r>
              <a:rPr lang="en-US" dirty="0" smtClean="0"/>
              <a:t>With one core: spends 1.5% of its time in the kernel</a:t>
            </a:r>
          </a:p>
          <a:p>
            <a:pPr lvl="3">
              <a:spcBef>
                <a:spcPts val="300"/>
              </a:spcBef>
            </a:pPr>
            <a:r>
              <a:rPr lang="en-US" dirty="0" smtClean="0"/>
              <a:t>With 48 cores  </a:t>
            </a:r>
            <a:r>
              <a:rPr lang="en-US" b="1" u="sng" dirty="0" smtClean="0"/>
              <a:t>82%</a:t>
            </a:r>
            <a:endParaRPr lang="en-US" b="1" u="sng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90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MOSBENCH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File indexer:</a:t>
            </a:r>
          </a:p>
          <a:p>
            <a:pPr lvl="1"/>
            <a:r>
              <a:rPr lang="en-US" dirty="0" smtClean="0"/>
              <a:t>Psearchy</a:t>
            </a:r>
          </a:p>
          <a:p>
            <a:pPr lvl="2"/>
            <a:r>
              <a:rPr lang="en-US" dirty="0" smtClean="0"/>
              <a:t>parallel </a:t>
            </a:r>
            <a:r>
              <a:rPr lang="en-US" dirty="0"/>
              <a:t>version of </a:t>
            </a:r>
            <a:r>
              <a:rPr lang="en-US" dirty="0" smtClean="0"/>
              <a:t>searchy, </a:t>
            </a:r>
            <a:r>
              <a:rPr lang="en-US" dirty="0"/>
              <a:t>a </a:t>
            </a:r>
            <a:r>
              <a:rPr lang="en-US" dirty="0" smtClean="0"/>
              <a:t>program to </a:t>
            </a:r>
            <a:r>
              <a:rPr lang="en-US" dirty="0"/>
              <a:t>index and query Web </a:t>
            </a:r>
            <a:r>
              <a:rPr lang="en-US" dirty="0" smtClean="0"/>
              <a:t>pages</a:t>
            </a:r>
          </a:p>
          <a:p>
            <a:pPr lvl="1"/>
            <a:r>
              <a:rPr lang="en-US" dirty="0" smtClean="0"/>
              <a:t>Focus </a:t>
            </a:r>
            <a:r>
              <a:rPr lang="en-US" dirty="0"/>
              <a:t>on </a:t>
            </a:r>
            <a:r>
              <a:rPr lang="en-US" dirty="0" smtClean="0"/>
              <a:t>the indexing </a:t>
            </a:r>
            <a:r>
              <a:rPr lang="en-US" dirty="0"/>
              <a:t>component of </a:t>
            </a:r>
            <a:r>
              <a:rPr lang="en-US" dirty="0" smtClean="0"/>
              <a:t>psearchy (pedsort)</a:t>
            </a:r>
          </a:p>
          <a:p>
            <a:pPr lvl="2"/>
            <a:r>
              <a:rPr lang="en-US" dirty="0" smtClean="0"/>
              <a:t>More system intensive</a:t>
            </a:r>
            <a:endParaRPr lang="en-US" dirty="0"/>
          </a:p>
          <a:p>
            <a:r>
              <a:rPr lang="en-US" dirty="0" smtClean="0"/>
              <a:t>With one core,  pedsort spends only </a:t>
            </a:r>
            <a:r>
              <a:rPr lang="en-US" dirty="0"/>
              <a:t>1.9% of its </a:t>
            </a:r>
            <a:r>
              <a:rPr lang="en-US" dirty="0" smtClean="0"/>
              <a:t>time in </a:t>
            </a:r>
            <a:r>
              <a:rPr lang="en-US" dirty="0"/>
              <a:t>the kernel </a:t>
            </a:r>
            <a:endParaRPr lang="en-US" dirty="0" smtClean="0"/>
          </a:p>
          <a:p>
            <a:r>
              <a:rPr lang="en-US" dirty="0" smtClean="0"/>
              <a:t>Grows </a:t>
            </a:r>
            <a:r>
              <a:rPr lang="en-US" dirty="0"/>
              <a:t>to 23% at 48 </a:t>
            </a:r>
            <a:r>
              <a:rPr lang="en-US" dirty="0" smtClean="0"/>
              <a:t>cores</a:t>
            </a:r>
          </a:p>
        </p:txBody>
      </p:sp>
    </p:spTree>
    <p:extLst>
      <p:ext uri="{BB962C8B-B14F-4D97-AF65-F5344CB8AC3E}">
        <p14:creationId xmlns:p14="http://schemas.microsoft.com/office/powerpoint/2010/main" val="5953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MOSBENCH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Parallel build: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gmake</a:t>
            </a:r>
            <a:endParaRPr lang="en-US" dirty="0"/>
          </a:p>
          <a:p>
            <a:pPr lvl="1">
              <a:spcBef>
                <a:spcPts val="300"/>
              </a:spcBef>
            </a:pPr>
            <a:r>
              <a:rPr lang="en-US" dirty="0" smtClean="0"/>
              <a:t>Creates many more processes than they are cores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Execution time dominated by the compiler it runs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Running on a single core, it spends 7.6 percent of its time in the kernel</a:t>
            </a:r>
          </a:p>
        </p:txBody>
      </p:sp>
    </p:spTree>
    <p:extLst>
      <p:ext uri="{BB962C8B-B14F-4D97-AF65-F5344CB8AC3E}">
        <p14:creationId xmlns:p14="http://schemas.microsoft.com/office/powerpoint/2010/main" val="349633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MOSBENCH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10080"/>
            <a:ext cx="10972800" cy="3886200"/>
          </a:xfrm>
        </p:spPr>
        <p:txBody>
          <a:bodyPr/>
          <a:lstStyle/>
          <a:p>
            <a:r>
              <a:rPr lang="en-US" b="1" i="1" dirty="0" smtClean="0"/>
              <a:t>MapReduce: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Metis</a:t>
            </a:r>
            <a:endParaRPr lang="en-US" dirty="0"/>
          </a:p>
          <a:p>
            <a:pPr lvl="2">
              <a:spcBef>
                <a:spcPts val="300"/>
              </a:spcBef>
            </a:pPr>
            <a:r>
              <a:rPr lang="en-US" dirty="0" smtClean="0"/>
              <a:t>MapReduce library for single multicore servers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Workload allocates large amount of memory to hold temporary tables</a:t>
            </a:r>
          </a:p>
          <a:p>
            <a:pPr marL="690563" lvl="3">
              <a:spcBef>
                <a:spcPts val="300"/>
              </a:spcBef>
            </a:pPr>
            <a:r>
              <a:rPr lang="en-US" dirty="0"/>
              <a:t>With one core: spends </a:t>
            </a:r>
            <a:r>
              <a:rPr lang="en-US" dirty="0" smtClean="0"/>
              <a:t>3% </a:t>
            </a:r>
            <a:r>
              <a:rPr lang="en-US" dirty="0"/>
              <a:t>of its time in the kernel</a:t>
            </a:r>
          </a:p>
          <a:p>
            <a:pPr marL="690563" lvl="3">
              <a:spcBef>
                <a:spcPts val="300"/>
              </a:spcBef>
            </a:pPr>
            <a:r>
              <a:rPr lang="en-US" dirty="0"/>
              <a:t>With 48 </a:t>
            </a:r>
            <a:r>
              <a:rPr lang="en-US" dirty="0" smtClean="0"/>
              <a:t>cores:  16%</a:t>
            </a:r>
            <a:endParaRPr lang="en-US" dirty="0"/>
          </a:p>
          <a:p>
            <a:pPr marL="633413" lvl="1" indent="-228600">
              <a:spcBef>
                <a:spcPts val="30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7897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scalability issues (I)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11247120" cy="3886200"/>
          </a:xfrm>
        </p:spPr>
        <p:txBody>
          <a:bodyPr/>
          <a:lstStyle/>
          <a:p>
            <a:r>
              <a:rPr lang="en-US" dirty="0" smtClean="0"/>
              <a:t>Tasks </a:t>
            </a:r>
            <a:r>
              <a:rPr lang="en-US" dirty="0"/>
              <a:t>may lock a shared data </a:t>
            </a:r>
            <a:r>
              <a:rPr lang="en-US" dirty="0" smtClean="0"/>
              <a:t>structure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Tasks </a:t>
            </a:r>
            <a:r>
              <a:rPr lang="en-US" dirty="0"/>
              <a:t>may write </a:t>
            </a:r>
            <a:r>
              <a:rPr lang="en-US" dirty="0" smtClean="0"/>
              <a:t>into a </a:t>
            </a:r>
            <a:r>
              <a:rPr lang="en-US" dirty="0"/>
              <a:t>shared memory </a:t>
            </a:r>
            <a:r>
              <a:rPr lang="en-US" dirty="0" smtClean="0"/>
              <a:t>location</a:t>
            </a:r>
          </a:p>
          <a:p>
            <a:pPr lvl="1"/>
            <a:r>
              <a:rPr lang="en-US" dirty="0" smtClean="0"/>
              <a:t>Cache coherence issues even </a:t>
            </a:r>
            <a:r>
              <a:rPr lang="en-US" dirty="0"/>
              <a:t>in lock-free shared </a:t>
            </a:r>
            <a:r>
              <a:rPr lang="en-US" dirty="0" smtClean="0"/>
              <a:t>data structures</a:t>
            </a:r>
            <a:r>
              <a:rPr lang="en-US" dirty="0"/>
              <a:t>.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Tasks </a:t>
            </a:r>
            <a:r>
              <a:rPr lang="en-US" dirty="0"/>
              <a:t>may compete for space in a </a:t>
            </a:r>
            <a:r>
              <a:rPr lang="en-US" dirty="0" smtClean="0"/>
              <a:t>limited-size shared </a:t>
            </a:r>
            <a:r>
              <a:rPr lang="en-US" dirty="0"/>
              <a:t>hardware </a:t>
            </a:r>
            <a:r>
              <a:rPr lang="en-US" dirty="0" smtClean="0"/>
              <a:t>cache</a:t>
            </a:r>
          </a:p>
          <a:p>
            <a:pPr lvl="1"/>
            <a:r>
              <a:rPr lang="en-US" dirty="0" smtClean="0"/>
              <a:t>Happens even </a:t>
            </a:r>
            <a:r>
              <a:rPr lang="en-US" dirty="0"/>
              <a:t>if tasks never share </a:t>
            </a:r>
            <a:r>
              <a:rPr lang="en-US" dirty="0" smtClean="0"/>
              <a:t>memory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4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scalability issues (II)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11247120" cy="3886200"/>
          </a:xfrm>
        </p:spPr>
        <p:txBody>
          <a:bodyPr/>
          <a:lstStyle/>
          <a:p>
            <a:r>
              <a:rPr lang="en-US" dirty="0" smtClean="0"/>
              <a:t>Tasks </a:t>
            </a:r>
            <a:r>
              <a:rPr lang="en-US" dirty="0"/>
              <a:t>may compete for other shared </a:t>
            </a:r>
            <a:r>
              <a:rPr lang="en-US" dirty="0" smtClean="0"/>
              <a:t>hardware resources </a:t>
            </a:r>
          </a:p>
          <a:p>
            <a:pPr lvl="1"/>
            <a:r>
              <a:rPr lang="en-US" dirty="0" smtClean="0"/>
              <a:t>Inter-core interconnect, DRAM, …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Too </a:t>
            </a:r>
            <a:r>
              <a:rPr lang="en-US" dirty="0"/>
              <a:t>few tasks to keep all cores </a:t>
            </a:r>
            <a:r>
              <a:rPr lang="en-US" dirty="0" smtClean="0"/>
              <a:t>busy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Cache consistency issues:</a:t>
            </a:r>
          </a:p>
          <a:p>
            <a:pPr lvl="1"/>
            <a:r>
              <a:rPr lang="en-US" dirty="0" smtClean="0"/>
              <a:t>When </a:t>
            </a:r>
            <a:r>
              <a:rPr lang="en-US" dirty="0"/>
              <a:t>a core uses data that </a:t>
            </a:r>
            <a:r>
              <a:rPr lang="en-US" dirty="0" smtClean="0"/>
              <a:t>other cores </a:t>
            </a:r>
            <a:r>
              <a:rPr lang="en-US" dirty="0"/>
              <a:t>have </a:t>
            </a:r>
            <a:r>
              <a:rPr lang="en-US" dirty="0" smtClean="0"/>
              <a:t>just written</a:t>
            </a:r>
          </a:p>
          <a:p>
            <a:pPr lvl="1"/>
            <a:r>
              <a:rPr lang="en-US" dirty="0" smtClean="0"/>
              <a:t>Delays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5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 fixes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everything else fails</a:t>
            </a:r>
          </a:p>
          <a:p>
            <a:pPr lvl="1"/>
            <a:r>
              <a:rPr lang="en-US" dirty="0" smtClean="0"/>
              <a:t>Best approach is to change the implementation</a:t>
            </a:r>
          </a:p>
          <a:p>
            <a:pPr lvl="1"/>
            <a:r>
              <a:rPr lang="en-US" dirty="0" smtClean="0"/>
              <a:t>In </a:t>
            </a:r>
            <a:r>
              <a:rPr lang="en-US" dirty="0"/>
              <a:t>the stock Linux kernel </a:t>
            </a:r>
            <a:endParaRPr lang="en-US" dirty="0" smtClean="0"/>
          </a:p>
          <a:p>
            <a:pPr lvl="2"/>
            <a:r>
              <a:rPr lang="en-US" dirty="0" smtClean="0"/>
              <a:t>Set of </a:t>
            </a:r>
            <a:r>
              <a:rPr lang="en-US" dirty="0"/>
              <a:t>runnable threads is partitioned into mostly-private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per-core scheduling queues</a:t>
            </a:r>
            <a:endParaRPr lang="en-US" dirty="0"/>
          </a:p>
          <a:p>
            <a:pPr lvl="3"/>
            <a:r>
              <a:rPr lang="en-US" i="1" dirty="0" smtClean="0"/>
              <a:t>FreeBSD low-level scheduler uses similar approach</a:t>
            </a:r>
          </a:p>
        </p:txBody>
      </p:sp>
    </p:spTree>
    <p:extLst>
      <p:ext uri="{BB962C8B-B14F-4D97-AF65-F5344CB8AC3E}">
        <p14:creationId xmlns:p14="http://schemas.microsoft.com/office/powerpoint/2010/main" val="74305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Easy fixes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Well-known </a:t>
            </a:r>
            <a:r>
              <a:rPr lang="en-US" dirty="0"/>
              <a:t>techniques such </a:t>
            </a:r>
            <a:r>
              <a:rPr lang="en-US" dirty="0" smtClean="0"/>
              <a:t>as</a:t>
            </a:r>
          </a:p>
          <a:p>
            <a:pPr lvl="1"/>
            <a:r>
              <a:rPr lang="en-US" dirty="0" smtClean="0"/>
              <a:t>Lock-free </a:t>
            </a:r>
            <a:r>
              <a:rPr lang="en-US" dirty="0"/>
              <a:t>protocols </a:t>
            </a:r>
            <a:endParaRPr lang="en-US" dirty="0" smtClean="0"/>
          </a:p>
          <a:p>
            <a:pPr lvl="1"/>
            <a:r>
              <a:rPr lang="en-US" dirty="0" smtClean="0"/>
              <a:t>Fine-grained locking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8886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Multicore packet processing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00"/>
              </a:spcBef>
            </a:pPr>
            <a:r>
              <a:rPr lang="en-US" dirty="0" smtClean="0"/>
              <a:t>Want each </a:t>
            </a:r>
            <a:r>
              <a:rPr lang="en-US" dirty="0"/>
              <a:t>packet, queue, </a:t>
            </a:r>
            <a:r>
              <a:rPr lang="en-US" dirty="0" smtClean="0"/>
              <a:t>and connection </a:t>
            </a:r>
            <a:r>
              <a:rPr lang="en-US" dirty="0"/>
              <a:t>be handled by just one </a:t>
            </a:r>
            <a:r>
              <a:rPr lang="en-US" dirty="0" smtClean="0"/>
              <a:t>core</a:t>
            </a:r>
          </a:p>
          <a:p>
            <a:pPr>
              <a:spcBef>
                <a:spcPts val="300"/>
              </a:spcBef>
            </a:pPr>
            <a:r>
              <a:rPr lang="en-US" dirty="0" smtClean="0"/>
              <a:t>Use Intel’s 82599 10Gbit </a:t>
            </a:r>
            <a:r>
              <a:rPr lang="en-US" dirty="0"/>
              <a:t>Ethernet (IXGBE) card </a:t>
            </a:r>
            <a:r>
              <a:rPr lang="en-US" dirty="0" smtClean="0"/>
              <a:t>network card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Multiple </a:t>
            </a:r>
            <a:r>
              <a:rPr lang="en-US" dirty="0"/>
              <a:t>hardware </a:t>
            </a:r>
            <a:r>
              <a:rPr lang="en-US" dirty="0" smtClean="0"/>
              <a:t>queues</a:t>
            </a:r>
            <a:endParaRPr lang="en-US" dirty="0"/>
          </a:p>
          <a:p>
            <a:pPr>
              <a:spcBef>
                <a:spcPts val="300"/>
              </a:spcBef>
            </a:pPr>
            <a:r>
              <a:rPr lang="en-US" dirty="0" smtClean="0"/>
              <a:t>Can configure Linux </a:t>
            </a:r>
            <a:r>
              <a:rPr lang="en-US" dirty="0"/>
              <a:t>to </a:t>
            </a:r>
            <a:r>
              <a:rPr lang="en-US" dirty="0" smtClean="0"/>
              <a:t>assign each </a:t>
            </a:r>
            <a:r>
              <a:rPr lang="en-US" dirty="0"/>
              <a:t>hardware queue to a different </a:t>
            </a:r>
            <a:r>
              <a:rPr lang="en-US" dirty="0" smtClean="0"/>
              <a:t>core</a:t>
            </a:r>
          </a:p>
          <a:p>
            <a:pPr>
              <a:spcBef>
                <a:spcPts val="300"/>
              </a:spcBef>
            </a:pPr>
            <a:r>
              <a:rPr lang="en-US" dirty="0" smtClean="0"/>
              <a:t>Uses sampling to send packet to right core</a:t>
            </a:r>
          </a:p>
          <a:p>
            <a:pPr>
              <a:spcBef>
                <a:spcPts val="300"/>
              </a:spcBef>
            </a:pPr>
            <a:r>
              <a:rPr lang="en-US" dirty="0" smtClean="0"/>
              <a:t>Works with long-term connections</a:t>
            </a:r>
            <a:r>
              <a:rPr lang="en-US" dirty="0"/>
              <a:t> </a:t>
            </a:r>
            <a:endParaRPr lang="en-US" dirty="0" smtClean="0"/>
          </a:p>
          <a:p>
            <a:pPr>
              <a:spcBef>
                <a:spcPts val="300"/>
              </a:spcBef>
            </a:pPr>
            <a:r>
              <a:rPr lang="en-US" dirty="0" smtClean="0"/>
              <a:t>Configured </a:t>
            </a:r>
            <a:r>
              <a:rPr lang="en-US" dirty="0"/>
              <a:t>the IXGBE to </a:t>
            </a:r>
            <a:r>
              <a:rPr lang="en-US" dirty="0" smtClean="0"/>
              <a:t>direct each </a:t>
            </a:r>
            <a:r>
              <a:rPr lang="en-US" dirty="0"/>
              <a:t>packet to a queue </a:t>
            </a:r>
            <a:r>
              <a:rPr lang="en-US" dirty="0" smtClean="0"/>
              <a:t>(and core) </a:t>
            </a:r>
            <a:r>
              <a:rPr lang="en-US" dirty="0"/>
              <a:t>using a hash of </a:t>
            </a:r>
            <a:r>
              <a:rPr lang="en-US" dirty="0" smtClean="0"/>
              <a:t>the packet </a:t>
            </a:r>
            <a:r>
              <a:rPr lang="en-US" dirty="0"/>
              <a:t>headers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26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 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Asks </a:t>
            </a:r>
            <a:r>
              <a:rPr lang="en-US" dirty="0"/>
              <a:t>whether traditional kernel designs </a:t>
            </a:r>
            <a:r>
              <a:rPr lang="en-US" dirty="0" smtClean="0"/>
              <a:t>apply to multicore architectures</a:t>
            </a:r>
          </a:p>
          <a:p>
            <a:pPr lvl="1"/>
            <a:r>
              <a:rPr lang="en-US" dirty="0" smtClean="0"/>
              <a:t>Do they allow efficient usage of architecture?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Investigated 8 different applications</a:t>
            </a:r>
          </a:p>
          <a:p>
            <a:pPr lvl="1"/>
            <a:r>
              <a:rPr lang="en-US" dirty="0" smtClean="0"/>
              <a:t>Running on a 48-core computer 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Concluded that most kernel bottlenecks could be  eliminated using standard parallelizing techniques</a:t>
            </a:r>
          </a:p>
          <a:p>
            <a:pPr lvl="1"/>
            <a:r>
              <a:rPr lang="en-US" dirty="0" smtClean="0"/>
              <a:t>Added a new one: </a:t>
            </a:r>
            <a:r>
              <a:rPr lang="en-US" b="1" i="1" dirty="0" smtClean="0"/>
              <a:t>sloppy counters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62091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Sloppy counters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Speed up </a:t>
            </a:r>
            <a:r>
              <a:rPr lang="en-US" dirty="0"/>
              <a:t>increment/decrement operations on a shared </a:t>
            </a:r>
            <a:r>
              <a:rPr lang="en-US" dirty="0" smtClean="0"/>
              <a:t>counter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 One local counter per core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Represents number of pre-allocated references allocated to that specific core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Global counter represents total number of committed references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In use or pre-allocated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112010" y="2752725"/>
            <a:ext cx="6321982" cy="1076325"/>
            <a:chOff x="2083435" y="4448175"/>
            <a:chExt cx="6321982" cy="1076325"/>
          </a:xfrm>
        </p:grpSpPr>
        <p:grpSp>
          <p:nvGrpSpPr>
            <p:cNvPr id="11" name="Group 10"/>
            <p:cNvGrpSpPr/>
            <p:nvPr/>
          </p:nvGrpSpPr>
          <p:grpSpPr>
            <a:xfrm>
              <a:off x="2083435" y="4448175"/>
              <a:ext cx="5114925" cy="1076325"/>
              <a:chOff x="2124075" y="4570095"/>
              <a:chExt cx="5114925" cy="1076325"/>
            </a:xfrm>
          </p:grpSpPr>
          <p:sp>
            <p:nvSpPr>
              <p:cNvPr id="10" name="Flowchart: Alternate Process 9"/>
              <p:cNvSpPr/>
              <p:nvPr/>
            </p:nvSpPr>
            <p:spPr bwMode="auto">
              <a:xfrm>
                <a:off x="2124075" y="4570095"/>
                <a:ext cx="5114925" cy="1076325"/>
              </a:xfrm>
              <a:prstGeom prst="flowChartAlternateProcess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9" name="Group 8"/>
              <p:cNvGrpSpPr/>
              <p:nvPr/>
            </p:nvGrpSpPr>
            <p:grpSpPr>
              <a:xfrm>
                <a:off x="2447925" y="4762498"/>
                <a:ext cx="4476749" cy="790577"/>
                <a:chOff x="2447925" y="4762498"/>
                <a:chExt cx="4476749" cy="790577"/>
              </a:xfrm>
            </p:grpSpPr>
            <p:sp>
              <p:nvSpPr>
                <p:cNvPr id="4" name="Flowchart: Document 3"/>
                <p:cNvSpPr/>
                <p:nvPr/>
              </p:nvSpPr>
              <p:spPr bwMode="auto">
                <a:xfrm>
                  <a:off x="2447925" y="4762500"/>
                  <a:ext cx="533400" cy="790575"/>
                </a:xfrm>
                <a:prstGeom prst="flowChartDocument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8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rPr>
                    <a:t>2</a:t>
                  </a:r>
                </a:p>
              </p:txBody>
            </p:sp>
            <p:sp>
              <p:nvSpPr>
                <p:cNvPr id="6" name="Flowchart: Document 5"/>
                <p:cNvSpPr/>
                <p:nvPr/>
              </p:nvSpPr>
              <p:spPr bwMode="auto">
                <a:xfrm>
                  <a:off x="3771900" y="4762500"/>
                  <a:ext cx="533400" cy="790575"/>
                </a:xfrm>
                <a:prstGeom prst="flowChartDocument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8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rPr>
                    <a:t>0</a:t>
                  </a:r>
                </a:p>
              </p:txBody>
            </p:sp>
            <p:sp>
              <p:nvSpPr>
                <p:cNvPr id="7" name="Flowchart: Document 6"/>
                <p:cNvSpPr/>
                <p:nvPr/>
              </p:nvSpPr>
              <p:spPr bwMode="auto">
                <a:xfrm>
                  <a:off x="5072062" y="4762499"/>
                  <a:ext cx="533400" cy="790575"/>
                </a:xfrm>
                <a:prstGeom prst="flowChartDocument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8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rPr>
                    <a:t>0</a:t>
                  </a:r>
                </a:p>
              </p:txBody>
            </p:sp>
            <p:sp>
              <p:nvSpPr>
                <p:cNvPr id="8" name="Flowchart: Document 7"/>
                <p:cNvSpPr/>
                <p:nvPr/>
              </p:nvSpPr>
              <p:spPr bwMode="auto">
                <a:xfrm>
                  <a:off x="6391274" y="4762498"/>
                  <a:ext cx="533400" cy="790575"/>
                </a:xfrm>
                <a:prstGeom prst="flowChartDocument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8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rPr>
                    <a:t>2</a:t>
                  </a:r>
                </a:p>
              </p:txBody>
            </p:sp>
          </p:grpSp>
        </p:grpSp>
        <p:sp>
          <p:nvSpPr>
            <p:cNvPr id="12" name="Flowchart: Document 11"/>
            <p:cNvSpPr/>
            <p:nvPr/>
          </p:nvSpPr>
          <p:spPr bwMode="auto">
            <a:xfrm>
              <a:off x="7885832" y="4640578"/>
              <a:ext cx="519585" cy="790575"/>
            </a:xfrm>
            <a:prstGeom prst="flowChartDocument">
              <a:avLst/>
            </a:prstGeom>
            <a:solidFill>
              <a:schemeClr val="bg2">
                <a:lumMod val="60000"/>
                <a:lumOff val="40000"/>
              </a:schemeClr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6233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Counter used to keep track of reference count to an object</a:t>
            </a:r>
          </a:p>
          <a:p>
            <a:endParaRPr lang="en-US" dirty="0"/>
          </a:p>
          <a:p>
            <a:r>
              <a:rPr lang="en-US" dirty="0" smtClean="0"/>
              <a:t>Main idea is to pre-allocate spare references to cores</a:t>
            </a:r>
          </a:p>
          <a:p>
            <a:endParaRPr lang="en-US" dirty="0"/>
          </a:p>
          <a:p>
            <a:r>
              <a:rPr lang="en-US" dirty="0" smtClean="0"/>
              <a:t>In our example,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8 references</a:t>
            </a:r>
          </a:p>
          <a:p>
            <a:pPr lvl="1"/>
            <a:r>
              <a:rPr lang="en-US" dirty="0" smtClean="0"/>
              <a:t>4 of them are pre-allocated references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4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Incrementing the sloppy counter (I)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22158"/>
            <a:ext cx="10972800" cy="3886200"/>
          </a:xfrm>
        </p:spPr>
        <p:txBody>
          <a:bodyPr/>
          <a:lstStyle/>
          <a:p>
            <a:r>
              <a:rPr lang="en-US" dirty="0" smtClean="0"/>
              <a:t>If the core has spare pre-allocated references</a:t>
            </a:r>
          </a:p>
          <a:p>
            <a:pPr lvl="1"/>
            <a:r>
              <a:rPr lang="en-US" b="1" i="1" dirty="0" smtClean="0"/>
              <a:t>Subtract</a:t>
            </a:r>
            <a:r>
              <a:rPr lang="en-US" dirty="0" smtClean="0"/>
              <a:t> increment from local counter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85503" y="4917753"/>
            <a:ext cx="810350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First core used one of its pre-allocated references</a:t>
            </a:r>
            <a:br>
              <a:rPr lang="en-US" sz="2800" dirty="0" smtClean="0"/>
            </a:br>
            <a:r>
              <a:rPr lang="en-US" sz="2800" dirty="0" smtClean="0"/>
              <a:t>Global counter remains unchanged</a:t>
            </a:r>
            <a:endParaRPr lang="en-US" sz="28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1845310" y="3352800"/>
            <a:ext cx="6321982" cy="1076325"/>
            <a:chOff x="2083435" y="4448175"/>
            <a:chExt cx="6321982" cy="1076325"/>
          </a:xfrm>
        </p:grpSpPr>
        <p:grpSp>
          <p:nvGrpSpPr>
            <p:cNvPr id="15" name="Group 14"/>
            <p:cNvGrpSpPr/>
            <p:nvPr/>
          </p:nvGrpSpPr>
          <p:grpSpPr>
            <a:xfrm>
              <a:off x="2083435" y="4448175"/>
              <a:ext cx="5114925" cy="1076325"/>
              <a:chOff x="2124075" y="4570095"/>
              <a:chExt cx="5114925" cy="1076325"/>
            </a:xfrm>
          </p:grpSpPr>
          <p:sp>
            <p:nvSpPr>
              <p:cNvPr id="17" name="Flowchart: Alternate Process 16"/>
              <p:cNvSpPr/>
              <p:nvPr/>
            </p:nvSpPr>
            <p:spPr bwMode="auto">
              <a:xfrm>
                <a:off x="2124075" y="4570095"/>
                <a:ext cx="5114925" cy="1076325"/>
              </a:xfrm>
              <a:prstGeom prst="flowChartAlternateProcess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18" name="Group 17"/>
              <p:cNvGrpSpPr/>
              <p:nvPr/>
            </p:nvGrpSpPr>
            <p:grpSpPr>
              <a:xfrm>
                <a:off x="2447925" y="4762498"/>
                <a:ext cx="4476749" cy="790577"/>
                <a:chOff x="2447925" y="4762498"/>
                <a:chExt cx="4476749" cy="790577"/>
              </a:xfrm>
            </p:grpSpPr>
            <p:sp>
              <p:nvSpPr>
                <p:cNvPr id="19" name="Flowchart: Document 18"/>
                <p:cNvSpPr/>
                <p:nvPr/>
              </p:nvSpPr>
              <p:spPr bwMode="auto">
                <a:xfrm>
                  <a:off x="2447925" y="4762500"/>
                  <a:ext cx="533400" cy="790575"/>
                </a:xfrm>
                <a:prstGeom prst="flowChartDocument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8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rPr>
                    <a:t>1</a:t>
                  </a:r>
                </a:p>
              </p:txBody>
            </p:sp>
            <p:sp>
              <p:nvSpPr>
                <p:cNvPr id="20" name="Flowchart: Document 19"/>
                <p:cNvSpPr/>
                <p:nvPr/>
              </p:nvSpPr>
              <p:spPr bwMode="auto">
                <a:xfrm>
                  <a:off x="3771900" y="4762500"/>
                  <a:ext cx="533400" cy="790575"/>
                </a:xfrm>
                <a:prstGeom prst="flowChartDocument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8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rPr>
                    <a:t>0</a:t>
                  </a:r>
                </a:p>
              </p:txBody>
            </p:sp>
            <p:sp>
              <p:nvSpPr>
                <p:cNvPr id="21" name="Flowchart: Document 20"/>
                <p:cNvSpPr/>
                <p:nvPr/>
              </p:nvSpPr>
              <p:spPr bwMode="auto">
                <a:xfrm>
                  <a:off x="5072062" y="4762499"/>
                  <a:ext cx="533400" cy="790575"/>
                </a:xfrm>
                <a:prstGeom prst="flowChartDocument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8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rPr>
                    <a:t>0</a:t>
                  </a:r>
                </a:p>
              </p:txBody>
            </p:sp>
            <p:sp>
              <p:nvSpPr>
                <p:cNvPr id="22" name="Flowchart: Document 21"/>
                <p:cNvSpPr/>
                <p:nvPr/>
              </p:nvSpPr>
              <p:spPr bwMode="auto">
                <a:xfrm>
                  <a:off x="6391274" y="4762498"/>
                  <a:ext cx="533400" cy="790575"/>
                </a:xfrm>
                <a:prstGeom prst="flowChartDocument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8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rPr>
                    <a:t>2</a:t>
                  </a:r>
                </a:p>
              </p:txBody>
            </p:sp>
          </p:grpSp>
        </p:grpSp>
        <p:sp>
          <p:nvSpPr>
            <p:cNvPr id="16" name="Flowchart: Document 15"/>
            <p:cNvSpPr/>
            <p:nvPr/>
          </p:nvSpPr>
          <p:spPr bwMode="auto">
            <a:xfrm>
              <a:off x="7885832" y="4640578"/>
              <a:ext cx="519585" cy="790575"/>
            </a:xfrm>
            <a:prstGeom prst="flowChartDocument">
              <a:avLst/>
            </a:prstGeom>
            <a:solidFill>
              <a:schemeClr val="bg2">
                <a:lumMod val="60000"/>
                <a:lumOff val="40000"/>
              </a:schemeClr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4586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Incrementing the sloppy counter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22158"/>
            <a:ext cx="10972800" cy="3886200"/>
          </a:xfrm>
        </p:spPr>
        <p:txBody>
          <a:bodyPr/>
          <a:lstStyle/>
          <a:p>
            <a:r>
              <a:rPr lang="en-US" dirty="0" smtClean="0"/>
              <a:t>If the core does not have any spare pre-allocated reference</a:t>
            </a:r>
          </a:p>
          <a:p>
            <a:pPr lvl="1"/>
            <a:r>
              <a:rPr lang="en-US" b="1" i="1" dirty="0" smtClean="0"/>
              <a:t>Add</a:t>
            </a:r>
            <a:r>
              <a:rPr lang="en-US" dirty="0" smtClean="0"/>
              <a:t> increment to global counter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26310" y="4799678"/>
            <a:ext cx="688682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Second core requested and obtained one </a:t>
            </a:r>
            <a:br>
              <a:rPr lang="en-US" sz="2800" dirty="0" smtClean="0"/>
            </a:br>
            <a:r>
              <a:rPr lang="en-US" sz="2800" dirty="0" smtClean="0"/>
              <a:t>additional reference</a:t>
            </a:r>
            <a:br>
              <a:rPr lang="en-US" sz="2800" dirty="0" smtClean="0"/>
            </a:br>
            <a:r>
              <a:rPr lang="en-US" sz="2800" dirty="0" smtClean="0"/>
              <a:t>Global counter is updated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2226310" y="3352800"/>
            <a:ext cx="6321982" cy="1076325"/>
            <a:chOff x="2083435" y="4448175"/>
            <a:chExt cx="6321982" cy="1076325"/>
          </a:xfrm>
        </p:grpSpPr>
        <p:grpSp>
          <p:nvGrpSpPr>
            <p:cNvPr id="15" name="Group 14"/>
            <p:cNvGrpSpPr/>
            <p:nvPr/>
          </p:nvGrpSpPr>
          <p:grpSpPr>
            <a:xfrm>
              <a:off x="2083435" y="4448175"/>
              <a:ext cx="5114925" cy="1076325"/>
              <a:chOff x="2124075" y="4570095"/>
              <a:chExt cx="5114925" cy="1076325"/>
            </a:xfrm>
          </p:grpSpPr>
          <p:sp>
            <p:nvSpPr>
              <p:cNvPr id="17" name="Flowchart: Alternate Process 16"/>
              <p:cNvSpPr/>
              <p:nvPr/>
            </p:nvSpPr>
            <p:spPr bwMode="auto">
              <a:xfrm>
                <a:off x="2124075" y="4570095"/>
                <a:ext cx="5114925" cy="1076325"/>
              </a:xfrm>
              <a:prstGeom prst="flowChartAlternateProcess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18" name="Group 17"/>
              <p:cNvGrpSpPr/>
              <p:nvPr/>
            </p:nvGrpSpPr>
            <p:grpSpPr>
              <a:xfrm>
                <a:off x="2447925" y="4762498"/>
                <a:ext cx="4476749" cy="790577"/>
                <a:chOff x="2447925" y="4762498"/>
                <a:chExt cx="4476749" cy="790577"/>
              </a:xfrm>
            </p:grpSpPr>
            <p:sp>
              <p:nvSpPr>
                <p:cNvPr id="19" name="Flowchart: Document 18"/>
                <p:cNvSpPr/>
                <p:nvPr/>
              </p:nvSpPr>
              <p:spPr bwMode="auto">
                <a:xfrm>
                  <a:off x="2447925" y="4762500"/>
                  <a:ext cx="533400" cy="790575"/>
                </a:xfrm>
                <a:prstGeom prst="flowChartDocument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8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rPr>
                    <a:t>1</a:t>
                  </a:r>
                </a:p>
              </p:txBody>
            </p:sp>
            <p:sp>
              <p:nvSpPr>
                <p:cNvPr id="20" name="Flowchart: Document 19"/>
                <p:cNvSpPr/>
                <p:nvPr/>
              </p:nvSpPr>
              <p:spPr bwMode="auto">
                <a:xfrm>
                  <a:off x="3771900" y="4762500"/>
                  <a:ext cx="533400" cy="790575"/>
                </a:xfrm>
                <a:prstGeom prst="flowChartDocument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8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rPr>
                    <a:t>0</a:t>
                  </a:r>
                </a:p>
              </p:txBody>
            </p:sp>
            <p:sp>
              <p:nvSpPr>
                <p:cNvPr id="21" name="Flowchart: Document 20"/>
                <p:cNvSpPr/>
                <p:nvPr/>
              </p:nvSpPr>
              <p:spPr bwMode="auto">
                <a:xfrm>
                  <a:off x="5072062" y="4762499"/>
                  <a:ext cx="533400" cy="790575"/>
                </a:xfrm>
                <a:prstGeom prst="flowChartDocument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8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rPr>
                    <a:t>0</a:t>
                  </a:r>
                </a:p>
              </p:txBody>
            </p:sp>
            <p:sp>
              <p:nvSpPr>
                <p:cNvPr id="22" name="Flowchart: Document 21"/>
                <p:cNvSpPr/>
                <p:nvPr/>
              </p:nvSpPr>
              <p:spPr bwMode="auto">
                <a:xfrm>
                  <a:off x="6391274" y="4762498"/>
                  <a:ext cx="533400" cy="790575"/>
                </a:xfrm>
                <a:prstGeom prst="flowChartDocument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8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rPr>
                    <a:t>2</a:t>
                  </a:r>
                </a:p>
              </p:txBody>
            </p:sp>
          </p:grpSp>
        </p:grpSp>
        <p:sp>
          <p:nvSpPr>
            <p:cNvPr id="16" name="Flowchart: Document 15"/>
            <p:cNvSpPr/>
            <p:nvPr/>
          </p:nvSpPr>
          <p:spPr bwMode="auto">
            <a:xfrm>
              <a:off x="7885832" y="4640578"/>
              <a:ext cx="519585" cy="790575"/>
            </a:xfrm>
            <a:prstGeom prst="flowChartDocument">
              <a:avLst/>
            </a:prstGeom>
            <a:solidFill>
              <a:schemeClr val="bg2">
                <a:lumMod val="60000"/>
                <a:lumOff val="40000"/>
              </a:schemeClr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123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Decrementing the sloppy counter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22158"/>
            <a:ext cx="10972800" cy="3886200"/>
          </a:xfrm>
        </p:spPr>
        <p:txBody>
          <a:bodyPr/>
          <a:lstStyle/>
          <a:p>
            <a:r>
              <a:rPr lang="en-US" dirty="0" smtClean="0"/>
              <a:t>Always</a:t>
            </a:r>
          </a:p>
          <a:p>
            <a:pPr lvl="1"/>
            <a:r>
              <a:rPr lang="en-US" b="1" i="1" dirty="0" smtClean="0"/>
              <a:t>Add</a:t>
            </a:r>
            <a:r>
              <a:rPr lang="en-US" dirty="0" smtClean="0"/>
              <a:t> decrement to local value of counter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2245360" y="3514725"/>
            <a:ext cx="6321982" cy="1076325"/>
            <a:chOff x="2083435" y="4448175"/>
            <a:chExt cx="6321982" cy="1076325"/>
          </a:xfrm>
        </p:grpSpPr>
        <p:grpSp>
          <p:nvGrpSpPr>
            <p:cNvPr id="11" name="Group 10"/>
            <p:cNvGrpSpPr/>
            <p:nvPr/>
          </p:nvGrpSpPr>
          <p:grpSpPr>
            <a:xfrm>
              <a:off x="2083435" y="4448175"/>
              <a:ext cx="5114925" cy="1076325"/>
              <a:chOff x="2124075" y="4570095"/>
              <a:chExt cx="5114925" cy="1076325"/>
            </a:xfrm>
          </p:grpSpPr>
          <p:sp>
            <p:nvSpPr>
              <p:cNvPr id="10" name="Flowchart: Alternate Process 9"/>
              <p:cNvSpPr/>
              <p:nvPr/>
            </p:nvSpPr>
            <p:spPr bwMode="auto">
              <a:xfrm>
                <a:off x="2124075" y="4570095"/>
                <a:ext cx="5114925" cy="1076325"/>
              </a:xfrm>
              <a:prstGeom prst="flowChartAlternateProcess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9" name="Group 8"/>
              <p:cNvGrpSpPr/>
              <p:nvPr/>
            </p:nvGrpSpPr>
            <p:grpSpPr>
              <a:xfrm>
                <a:off x="2447925" y="4762498"/>
                <a:ext cx="4476749" cy="790577"/>
                <a:chOff x="2447925" y="4762498"/>
                <a:chExt cx="4476749" cy="790577"/>
              </a:xfrm>
            </p:grpSpPr>
            <p:sp>
              <p:nvSpPr>
                <p:cNvPr id="4" name="Flowchart: Document 3"/>
                <p:cNvSpPr/>
                <p:nvPr/>
              </p:nvSpPr>
              <p:spPr bwMode="auto">
                <a:xfrm>
                  <a:off x="2447925" y="4762500"/>
                  <a:ext cx="533400" cy="790575"/>
                </a:xfrm>
                <a:prstGeom prst="flowChartDocument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8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rPr>
                    <a:t>1</a:t>
                  </a:r>
                </a:p>
              </p:txBody>
            </p:sp>
            <p:sp>
              <p:nvSpPr>
                <p:cNvPr id="6" name="Flowchart: Document 5"/>
                <p:cNvSpPr/>
                <p:nvPr/>
              </p:nvSpPr>
              <p:spPr bwMode="auto">
                <a:xfrm>
                  <a:off x="3771900" y="4762500"/>
                  <a:ext cx="533400" cy="790575"/>
                </a:xfrm>
                <a:prstGeom prst="flowChartDocument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8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rPr>
                    <a:t>1</a:t>
                  </a:r>
                </a:p>
              </p:txBody>
            </p:sp>
            <p:sp>
              <p:nvSpPr>
                <p:cNvPr id="7" name="Flowchart: Document 6"/>
                <p:cNvSpPr/>
                <p:nvPr/>
              </p:nvSpPr>
              <p:spPr bwMode="auto">
                <a:xfrm>
                  <a:off x="5072062" y="4762499"/>
                  <a:ext cx="533400" cy="790575"/>
                </a:xfrm>
                <a:prstGeom prst="flowChartDocument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8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rPr>
                    <a:t>0</a:t>
                  </a:r>
                </a:p>
              </p:txBody>
            </p:sp>
            <p:sp>
              <p:nvSpPr>
                <p:cNvPr id="8" name="Flowchart: Document 7"/>
                <p:cNvSpPr/>
                <p:nvPr/>
              </p:nvSpPr>
              <p:spPr bwMode="auto">
                <a:xfrm>
                  <a:off x="6391274" y="4762498"/>
                  <a:ext cx="533400" cy="790575"/>
                </a:xfrm>
                <a:prstGeom prst="flowChartDocument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8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rPr>
                    <a:t>2</a:t>
                  </a:r>
                </a:p>
              </p:txBody>
            </p:sp>
          </p:grpSp>
        </p:grpSp>
        <p:sp>
          <p:nvSpPr>
            <p:cNvPr id="12" name="Flowchart: Document 11"/>
            <p:cNvSpPr/>
            <p:nvPr/>
          </p:nvSpPr>
          <p:spPr bwMode="auto">
            <a:xfrm>
              <a:off x="7885832" y="4640578"/>
              <a:ext cx="519585" cy="790575"/>
            </a:xfrm>
            <a:prstGeom prst="flowChartDocument">
              <a:avLst/>
            </a:prstGeom>
            <a:solidFill>
              <a:schemeClr val="bg2">
                <a:lumMod val="60000"/>
                <a:lumOff val="40000"/>
              </a:schemeClr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2112010" y="5046197"/>
            <a:ext cx="812434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Second core releases a reference </a:t>
            </a:r>
            <a:br>
              <a:rPr lang="en-US" sz="2800" dirty="0" smtClean="0"/>
            </a:br>
            <a:r>
              <a:rPr lang="en-US" sz="2800" dirty="0" smtClean="0"/>
              <a:t>Increments its number of pre-allocated references</a:t>
            </a:r>
          </a:p>
          <a:p>
            <a:r>
              <a:rPr lang="en-US" sz="2800" dirty="0" smtClean="0"/>
              <a:t>Does not update the  global  counter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1103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Releasing  pre-allocated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22158"/>
            <a:ext cx="10972800" cy="3886200"/>
          </a:xfrm>
        </p:spPr>
        <p:txBody>
          <a:bodyPr/>
          <a:lstStyle/>
          <a:p>
            <a:r>
              <a:rPr lang="en-US" dirty="0" smtClean="0"/>
              <a:t>Always</a:t>
            </a:r>
          </a:p>
          <a:p>
            <a:pPr lvl="1"/>
            <a:r>
              <a:rPr lang="en-US" b="1" i="1" dirty="0" smtClean="0"/>
              <a:t>Subtract same value </a:t>
            </a:r>
            <a:r>
              <a:rPr lang="en-US" dirty="0" smtClean="0"/>
              <a:t>from global and local counter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45360" y="5034767"/>
            <a:ext cx="78735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Fourth core released its two pre-allocated references</a:t>
            </a:r>
            <a:endParaRPr lang="en-US" sz="2800" dirty="0"/>
          </a:p>
        </p:txBody>
      </p:sp>
      <p:grpSp>
        <p:nvGrpSpPr>
          <p:cNvPr id="23" name="Group 22"/>
          <p:cNvGrpSpPr/>
          <p:nvPr/>
        </p:nvGrpSpPr>
        <p:grpSpPr>
          <a:xfrm>
            <a:off x="2245360" y="3427095"/>
            <a:ext cx="6321982" cy="1076325"/>
            <a:chOff x="2083435" y="4448175"/>
            <a:chExt cx="6321982" cy="1076325"/>
          </a:xfrm>
        </p:grpSpPr>
        <p:grpSp>
          <p:nvGrpSpPr>
            <p:cNvPr id="24" name="Group 23"/>
            <p:cNvGrpSpPr/>
            <p:nvPr/>
          </p:nvGrpSpPr>
          <p:grpSpPr>
            <a:xfrm>
              <a:off x="2083435" y="4448175"/>
              <a:ext cx="5114925" cy="1076325"/>
              <a:chOff x="2124075" y="4570095"/>
              <a:chExt cx="5114925" cy="1076325"/>
            </a:xfrm>
          </p:grpSpPr>
          <p:sp>
            <p:nvSpPr>
              <p:cNvPr id="26" name="Flowchart: Alternate Process 25"/>
              <p:cNvSpPr/>
              <p:nvPr/>
            </p:nvSpPr>
            <p:spPr bwMode="auto">
              <a:xfrm>
                <a:off x="2124075" y="4570095"/>
                <a:ext cx="5114925" cy="1076325"/>
              </a:xfrm>
              <a:prstGeom prst="flowChartAlternateProcess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27" name="Group 26"/>
              <p:cNvGrpSpPr/>
              <p:nvPr/>
            </p:nvGrpSpPr>
            <p:grpSpPr>
              <a:xfrm>
                <a:off x="2447925" y="4762498"/>
                <a:ext cx="4476749" cy="790577"/>
                <a:chOff x="2447925" y="4762498"/>
                <a:chExt cx="4476749" cy="790577"/>
              </a:xfrm>
            </p:grpSpPr>
            <p:sp>
              <p:nvSpPr>
                <p:cNvPr id="28" name="Flowchart: Document 27"/>
                <p:cNvSpPr/>
                <p:nvPr/>
              </p:nvSpPr>
              <p:spPr bwMode="auto">
                <a:xfrm>
                  <a:off x="2447925" y="4762500"/>
                  <a:ext cx="533400" cy="790575"/>
                </a:xfrm>
                <a:prstGeom prst="flowChartDocument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8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rPr>
                    <a:t>1</a:t>
                  </a:r>
                </a:p>
              </p:txBody>
            </p:sp>
            <p:sp>
              <p:nvSpPr>
                <p:cNvPr id="29" name="Flowchart: Document 28"/>
                <p:cNvSpPr/>
                <p:nvPr/>
              </p:nvSpPr>
              <p:spPr bwMode="auto">
                <a:xfrm>
                  <a:off x="3771900" y="4762500"/>
                  <a:ext cx="533400" cy="790575"/>
                </a:xfrm>
                <a:prstGeom prst="flowChartDocument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8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rPr>
                    <a:t>1</a:t>
                  </a:r>
                </a:p>
              </p:txBody>
            </p:sp>
            <p:sp>
              <p:nvSpPr>
                <p:cNvPr id="30" name="Flowchart: Document 29"/>
                <p:cNvSpPr/>
                <p:nvPr/>
              </p:nvSpPr>
              <p:spPr bwMode="auto">
                <a:xfrm>
                  <a:off x="5072062" y="4762499"/>
                  <a:ext cx="533400" cy="790575"/>
                </a:xfrm>
                <a:prstGeom prst="flowChartDocument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8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rPr>
                    <a:t>0</a:t>
                  </a:r>
                </a:p>
              </p:txBody>
            </p:sp>
            <p:sp>
              <p:nvSpPr>
                <p:cNvPr id="31" name="Flowchart: Document 30"/>
                <p:cNvSpPr/>
                <p:nvPr/>
              </p:nvSpPr>
              <p:spPr bwMode="auto">
                <a:xfrm>
                  <a:off x="6391274" y="4762498"/>
                  <a:ext cx="533400" cy="790575"/>
                </a:xfrm>
                <a:prstGeom prst="flowChartDocument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8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rPr>
                    <a:t>0</a:t>
                  </a:r>
                </a:p>
              </p:txBody>
            </p:sp>
          </p:grpSp>
        </p:grpSp>
        <p:sp>
          <p:nvSpPr>
            <p:cNvPr id="25" name="Flowchart: Document 24"/>
            <p:cNvSpPr/>
            <p:nvPr/>
          </p:nvSpPr>
          <p:spPr bwMode="auto">
            <a:xfrm>
              <a:off x="7885832" y="4640578"/>
              <a:ext cx="519585" cy="790575"/>
            </a:xfrm>
            <a:prstGeom prst="flowChartDocument">
              <a:avLst/>
            </a:prstGeom>
            <a:solidFill>
              <a:schemeClr val="bg2">
                <a:lumMod val="60000"/>
                <a:lumOff val="40000"/>
              </a:schemeClr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4134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they work (I)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Represent </a:t>
            </a:r>
            <a:r>
              <a:rPr lang="en-US" dirty="0"/>
              <a:t>one logical counter </a:t>
            </a:r>
            <a:r>
              <a:rPr lang="en-US" dirty="0" smtClean="0"/>
              <a:t>as</a:t>
            </a:r>
          </a:p>
          <a:p>
            <a:pPr lvl="1"/>
            <a:r>
              <a:rPr lang="en-US" dirty="0" smtClean="0"/>
              <a:t>A single shared </a:t>
            </a:r>
            <a:r>
              <a:rPr lang="en-US" dirty="0"/>
              <a:t>central counter </a:t>
            </a:r>
            <a:endParaRPr lang="en-US" dirty="0" smtClean="0"/>
          </a:p>
          <a:p>
            <a:pPr lvl="1"/>
            <a:r>
              <a:rPr lang="en-US" dirty="0" smtClean="0"/>
              <a:t>A set </a:t>
            </a:r>
            <a:r>
              <a:rPr lang="en-US" dirty="0"/>
              <a:t>of per-core </a:t>
            </a:r>
            <a:r>
              <a:rPr lang="en-US" dirty="0" smtClean="0"/>
              <a:t>counts of </a:t>
            </a:r>
            <a:r>
              <a:rPr lang="en-US" dirty="0"/>
              <a:t>spare </a:t>
            </a:r>
            <a:r>
              <a:rPr lang="en-US" dirty="0" smtClean="0"/>
              <a:t>references</a:t>
            </a:r>
          </a:p>
          <a:p>
            <a:r>
              <a:rPr lang="en-US" dirty="0" smtClean="0"/>
              <a:t>When </a:t>
            </a:r>
            <a:r>
              <a:rPr lang="en-US" dirty="0"/>
              <a:t>a core </a:t>
            </a:r>
            <a:r>
              <a:rPr lang="en-US" b="1" i="1" dirty="0"/>
              <a:t>increments</a:t>
            </a:r>
            <a:r>
              <a:rPr lang="en-US" dirty="0"/>
              <a:t> a </a:t>
            </a:r>
            <a:r>
              <a:rPr lang="en-US" dirty="0" smtClean="0"/>
              <a:t>sloppy counter </a:t>
            </a:r>
            <a:r>
              <a:rPr lang="en-US" dirty="0"/>
              <a:t>by V </a:t>
            </a:r>
            <a:endParaRPr lang="en-US" dirty="0" smtClean="0"/>
          </a:p>
          <a:p>
            <a:pPr lvl="1"/>
            <a:r>
              <a:rPr lang="en-US" dirty="0" smtClean="0"/>
              <a:t>First tries </a:t>
            </a:r>
            <a:r>
              <a:rPr lang="en-US" dirty="0"/>
              <a:t>to acquire a spare </a:t>
            </a:r>
            <a:r>
              <a:rPr lang="en-US" dirty="0" smtClean="0"/>
              <a:t>reference by </a:t>
            </a:r>
            <a:r>
              <a:rPr lang="en-US" b="1" i="1" dirty="0"/>
              <a:t>decrementing</a:t>
            </a:r>
            <a:r>
              <a:rPr lang="en-US" dirty="0"/>
              <a:t> </a:t>
            </a:r>
            <a:r>
              <a:rPr lang="en-US" dirty="0" smtClean="0"/>
              <a:t>its</a:t>
            </a:r>
            <a:br>
              <a:rPr lang="en-US" dirty="0" smtClean="0"/>
            </a:br>
            <a:r>
              <a:rPr lang="en-US" dirty="0" smtClean="0"/>
              <a:t>per-core </a:t>
            </a:r>
            <a:r>
              <a:rPr lang="en-US" dirty="0"/>
              <a:t>counter by V 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dirty="0"/>
              <a:t>If the </a:t>
            </a:r>
            <a:r>
              <a:rPr lang="en-US" dirty="0" smtClean="0"/>
              <a:t>per-core counter </a:t>
            </a:r>
            <a:r>
              <a:rPr lang="en-US" dirty="0"/>
              <a:t>is greater than or equal to V </a:t>
            </a:r>
            <a:r>
              <a:rPr lang="en-US" dirty="0" smtClean="0"/>
              <a:t>, the </a:t>
            </a:r>
            <a:r>
              <a:rPr lang="en-US" dirty="0"/>
              <a:t>decrement succeeds.</a:t>
            </a:r>
          </a:p>
          <a:p>
            <a:pPr lvl="1"/>
            <a:r>
              <a:rPr lang="en-US" dirty="0"/>
              <a:t>Otherwise the core </a:t>
            </a:r>
            <a:r>
              <a:rPr lang="en-US" b="1" i="1" dirty="0" smtClean="0"/>
              <a:t>increments</a:t>
            </a:r>
            <a:r>
              <a:rPr lang="en-US" dirty="0" smtClean="0"/>
              <a:t> </a:t>
            </a:r>
            <a:r>
              <a:rPr lang="en-US" dirty="0"/>
              <a:t>the shared counter </a:t>
            </a:r>
            <a:r>
              <a:rPr lang="en-US" dirty="0" smtClean="0"/>
              <a:t>by 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88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they work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</a:t>
            </a:r>
            <a:r>
              <a:rPr lang="en-US" dirty="0"/>
              <a:t>a core </a:t>
            </a:r>
            <a:r>
              <a:rPr lang="en-US" b="1" i="1" dirty="0"/>
              <a:t>decrements</a:t>
            </a:r>
            <a:r>
              <a:rPr lang="en-US" dirty="0"/>
              <a:t> a sloppy counter by V </a:t>
            </a:r>
            <a:endParaRPr lang="en-US" dirty="0" smtClean="0"/>
          </a:p>
          <a:p>
            <a:pPr lvl="1"/>
            <a:r>
              <a:rPr lang="en-US" dirty="0" smtClean="0"/>
              <a:t>Increments its </a:t>
            </a:r>
            <a:r>
              <a:rPr lang="en-US" dirty="0"/>
              <a:t>per-core counter by </a:t>
            </a:r>
            <a:r>
              <a:rPr lang="en-US" dirty="0" smtClean="0"/>
              <a:t>V</a:t>
            </a:r>
          </a:p>
          <a:p>
            <a:r>
              <a:rPr lang="en-US" dirty="0"/>
              <a:t>If </a:t>
            </a:r>
            <a:r>
              <a:rPr lang="en-US" dirty="0" smtClean="0"/>
              <a:t>the local </a:t>
            </a:r>
            <a:r>
              <a:rPr lang="en-US" dirty="0"/>
              <a:t>count grows above some </a:t>
            </a:r>
            <a:r>
              <a:rPr lang="en-US" dirty="0" smtClean="0"/>
              <a:t>threshold</a:t>
            </a:r>
          </a:p>
          <a:p>
            <a:pPr lvl="1"/>
            <a:r>
              <a:rPr lang="en-US" dirty="0" smtClean="0"/>
              <a:t>Spare references are </a:t>
            </a:r>
            <a:r>
              <a:rPr lang="en-US" dirty="0"/>
              <a:t>released by decrementing </a:t>
            </a:r>
            <a:r>
              <a:rPr lang="en-US" b="1" i="1" dirty="0"/>
              <a:t>both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smtClean="0"/>
              <a:t>the </a:t>
            </a:r>
            <a:r>
              <a:rPr lang="en-US" dirty="0"/>
              <a:t>per-core count </a:t>
            </a:r>
            <a:r>
              <a:rPr lang="en-US" dirty="0" smtClean="0"/>
              <a:t>and the </a:t>
            </a:r>
            <a:r>
              <a:rPr lang="en-US" dirty="0"/>
              <a:t>central count.</a:t>
            </a:r>
          </a:p>
          <a:p>
            <a:r>
              <a:rPr lang="en-US" dirty="0"/>
              <a:t>Sloppy counters maintain the </a:t>
            </a:r>
            <a:r>
              <a:rPr lang="en-US" dirty="0" smtClean="0"/>
              <a:t>invariant:</a:t>
            </a:r>
          </a:p>
          <a:p>
            <a:pPr lvl="1"/>
            <a:r>
              <a:rPr lang="en-US" dirty="0" smtClean="0"/>
              <a:t>The sum of </a:t>
            </a:r>
            <a:r>
              <a:rPr lang="en-US" dirty="0"/>
              <a:t>per-core counters and the number of resources in </a:t>
            </a:r>
            <a:r>
              <a:rPr lang="en-US" dirty="0" smtClean="0"/>
              <a:t>use equals </a:t>
            </a:r>
            <a:r>
              <a:rPr lang="en-US" dirty="0"/>
              <a:t>the value in the shared counter.</a:t>
            </a:r>
          </a:p>
        </p:txBody>
      </p:sp>
      <p:sp>
        <p:nvSpPr>
          <p:cNvPr id="6" name="Rounded Rectangular Callout 5"/>
          <p:cNvSpPr/>
          <p:nvPr/>
        </p:nvSpPr>
        <p:spPr bwMode="auto">
          <a:xfrm>
            <a:off x="9682480" y="2052320"/>
            <a:ext cx="2214880" cy="741680"/>
          </a:xfrm>
          <a:prstGeom prst="wedgeRoundRectCallout">
            <a:avLst>
              <a:gd name="adj1" fmla="val -110310"/>
              <a:gd name="adj2" fmla="val 98768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sloppiness</a:t>
            </a:r>
          </a:p>
        </p:txBody>
      </p:sp>
    </p:spTree>
    <p:extLst>
      <p:ext uri="{BB962C8B-B14F-4D97-AF65-F5344CB8AC3E}">
        <p14:creationId xmlns:p14="http://schemas.microsoft.com/office/powerpoint/2010/main" val="226439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Local counts keep track of the number of spare references held  by each core</a:t>
            </a:r>
          </a:p>
          <a:p>
            <a:pPr lvl="1"/>
            <a:r>
              <a:rPr lang="en-US" dirty="0" smtClean="0"/>
              <a:t>Act as local reserve</a:t>
            </a:r>
          </a:p>
          <a:p>
            <a:r>
              <a:rPr lang="en-US" dirty="0" smtClean="0"/>
              <a:t>Global count keeps track of total number of references issued</a:t>
            </a:r>
          </a:p>
          <a:p>
            <a:pPr lvl="1"/>
            <a:r>
              <a:rPr lang="en-US" dirty="0" smtClean="0"/>
              <a:t>For a  local reserve and being used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08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67543"/>
            <a:ext cx="10972800" cy="4299857"/>
          </a:xfrm>
        </p:spPr>
        <p:txBody>
          <a:bodyPr/>
          <a:lstStyle/>
          <a:p>
            <a:pPr lvl="1">
              <a:spcBef>
                <a:spcPts val="0"/>
              </a:spcBef>
            </a:pPr>
            <a:r>
              <a:rPr lang="en-US" dirty="0" smtClean="0"/>
              <a:t>Local count is equal to 2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Global count is equal to 6 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Core uses 0 references 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Core needs 2 extra references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Decrement local count by 2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Local count is equal </a:t>
            </a:r>
            <a:r>
              <a:rPr lang="en-US" dirty="0"/>
              <a:t>to </a:t>
            </a:r>
            <a:r>
              <a:rPr lang="en-US" dirty="0" smtClean="0"/>
              <a:t>0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/>
              <a:t>Global </a:t>
            </a:r>
            <a:r>
              <a:rPr lang="en-US" dirty="0" smtClean="0"/>
              <a:t>count </a:t>
            </a:r>
            <a:r>
              <a:rPr lang="en-US" dirty="0"/>
              <a:t>is equal to  </a:t>
            </a:r>
            <a:r>
              <a:rPr lang="en-US" dirty="0" smtClean="0"/>
              <a:t>6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Core now uses 2 references</a:t>
            </a:r>
          </a:p>
          <a:p>
            <a:pPr>
              <a:spcBef>
                <a:spcPts val="1200"/>
              </a:spcBef>
            </a:pPr>
            <a:r>
              <a:rPr lang="en-US" dirty="0"/>
              <a:t>Core needs 2 extra references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Increment global count by 2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6604077" y="1567543"/>
            <a:ext cx="3358863" cy="1076325"/>
            <a:chOff x="2083435" y="4448175"/>
            <a:chExt cx="3358863" cy="1076325"/>
          </a:xfrm>
        </p:grpSpPr>
        <p:grpSp>
          <p:nvGrpSpPr>
            <p:cNvPr id="5" name="Group 4"/>
            <p:cNvGrpSpPr/>
            <p:nvPr/>
          </p:nvGrpSpPr>
          <p:grpSpPr>
            <a:xfrm>
              <a:off x="2083435" y="4448175"/>
              <a:ext cx="2279015" cy="1076325"/>
              <a:chOff x="2124075" y="4570095"/>
              <a:chExt cx="2279015" cy="1076325"/>
            </a:xfrm>
          </p:grpSpPr>
          <p:sp>
            <p:nvSpPr>
              <p:cNvPr id="7" name="Flowchart: Alternate Process 6"/>
              <p:cNvSpPr/>
              <p:nvPr/>
            </p:nvSpPr>
            <p:spPr bwMode="auto">
              <a:xfrm>
                <a:off x="2124075" y="4570095"/>
                <a:ext cx="2279015" cy="1076325"/>
              </a:xfrm>
              <a:prstGeom prst="flowChartAlternateProcess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36576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4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…</a:t>
                </a:r>
              </a:p>
            </p:txBody>
          </p:sp>
          <p:sp>
            <p:nvSpPr>
              <p:cNvPr id="9" name="Flowchart: Document 8"/>
              <p:cNvSpPr/>
              <p:nvPr/>
            </p:nvSpPr>
            <p:spPr bwMode="auto">
              <a:xfrm>
                <a:off x="2447925" y="4762500"/>
                <a:ext cx="533400" cy="790575"/>
              </a:xfrm>
              <a:prstGeom prst="flowChartDocumen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8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</a:p>
            </p:txBody>
          </p:sp>
        </p:grpSp>
        <p:sp>
          <p:nvSpPr>
            <p:cNvPr id="6" name="Flowchart: Document 5"/>
            <p:cNvSpPr/>
            <p:nvPr/>
          </p:nvSpPr>
          <p:spPr bwMode="auto">
            <a:xfrm>
              <a:off x="4922713" y="4591049"/>
              <a:ext cx="519585" cy="790575"/>
            </a:xfrm>
            <a:prstGeom prst="flowChartDocument">
              <a:avLst/>
            </a:prstGeom>
            <a:solidFill>
              <a:schemeClr val="bg2">
                <a:lumMod val="60000"/>
                <a:lumOff val="40000"/>
              </a:schemeClr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6604077" y="4103369"/>
            <a:ext cx="3358863" cy="1076325"/>
            <a:chOff x="2083435" y="4448175"/>
            <a:chExt cx="3358863" cy="1076325"/>
          </a:xfrm>
        </p:grpSpPr>
        <p:grpSp>
          <p:nvGrpSpPr>
            <p:cNvPr id="14" name="Group 13"/>
            <p:cNvGrpSpPr/>
            <p:nvPr/>
          </p:nvGrpSpPr>
          <p:grpSpPr>
            <a:xfrm>
              <a:off x="2083435" y="4448175"/>
              <a:ext cx="2279015" cy="1076325"/>
              <a:chOff x="2124075" y="4570095"/>
              <a:chExt cx="2279015" cy="1076325"/>
            </a:xfrm>
          </p:grpSpPr>
          <p:sp>
            <p:nvSpPr>
              <p:cNvPr id="16" name="Flowchart: Alternate Process 15"/>
              <p:cNvSpPr/>
              <p:nvPr/>
            </p:nvSpPr>
            <p:spPr bwMode="auto">
              <a:xfrm>
                <a:off x="2124075" y="4570095"/>
                <a:ext cx="2279015" cy="1076325"/>
              </a:xfrm>
              <a:prstGeom prst="flowChartAlternateProcess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36576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4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…</a:t>
                </a:r>
              </a:p>
            </p:txBody>
          </p:sp>
          <p:sp>
            <p:nvSpPr>
              <p:cNvPr id="17" name="Flowchart: Document 16"/>
              <p:cNvSpPr/>
              <p:nvPr/>
            </p:nvSpPr>
            <p:spPr bwMode="auto">
              <a:xfrm>
                <a:off x="2447925" y="4762500"/>
                <a:ext cx="533400" cy="790575"/>
              </a:xfrm>
              <a:prstGeom prst="flowChartDocumen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8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0</a:t>
                </a:r>
              </a:p>
            </p:txBody>
          </p:sp>
        </p:grpSp>
        <p:sp>
          <p:nvSpPr>
            <p:cNvPr id="15" name="Flowchart: Document 14"/>
            <p:cNvSpPr/>
            <p:nvPr/>
          </p:nvSpPr>
          <p:spPr bwMode="auto">
            <a:xfrm>
              <a:off x="4922713" y="4591049"/>
              <a:ext cx="519585" cy="790575"/>
            </a:xfrm>
            <a:prstGeom prst="flowChartDocument">
              <a:avLst/>
            </a:prstGeom>
            <a:solidFill>
              <a:schemeClr val="bg2">
                <a:lumMod val="60000"/>
                <a:lumOff val="40000"/>
              </a:schemeClr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1582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Multicore architectures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Do we need new kernel designs?</a:t>
            </a:r>
          </a:p>
          <a:p>
            <a:pPr lvl="1"/>
            <a:r>
              <a:rPr lang="en-US" dirty="0" smtClean="0"/>
              <a:t> Barrelfish, Corey, fox, …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Can we use traditional kernel architectures?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49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21205"/>
            <a:ext cx="10972800" cy="3886200"/>
          </a:xfrm>
        </p:spPr>
        <p:txBody>
          <a:bodyPr/>
          <a:lstStyle/>
          <a:p>
            <a:pPr lvl="1">
              <a:spcBef>
                <a:spcPts val="0"/>
              </a:spcBef>
            </a:pPr>
            <a:r>
              <a:rPr lang="en-US" dirty="0" smtClean="0"/>
              <a:t>Local count is equal to 0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Global count is equal to 8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Core now uses 4 references</a:t>
            </a:r>
          </a:p>
          <a:p>
            <a:pPr>
              <a:spcBef>
                <a:spcPts val="900"/>
              </a:spcBef>
            </a:pPr>
            <a:r>
              <a:rPr lang="en-US" dirty="0" smtClean="0"/>
              <a:t>Core releases 2 references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Increment local count by 2</a:t>
            </a:r>
            <a:endParaRPr lang="en-US" dirty="0"/>
          </a:p>
          <a:p>
            <a:pPr lvl="1">
              <a:spcBef>
                <a:spcPts val="900"/>
              </a:spcBef>
            </a:pPr>
            <a:r>
              <a:rPr lang="en-US" dirty="0"/>
              <a:t>Local </a:t>
            </a:r>
            <a:r>
              <a:rPr lang="en-US" dirty="0" smtClean="0"/>
              <a:t>count is now equal </a:t>
            </a:r>
            <a:r>
              <a:rPr lang="en-US" dirty="0"/>
              <a:t>to </a:t>
            </a:r>
            <a:r>
              <a:rPr lang="en-US" dirty="0" smtClean="0"/>
              <a:t>2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/>
              <a:t>Global </a:t>
            </a:r>
            <a:r>
              <a:rPr lang="en-US" dirty="0" smtClean="0"/>
              <a:t>count </a:t>
            </a:r>
            <a:r>
              <a:rPr lang="en-US" dirty="0"/>
              <a:t>is equal to  </a:t>
            </a:r>
            <a:r>
              <a:rPr lang="en-US" dirty="0" smtClean="0"/>
              <a:t>8</a:t>
            </a:r>
          </a:p>
          <a:p>
            <a:pPr lvl="1">
              <a:spcBef>
                <a:spcPts val="0"/>
              </a:spcBef>
            </a:pPr>
            <a:r>
              <a:rPr lang="en-US" dirty="0"/>
              <a:t>Core </a:t>
            </a:r>
            <a:r>
              <a:rPr lang="en-US" dirty="0" smtClean="0"/>
              <a:t>now uses 2 </a:t>
            </a:r>
            <a:r>
              <a:rPr lang="en-US" dirty="0"/>
              <a:t>references</a:t>
            </a:r>
          </a:p>
          <a:p>
            <a:pPr>
              <a:spcBef>
                <a:spcPts val="900"/>
              </a:spcBef>
            </a:pPr>
            <a:r>
              <a:rPr lang="en-US" dirty="0" smtClean="0"/>
              <a:t>Core releases 2 references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 smtClean="0"/>
              <a:t>Increment local count by 2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6736592" y="4339590"/>
            <a:ext cx="3358863" cy="1076325"/>
            <a:chOff x="2083435" y="4448175"/>
            <a:chExt cx="3358863" cy="1076325"/>
          </a:xfrm>
        </p:grpSpPr>
        <p:grpSp>
          <p:nvGrpSpPr>
            <p:cNvPr id="5" name="Group 4"/>
            <p:cNvGrpSpPr/>
            <p:nvPr/>
          </p:nvGrpSpPr>
          <p:grpSpPr>
            <a:xfrm>
              <a:off x="2083435" y="4448175"/>
              <a:ext cx="2279015" cy="1076325"/>
              <a:chOff x="2124075" y="4570095"/>
              <a:chExt cx="2279015" cy="1076325"/>
            </a:xfrm>
          </p:grpSpPr>
          <p:sp>
            <p:nvSpPr>
              <p:cNvPr id="7" name="Flowchart: Alternate Process 6"/>
              <p:cNvSpPr/>
              <p:nvPr/>
            </p:nvSpPr>
            <p:spPr bwMode="auto">
              <a:xfrm>
                <a:off x="2124075" y="4570095"/>
                <a:ext cx="2279015" cy="1076325"/>
              </a:xfrm>
              <a:prstGeom prst="flowChartAlternateProcess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36576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4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…</a:t>
                </a:r>
              </a:p>
            </p:txBody>
          </p:sp>
          <p:sp>
            <p:nvSpPr>
              <p:cNvPr id="8" name="Flowchart: Document 7"/>
              <p:cNvSpPr/>
              <p:nvPr/>
            </p:nvSpPr>
            <p:spPr bwMode="auto">
              <a:xfrm>
                <a:off x="2447925" y="4762500"/>
                <a:ext cx="533400" cy="790575"/>
              </a:xfrm>
              <a:prstGeom prst="flowChartDocumen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8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</a:p>
            </p:txBody>
          </p:sp>
        </p:grpSp>
        <p:sp>
          <p:nvSpPr>
            <p:cNvPr id="6" name="Flowchart: Document 5"/>
            <p:cNvSpPr/>
            <p:nvPr/>
          </p:nvSpPr>
          <p:spPr bwMode="auto">
            <a:xfrm>
              <a:off x="4922713" y="4591049"/>
              <a:ext cx="519585" cy="790575"/>
            </a:xfrm>
            <a:prstGeom prst="flowChartDocument">
              <a:avLst/>
            </a:prstGeom>
            <a:solidFill>
              <a:schemeClr val="bg2">
                <a:lumMod val="60000"/>
                <a:lumOff val="40000"/>
              </a:schemeClr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755441" y="2175509"/>
            <a:ext cx="3358863" cy="1076325"/>
            <a:chOff x="2083435" y="4448175"/>
            <a:chExt cx="3358863" cy="1076325"/>
          </a:xfrm>
        </p:grpSpPr>
        <p:grpSp>
          <p:nvGrpSpPr>
            <p:cNvPr id="15" name="Group 14"/>
            <p:cNvGrpSpPr/>
            <p:nvPr/>
          </p:nvGrpSpPr>
          <p:grpSpPr>
            <a:xfrm>
              <a:off x="2083435" y="4448175"/>
              <a:ext cx="2279015" cy="1076325"/>
              <a:chOff x="2124075" y="4570095"/>
              <a:chExt cx="2279015" cy="1076325"/>
            </a:xfrm>
          </p:grpSpPr>
          <p:sp>
            <p:nvSpPr>
              <p:cNvPr id="17" name="Flowchart: Alternate Process 16"/>
              <p:cNvSpPr/>
              <p:nvPr/>
            </p:nvSpPr>
            <p:spPr bwMode="auto">
              <a:xfrm>
                <a:off x="2124075" y="4570095"/>
                <a:ext cx="2279015" cy="1076325"/>
              </a:xfrm>
              <a:prstGeom prst="flowChartAlternateProcess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36576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4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…</a:t>
                </a:r>
              </a:p>
            </p:txBody>
          </p:sp>
          <p:sp>
            <p:nvSpPr>
              <p:cNvPr id="18" name="Flowchart: Document 17"/>
              <p:cNvSpPr/>
              <p:nvPr/>
            </p:nvSpPr>
            <p:spPr bwMode="auto">
              <a:xfrm>
                <a:off x="2447925" y="4762500"/>
                <a:ext cx="533400" cy="790575"/>
              </a:xfrm>
              <a:prstGeom prst="flowChartDocumen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8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0</a:t>
                </a:r>
              </a:p>
            </p:txBody>
          </p:sp>
        </p:grpSp>
        <p:sp>
          <p:nvSpPr>
            <p:cNvPr id="16" name="Flowchart: Document 15"/>
            <p:cNvSpPr/>
            <p:nvPr/>
          </p:nvSpPr>
          <p:spPr bwMode="auto">
            <a:xfrm>
              <a:off x="4922713" y="4591049"/>
              <a:ext cx="519585" cy="790575"/>
            </a:xfrm>
            <a:prstGeom prst="flowChartDocument">
              <a:avLst/>
            </a:prstGeom>
            <a:solidFill>
              <a:schemeClr val="bg2">
                <a:lumMod val="60000"/>
                <a:lumOff val="40000"/>
              </a:schemeClr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4126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(III)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spcBef>
                <a:spcPts val="0"/>
              </a:spcBef>
            </a:pPr>
            <a:r>
              <a:rPr lang="en-US" dirty="0" smtClean="0"/>
              <a:t>Local count is equal to 4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Global count is equal to 8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Core uses no references</a:t>
            </a:r>
          </a:p>
          <a:p>
            <a:pPr>
              <a:spcBef>
                <a:spcPts val="900"/>
              </a:spcBef>
            </a:pPr>
            <a:r>
              <a:rPr lang="en-US" dirty="0" smtClean="0"/>
              <a:t>Local count is too high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Return two pre-allocated references 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Decrement both counts by 2</a:t>
            </a:r>
            <a:endParaRPr lang="en-US" dirty="0"/>
          </a:p>
          <a:p>
            <a:pPr lvl="1">
              <a:spcBef>
                <a:spcPts val="900"/>
              </a:spcBef>
            </a:pPr>
            <a:r>
              <a:rPr lang="en-US" dirty="0"/>
              <a:t>Local </a:t>
            </a:r>
            <a:r>
              <a:rPr lang="en-US" dirty="0" smtClean="0"/>
              <a:t>count is </a:t>
            </a:r>
            <a:r>
              <a:rPr lang="en-US" dirty="0"/>
              <a:t>equal to </a:t>
            </a:r>
            <a:r>
              <a:rPr lang="en-US" dirty="0" smtClean="0"/>
              <a:t>2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/>
              <a:t>Global </a:t>
            </a:r>
            <a:r>
              <a:rPr lang="en-US" dirty="0" smtClean="0"/>
              <a:t>count </a:t>
            </a:r>
            <a:r>
              <a:rPr lang="en-US" dirty="0"/>
              <a:t>is equal to  </a:t>
            </a:r>
            <a:r>
              <a:rPr lang="en-US" dirty="0" smtClean="0"/>
              <a:t>6</a:t>
            </a:r>
          </a:p>
          <a:p>
            <a:pPr lvl="1">
              <a:spcBef>
                <a:spcPts val="0"/>
              </a:spcBef>
            </a:pPr>
            <a:r>
              <a:rPr lang="en-US" dirty="0"/>
              <a:t>Core uses no references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6834259" y="2113597"/>
            <a:ext cx="3358863" cy="1076325"/>
            <a:chOff x="2083435" y="4448175"/>
            <a:chExt cx="3358863" cy="1076325"/>
          </a:xfrm>
        </p:grpSpPr>
        <p:grpSp>
          <p:nvGrpSpPr>
            <p:cNvPr id="5" name="Group 4"/>
            <p:cNvGrpSpPr/>
            <p:nvPr/>
          </p:nvGrpSpPr>
          <p:grpSpPr>
            <a:xfrm>
              <a:off x="2083435" y="4448175"/>
              <a:ext cx="2279015" cy="1076325"/>
              <a:chOff x="2124075" y="4570095"/>
              <a:chExt cx="2279015" cy="1076325"/>
            </a:xfrm>
          </p:grpSpPr>
          <p:sp>
            <p:nvSpPr>
              <p:cNvPr id="7" name="Flowchart: Alternate Process 6"/>
              <p:cNvSpPr/>
              <p:nvPr/>
            </p:nvSpPr>
            <p:spPr bwMode="auto">
              <a:xfrm>
                <a:off x="2124075" y="4570095"/>
                <a:ext cx="2279015" cy="1076325"/>
              </a:xfrm>
              <a:prstGeom prst="flowChartAlternateProcess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36576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4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…</a:t>
                </a:r>
              </a:p>
            </p:txBody>
          </p:sp>
          <p:sp>
            <p:nvSpPr>
              <p:cNvPr id="8" name="Flowchart: Document 7"/>
              <p:cNvSpPr/>
              <p:nvPr/>
            </p:nvSpPr>
            <p:spPr bwMode="auto">
              <a:xfrm>
                <a:off x="2447925" y="4762500"/>
                <a:ext cx="533400" cy="790575"/>
              </a:xfrm>
              <a:prstGeom prst="flowChartDocumen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8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</a:p>
            </p:txBody>
          </p:sp>
        </p:grpSp>
        <p:sp>
          <p:nvSpPr>
            <p:cNvPr id="6" name="Flowchart: Document 5"/>
            <p:cNvSpPr/>
            <p:nvPr/>
          </p:nvSpPr>
          <p:spPr bwMode="auto">
            <a:xfrm>
              <a:off x="4922713" y="4591049"/>
              <a:ext cx="519585" cy="790575"/>
            </a:xfrm>
            <a:prstGeom prst="flowChartDocument">
              <a:avLst/>
            </a:prstGeom>
            <a:solidFill>
              <a:schemeClr val="bg2">
                <a:lumMod val="60000"/>
                <a:lumOff val="40000"/>
              </a:schemeClr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834259" y="4932997"/>
            <a:ext cx="3358863" cy="1076325"/>
            <a:chOff x="2083435" y="4448175"/>
            <a:chExt cx="3358863" cy="1076325"/>
          </a:xfrm>
        </p:grpSpPr>
        <p:grpSp>
          <p:nvGrpSpPr>
            <p:cNvPr id="10" name="Group 9"/>
            <p:cNvGrpSpPr/>
            <p:nvPr/>
          </p:nvGrpSpPr>
          <p:grpSpPr>
            <a:xfrm>
              <a:off x="2083435" y="4448175"/>
              <a:ext cx="2279015" cy="1076325"/>
              <a:chOff x="2124075" y="4570095"/>
              <a:chExt cx="2279015" cy="1076325"/>
            </a:xfrm>
          </p:grpSpPr>
          <p:sp>
            <p:nvSpPr>
              <p:cNvPr id="12" name="Flowchart: Alternate Process 11"/>
              <p:cNvSpPr/>
              <p:nvPr/>
            </p:nvSpPr>
            <p:spPr bwMode="auto">
              <a:xfrm>
                <a:off x="2124075" y="4570095"/>
                <a:ext cx="2279015" cy="1076325"/>
              </a:xfrm>
              <a:prstGeom prst="flowChartAlternateProcess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36576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4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…</a:t>
                </a:r>
              </a:p>
            </p:txBody>
          </p:sp>
          <p:sp>
            <p:nvSpPr>
              <p:cNvPr id="13" name="Flowchart: Document 12"/>
              <p:cNvSpPr/>
              <p:nvPr/>
            </p:nvSpPr>
            <p:spPr bwMode="auto">
              <a:xfrm>
                <a:off x="2447925" y="4762500"/>
                <a:ext cx="533400" cy="790575"/>
              </a:xfrm>
              <a:prstGeom prst="flowChartDocumen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8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</a:p>
            </p:txBody>
          </p:sp>
        </p:grpSp>
        <p:sp>
          <p:nvSpPr>
            <p:cNvPr id="11" name="Flowchart: Document 10"/>
            <p:cNvSpPr/>
            <p:nvPr/>
          </p:nvSpPr>
          <p:spPr bwMode="auto">
            <a:xfrm>
              <a:off x="4922713" y="4591049"/>
              <a:ext cx="519585" cy="790575"/>
            </a:xfrm>
            <a:prstGeom prst="flowChartDocument">
              <a:avLst/>
            </a:prstGeom>
            <a:solidFill>
              <a:schemeClr val="bg2">
                <a:lumMod val="60000"/>
                <a:lumOff val="40000"/>
              </a:schemeClr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7900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more general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Replace a shared counter by</a:t>
            </a:r>
          </a:p>
          <a:p>
            <a:pPr lvl="1"/>
            <a:r>
              <a:rPr lang="en-US" dirty="0" smtClean="0"/>
              <a:t>A global counter </a:t>
            </a:r>
          </a:p>
          <a:p>
            <a:pPr lvl="1"/>
            <a:r>
              <a:rPr lang="en-US" dirty="0" smtClean="0"/>
              <a:t>One local counter per thread</a:t>
            </a:r>
          </a:p>
          <a:p>
            <a:r>
              <a:rPr lang="en-US" dirty="0" smtClean="0"/>
              <a:t>When a thread wants to increments the counter</a:t>
            </a:r>
          </a:p>
          <a:p>
            <a:pPr lvl="1"/>
            <a:r>
              <a:rPr lang="en-US" dirty="0" smtClean="0"/>
              <a:t>It increments its local value (protected by a local lock)</a:t>
            </a:r>
          </a:p>
          <a:p>
            <a:pPr lvl="1"/>
            <a:r>
              <a:rPr lang="en-US" dirty="0" smtClean="0"/>
              <a:t>Global value becomes out of date</a:t>
            </a:r>
          </a:p>
          <a:p>
            <a:r>
              <a:rPr lang="en-US" dirty="0" smtClean="0"/>
              <a:t>From time to time,</a:t>
            </a:r>
          </a:p>
          <a:p>
            <a:pPr lvl="1"/>
            <a:r>
              <a:rPr lang="en-US" dirty="0" smtClean="0"/>
              <a:t>Local values are transferred to the global counter</a:t>
            </a:r>
          </a:p>
          <a:p>
            <a:pPr lvl="1"/>
            <a:r>
              <a:rPr lang="en-US" dirty="0" smtClean="0"/>
              <a:t>Local counters are  reset to zero</a:t>
            </a:r>
          </a:p>
          <a:p>
            <a:pPr lvl="1"/>
            <a:endParaRPr lang="en-US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8461248" y="975360"/>
            <a:ext cx="2767584" cy="147523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For your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 smtClean="0"/>
              <a:t>information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only</a:t>
            </a:r>
          </a:p>
        </p:txBody>
      </p:sp>
    </p:spTree>
    <p:extLst>
      <p:ext uri="{BB962C8B-B14F-4D97-AF65-F5344CB8AC3E}">
        <p14:creationId xmlns:p14="http://schemas.microsoft.com/office/powerpoint/2010/main" val="52849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(I)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2218767" y="1828800"/>
            <a:ext cx="6240702" cy="1371600"/>
            <a:chOff x="2296795" y="1981200"/>
            <a:chExt cx="6240702" cy="1371600"/>
          </a:xfrm>
        </p:grpSpPr>
        <p:grpSp>
          <p:nvGrpSpPr>
            <p:cNvPr id="4" name="Group 3"/>
            <p:cNvGrpSpPr/>
            <p:nvPr/>
          </p:nvGrpSpPr>
          <p:grpSpPr>
            <a:xfrm>
              <a:off x="2296795" y="1981200"/>
              <a:ext cx="5114925" cy="1371600"/>
              <a:chOff x="2124075" y="4410075"/>
              <a:chExt cx="5114925" cy="1371600"/>
            </a:xfrm>
          </p:grpSpPr>
          <p:sp>
            <p:nvSpPr>
              <p:cNvPr id="5" name="Flowchart: Alternate Process 4"/>
              <p:cNvSpPr/>
              <p:nvPr/>
            </p:nvSpPr>
            <p:spPr bwMode="auto">
              <a:xfrm>
                <a:off x="2124075" y="4410075"/>
                <a:ext cx="5114925" cy="1371600"/>
              </a:xfrm>
              <a:prstGeom prst="flowChartAlternateProcess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6" name="Group 5"/>
              <p:cNvGrpSpPr/>
              <p:nvPr/>
            </p:nvGrpSpPr>
            <p:grpSpPr>
              <a:xfrm>
                <a:off x="2447925" y="4762498"/>
                <a:ext cx="4476749" cy="790577"/>
                <a:chOff x="2447925" y="4762498"/>
                <a:chExt cx="4476749" cy="790577"/>
              </a:xfrm>
            </p:grpSpPr>
            <p:sp>
              <p:nvSpPr>
                <p:cNvPr id="7" name="Flowchart: Document 6"/>
                <p:cNvSpPr/>
                <p:nvPr/>
              </p:nvSpPr>
              <p:spPr bwMode="auto">
                <a:xfrm>
                  <a:off x="2447925" y="4762500"/>
                  <a:ext cx="533400" cy="790575"/>
                </a:xfrm>
                <a:prstGeom prst="flowChartDocument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8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rPr>
                    <a:t>0</a:t>
                  </a:r>
                </a:p>
              </p:txBody>
            </p:sp>
            <p:sp>
              <p:nvSpPr>
                <p:cNvPr id="8" name="Flowchart: Document 7"/>
                <p:cNvSpPr/>
                <p:nvPr/>
              </p:nvSpPr>
              <p:spPr bwMode="auto">
                <a:xfrm>
                  <a:off x="3771900" y="4762500"/>
                  <a:ext cx="533400" cy="790575"/>
                </a:xfrm>
                <a:prstGeom prst="flowChartDocument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8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rPr>
                    <a:t>0</a:t>
                  </a:r>
                </a:p>
              </p:txBody>
            </p:sp>
            <p:sp>
              <p:nvSpPr>
                <p:cNvPr id="9" name="Flowchart: Document 8"/>
                <p:cNvSpPr/>
                <p:nvPr/>
              </p:nvSpPr>
              <p:spPr bwMode="auto">
                <a:xfrm>
                  <a:off x="5072062" y="4762499"/>
                  <a:ext cx="533400" cy="790575"/>
                </a:xfrm>
                <a:prstGeom prst="flowChartDocument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8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rPr>
                    <a:t>0</a:t>
                  </a:r>
                </a:p>
              </p:txBody>
            </p:sp>
            <p:sp>
              <p:nvSpPr>
                <p:cNvPr id="10" name="Flowchart: Document 9"/>
                <p:cNvSpPr/>
                <p:nvPr/>
              </p:nvSpPr>
              <p:spPr bwMode="auto">
                <a:xfrm>
                  <a:off x="6391274" y="4762498"/>
                  <a:ext cx="533400" cy="790575"/>
                </a:xfrm>
                <a:prstGeom prst="flowChartDocument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8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rPr>
                    <a:t>0</a:t>
                  </a:r>
                </a:p>
              </p:txBody>
            </p:sp>
          </p:grpSp>
        </p:grpSp>
        <p:sp>
          <p:nvSpPr>
            <p:cNvPr id="11" name="Flowchart: Document 10"/>
            <p:cNvSpPr/>
            <p:nvPr/>
          </p:nvSpPr>
          <p:spPr bwMode="auto">
            <a:xfrm>
              <a:off x="8017912" y="2333623"/>
              <a:ext cx="519585" cy="790575"/>
            </a:xfrm>
            <a:prstGeom prst="flowChartDocument">
              <a:avLst/>
            </a:prstGeom>
            <a:solidFill>
              <a:schemeClr val="bg2">
                <a:lumMod val="60000"/>
                <a:lumOff val="40000"/>
              </a:schemeClr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218767" y="3494705"/>
            <a:ext cx="6240702" cy="1371600"/>
            <a:chOff x="2296795" y="1981200"/>
            <a:chExt cx="6240702" cy="1371600"/>
          </a:xfrm>
        </p:grpSpPr>
        <p:grpSp>
          <p:nvGrpSpPr>
            <p:cNvPr id="14" name="Group 13"/>
            <p:cNvGrpSpPr/>
            <p:nvPr/>
          </p:nvGrpSpPr>
          <p:grpSpPr>
            <a:xfrm>
              <a:off x="2296795" y="1981200"/>
              <a:ext cx="5114925" cy="1371600"/>
              <a:chOff x="2124075" y="4410075"/>
              <a:chExt cx="5114925" cy="1371600"/>
            </a:xfrm>
          </p:grpSpPr>
          <p:sp>
            <p:nvSpPr>
              <p:cNvPr id="16" name="Flowchart: Alternate Process 15"/>
              <p:cNvSpPr/>
              <p:nvPr/>
            </p:nvSpPr>
            <p:spPr bwMode="auto">
              <a:xfrm>
                <a:off x="2124075" y="4410075"/>
                <a:ext cx="5114925" cy="1371600"/>
              </a:xfrm>
              <a:prstGeom prst="flowChartAlternateProcess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17" name="Group 16"/>
              <p:cNvGrpSpPr/>
              <p:nvPr/>
            </p:nvGrpSpPr>
            <p:grpSpPr>
              <a:xfrm>
                <a:off x="2447925" y="4762498"/>
                <a:ext cx="4476749" cy="790577"/>
                <a:chOff x="2447925" y="4762498"/>
                <a:chExt cx="4476749" cy="790577"/>
              </a:xfrm>
            </p:grpSpPr>
            <p:sp>
              <p:nvSpPr>
                <p:cNvPr id="18" name="Flowchart: Document 17"/>
                <p:cNvSpPr/>
                <p:nvPr/>
              </p:nvSpPr>
              <p:spPr bwMode="auto">
                <a:xfrm>
                  <a:off x="2447925" y="4762500"/>
                  <a:ext cx="533400" cy="790575"/>
                </a:xfrm>
                <a:prstGeom prst="flowChartDocument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8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rPr>
                    <a:t>1</a:t>
                  </a:r>
                </a:p>
              </p:txBody>
            </p:sp>
            <p:sp>
              <p:nvSpPr>
                <p:cNvPr id="19" name="Flowchart: Document 18"/>
                <p:cNvSpPr/>
                <p:nvPr/>
              </p:nvSpPr>
              <p:spPr bwMode="auto">
                <a:xfrm>
                  <a:off x="3771900" y="4762500"/>
                  <a:ext cx="533400" cy="790575"/>
                </a:xfrm>
                <a:prstGeom prst="flowChartDocument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8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rPr>
                    <a:t>0</a:t>
                  </a:r>
                </a:p>
              </p:txBody>
            </p:sp>
            <p:sp>
              <p:nvSpPr>
                <p:cNvPr id="20" name="Flowchart: Document 19"/>
                <p:cNvSpPr/>
                <p:nvPr/>
              </p:nvSpPr>
              <p:spPr bwMode="auto">
                <a:xfrm>
                  <a:off x="5072062" y="4762499"/>
                  <a:ext cx="533400" cy="790575"/>
                </a:xfrm>
                <a:prstGeom prst="flowChartDocument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8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rPr>
                    <a:t>0</a:t>
                  </a:r>
                </a:p>
              </p:txBody>
            </p:sp>
            <p:sp>
              <p:nvSpPr>
                <p:cNvPr id="21" name="Flowchart: Document 20"/>
                <p:cNvSpPr/>
                <p:nvPr/>
              </p:nvSpPr>
              <p:spPr bwMode="auto">
                <a:xfrm>
                  <a:off x="6391274" y="4762498"/>
                  <a:ext cx="533400" cy="790575"/>
                </a:xfrm>
                <a:prstGeom prst="flowChartDocument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8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rPr>
                    <a:t>0</a:t>
                  </a:r>
                </a:p>
              </p:txBody>
            </p:sp>
          </p:grpSp>
        </p:grpSp>
        <p:sp>
          <p:nvSpPr>
            <p:cNvPr id="15" name="Flowchart: Document 14"/>
            <p:cNvSpPr/>
            <p:nvPr/>
          </p:nvSpPr>
          <p:spPr bwMode="auto">
            <a:xfrm>
              <a:off x="8017912" y="2333623"/>
              <a:ext cx="519585" cy="790575"/>
            </a:xfrm>
            <a:prstGeom prst="flowChartDocument">
              <a:avLst/>
            </a:prstGeom>
            <a:solidFill>
              <a:schemeClr val="bg2">
                <a:lumMod val="60000"/>
                <a:lumOff val="40000"/>
              </a:schemeClr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218767" y="5160610"/>
            <a:ext cx="6240702" cy="1371600"/>
            <a:chOff x="2296795" y="1981200"/>
            <a:chExt cx="6240702" cy="1371600"/>
          </a:xfrm>
        </p:grpSpPr>
        <p:grpSp>
          <p:nvGrpSpPr>
            <p:cNvPr id="23" name="Group 22"/>
            <p:cNvGrpSpPr/>
            <p:nvPr/>
          </p:nvGrpSpPr>
          <p:grpSpPr>
            <a:xfrm>
              <a:off x="2296795" y="1981200"/>
              <a:ext cx="5114925" cy="1371600"/>
              <a:chOff x="2124075" y="4410075"/>
              <a:chExt cx="5114925" cy="1371600"/>
            </a:xfrm>
          </p:grpSpPr>
          <p:sp>
            <p:nvSpPr>
              <p:cNvPr id="25" name="Flowchart: Alternate Process 24"/>
              <p:cNvSpPr/>
              <p:nvPr/>
            </p:nvSpPr>
            <p:spPr bwMode="auto">
              <a:xfrm>
                <a:off x="2124075" y="4410075"/>
                <a:ext cx="5114925" cy="1371600"/>
              </a:xfrm>
              <a:prstGeom prst="flowChartAlternateProcess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26" name="Group 25"/>
              <p:cNvGrpSpPr/>
              <p:nvPr/>
            </p:nvGrpSpPr>
            <p:grpSpPr>
              <a:xfrm>
                <a:off x="2447925" y="4762498"/>
                <a:ext cx="4476749" cy="790577"/>
                <a:chOff x="2447925" y="4762498"/>
                <a:chExt cx="4476749" cy="790577"/>
              </a:xfrm>
            </p:grpSpPr>
            <p:sp>
              <p:nvSpPr>
                <p:cNvPr id="27" name="Flowchart: Document 26"/>
                <p:cNvSpPr/>
                <p:nvPr/>
              </p:nvSpPr>
              <p:spPr bwMode="auto">
                <a:xfrm>
                  <a:off x="2447925" y="4762500"/>
                  <a:ext cx="533400" cy="790575"/>
                </a:xfrm>
                <a:prstGeom prst="flowChartDocument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8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rPr>
                    <a:t>1</a:t>
                  </a:r>
                </a:p>
              </p:txBody>
            </p:sp>
            <p:sp>
              <p:nvSpPr>
                <p:cNvPr id="28" name="Flowchart: Document 27"/>
                <p:cNvSpPr/>
                <p:nvPr/>
              </p:nvSpPr>
              <p:spPr bwMode="auto">
                <a:xfrm>
                  <a:off x="3752850" y="4762498"/>
                  <a:ext cx="533400" cy="790575"/>
                </a:xfrm>
                <a:prstGeom prst="flowChartDocument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8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rPr>
                    <a:t>1</a:t>
                  </a:r>
                </a:p>
              </p:txBody>
            </p:sp>
            <p:sp>
              <p:nvSpPr>
                <p:cNvPr id="29" name="Flowchart: Document 28"/>
                <p:cNvSpPr/>
                <p:nvPr/>
              </p:nvSpPr>
              <p:spPr bwMode="auto">
                <a:xfrm>
                  <a:off x="5072062" y="4762499"/>
                  <a:ext cx="533400" cy="790575"/>
                </a:xfrm>
                <a:prstGeom prst="flowChartDocument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8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rPr>
                    <a:t>0</a:t>
                  </a:r>
                </a:p>
              </p:txBody>
            </p:sp>
            <p:sp>
              <p:nvSpPr>
                <p:cNvPr id="30" name="Flowchart: Document 29"/>
                <p:cNvSpPr/>
                <p:nvPr/>
              </p:nvSpPr>
              <p:spPr bwMode="auto">
                <a:xfrm>
                  <a:off x="6391274" y="4762498"/>
                  <a:ext cx="533400" cy="790575"/>
                </a:xfrm>
                <a:prstGeom prst="flowChartDocument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8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rPr>
                    <a:t>0</a:t>
                  </a:r>
                </a:p>
              </p:txBody>
            </p:sp>
          </p:grpSp>
        </p:grpSp>
        <p:sp>
          <p:nvSpPr>
            <p:cNvPr id="24" name="Flowchart: Document 23"/>
            <p:cNvSpPr/>
            <p:nvPr/>
          </p:nvSpPr>
          <p:spPr bwMode="auto">
            <a:xfrm>
              <a:off x="8017912" y="2333623"/>
              <a:ext cx="519585" cy="790575"/>
            </a:xfrm>
            <a:prstGeom prst="flowChartDocument">
              <a:avLst/>
            </a:prstGeom>
            <a:solidFill>
              <a:schemeClr val="bg2">
                <a:lumMod val="60000"/>
                <a:lumOff val="40000"/>
              </a:schemeClr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2367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(II)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2218767" y="1828800"/>
            <a:ext cx="6240702" cy="1371600"/>
            <a:chOff x="2296795" y="1981200"/>
            <a:chExt cx="6240702" cy="1371600"/>
          </a:xfrm>
        </p:grpSpPr>
        <p:grpSp>
          <p:nvGrpSpPr>
            <p:cNvPr id="4" name="Group 3"/>
            <p:cNvGrpSpPr/>
            <p:nvPr/>
          </p:nvGrpSpPr>
          <p:grpSpPr>
            <a:xfrm>
              <a:off x="2296795" y="1981200"/>
              <a:ext cx="5114925" cy="1371600"/>
              <a:chOff x="2124075" y="4410075"/>
              <a:chExt cx="5114925" cy="1371600"/>
            </a:xfrm>
          </p:grpSpPr>
          <p:sp>
            <p:nvSpPr>
              <p:cNvPr id="5" name="Flowchart: Alternate Process 4"/>
              <p:cNvSpPr/>
              <p:nvPr/>
            </p:nvSpPr>
            <p:spPr bwMode="auto">
              <a:xfrm>
                <a:off x="2124075" y="4410075"/>
                <a:ext cx="5114925" cy="1371600"/>
              </a:xfrm>
              <a:prstGeom prst="flowChartAlternateProcess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6" name="Group 5"/>
              <p:cNvGrpSpPr/>
              <p:nvPr/>
            </p:nvGrpSpPr>
            <p:grpSpPr>
              <a:xfrm>
                <a:off x="2447925" y="4762498"/>
                <a:ext cx="4476749" cy="790577"/>
                <a:chOff x="2447925" y="4762498"/>
                <a:chExt cx="4476749" cy="790577"/>
              </a:xfrm>
            </p:grpSpPr>
            <p:sp>
              <p:nvSpPr>
                <p:cNvPr id="7" name="Flowchart: Document 6"/>
                <p:cNvSpPr/>
                <p:nvPr/>
              </p:nvSpPr>
              <p:spPr bwMode="auto">
                <a:xfrm>
                  <a:off x="2447925" y="4762500"/>
                  <a:ext cx="533400" cy="790575"/>
                </a:xfrm>
                <a:prstGeom prst="flowChartDocument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8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rPr>
                    <a:t>1</a:t>
                  </a:r>
                </a:p>
              </p:txBody>
            </p:sp>
            <p:sp>
              <p:nvSpPr>
                <p:cNvPr id="8" name="Flowchart: Document 7"/>
                <p:cNvSpPr/>
                <p:nvPr/>
              </p:nvSpPr>
              <p:spPr bwMode="auto">
                <a:xfrm>
                  <a:off x="3771900" y="4762500"/>
                  <a:ext cx="533400" cy="790575"/>
                </a:xfrm>
                <a:prstGeom prst="flowChartDocument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8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rPr>
                    <a:t>2</a:t>
                  </a:r>
                </a:p>
              </p:txBody>
            </p:sp>
            <p:sp>
              <p:nvSpPr>
                <p:cNvPr id="9" name="Flowchart: Document 8"/>
                <p:cNvSpPr/>
                <p:nvPr/>
              </p:nvSpPr>
              <p:spPr bwMode="auto">
                <a:xfrm>
                  <a:off x="5072062" y="4762499"/>
                  <a:ext cx="533400" cy="790575"/>
                </a:xfrm>
                <a:prstGeom prst="flowChartDocument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8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rPr>
                    <a:t>0</a:t>
                  </a:r>
                </a:p>
              </p:txBody>
            </p:sp>
            <p:sp>
              <p:nvSpPr>
                <p:cNvPr id="10" name="Flowchart: Document 9"/>
                <p:cNvSpPr/>
                <p:nvPr/>
              </p:nvSpPr>
              <p:spPr bwMode="auto">
                <a:xfrm>
                  <a:off x="6391274" y="4762498"/>
                  <a:ext cx="533400" cy="790575"/>
                </a:xfrm>
                <a:prstGeom prst="flowChartDocument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8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rPr>
                    <a:t>0</a:t>
                  </a:r>
                </a:p>
              </p:txBody>
            </p:sp>
          </p:grpSp>
        </p:grpSp>
        <p:sp>
          <p:nvSpPr>
            <p:cNvPr id="11" name="Flowchart: Document 10"/>
            <p:cNvSpPr/>
            <p:nvPr/>
          </p:nvSpPr>
          <p:spPr bwMode="auto">
            <a:xfrm>
              <a:off x="8017912" y="2333623"/>
              <a:ext cx="519585" cy="790575"/>
            </a:xfrm>
            <a:prstGeom prst="flowChartDocument">
              <a:avLst/>
            </a:prstGeom>
            <a:solidFill>
              <a:schemeClr val="bg2">
                <a:lumMod val="60000"/>
                <a:lumOff val="40000"/>
              </a:schemeClr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218767" y="3552823"/>
            <a:ext cx="6240702" cy="1371600"/>
            <a:chOff x="2296795" y="1981200"/>
            <a:chExt cx="6240702" cy="1371600"/>
          </a:xfrm>
        </p:grpSpPr>
        <p:grpSp>
          <p:nvGrpSpPr>
            <p:cNvPr id="14" name="Group 13"/>
            <p:cNvGrpSpPr/>
            <p:nvPr/>
          </p:nvGrpSpPr>
          <p:grpSpPr>
            <a:xfrm>
              <a:off x="2296795" y="1981200"/>
              <a:ext cx="5114925" cy="1371600"/>
              <a:chOff x="2124075" y="4410075"/>
              <a:chExt cx="5114925" cy="1371600"/>
            </a:xfrm>
          </p:grpSpPr>
          <p:sp>
            <p:nvSpPr>
              <p:cNvPr id="16" name="Flowchart: Alternate Process 15"/>
              <p:cNvSpPr/>
              <p:nvPr/>
            </p:nvSpPr>
            <p:spPr bwMode="auto">
              <a:xfrm>
                <a:off x="2124075" y="4410075"/>
                <a:ext cx="5114925" cy="1371600"/>
              </a:xfrm>
              <a:prstGeom prst="flowChartAlternateProcess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17" name="Group 16"/>
              <p:cNvGrpSpPr/>
              <p:nvPr/>
            </p:nvGrpSpPr>
            <p:grpSpPr>
              <a:xfrm>
                <a:off x="2447925" y="4762498"/>
                <a:ext cx="4476749" cy="790577"/>
                <a:chOff x="2447925" y="4762498"/>
                <a:chExt cx="4476749" cy="790577"/>
              </a:xfrm>
            </p:grpSpPr>
            <p:sp>
              <p:nvSpPr>
                <p:cNvPr id="18" name="Flowchart: Document 17"/>
                <p:cNvSpPr/>
                <p:nvPr/>
              </p:nvSpPr>
              <p:spPr bwMode="auto">
                <a:xfrm>
                  <a:off x="2447925" y="4762500"/>
                  <a:ext cx="533400" cy="790575"/>
                </a:xfrm>
                <a:prstGeom prst="flowChartDocument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8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rPr>
                    <a:t>1</a:t>
                  </a:r>
                </a:p>
              </p:txBody>
            </p:sp>
            <p:sp>
              <p:nvSpPr>
                <p:cNvPr id="19" name="Flowchart: Document 18"/>
                <p:cNvSpPr/>
                <p:nvPr/>
              </p:nvSpPr>
              <p:spPr bwMode="auto">
                <a:xfrm>
                  <a:off x="3771900" y="4762500"/>
                  <a:ext cx="533400" cy="790575"/>
                </a:xfrm>
                <a:prstGeom prst="flowChartDocument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8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rPr>
                    <a:t>2</a:t>
                  </a:r>
                </a:p>
              </p:txBody>
            </p:sp>
            <p:sp>
              <p:nvSpPr>
                <p:cNvPr id="20" name="Flowchart: Document 19"/>
                <p:cNvSpPr/>
                <p:nvPr/>
              </p:nvSpPr>
              <p:spPr bwMode="auto">
                <a:xfrm>
                  <a:off x="5072062" y="4762499"/>
                  <a:ext cx="533400" cy="790575"/>
                </a:xfrm>
                <a:prstGeom prst="flowChartDocument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8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rPr>
                    <a:t>0</a:t>
                  </a:r>
                </a:p>
              </p:txBody>
            </p:sp>
            <p:sp>
              <p:nvSpPr>
                <p:cNvPr id="21" name="Flowchart: Document 20"/>
                <p:cNvSpPr/>
                <p:nvPr/>
              </p:nvSpPr>
              <p:spPr bwMode="auto">
                <a:xfrm>
                  <a:off x="6391274" y="4762498"/>
                  <a:ext cx="533400" cy="790575"/>
                </a:xfrm>
                <a:prstGeom prst="flowChartDocument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8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rPr>
                    <a:t>0</a:t>
                  </a:r>
                </a:p>
              </p:txBody>
            </p:sp>
          </p:grpSp>
        </p:grpSp>
        <p:sp>
          <p:nvSpPr>
            <p:cNvPr id="15" name="Flowchart: Document 14"/>
            <p:cNvSpPr/>
            <p:nvPr/>
          </p:nvSpPr>
          <p:spPr bwMode="auto">
            <a:xfrm>
              <a:off x="8017912" y="2333623"/>
              <a:ext cx="519585" cy="790575"/>
            </a:xfrm>
            <a:prstGeom prst="flowChartDocument">
              <a:avLst/>
            </a:prstGeom>
            <a:solidFill>
              <a:schemeClr val="bg2">
                <a:lumMod val="60000"/>
                <a:lumOff val="40000"/>
              </a:schemeClr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218767" y="5276846"/>
            <a:ext cx="6240702" cy="1371600"/>
            <a:chOff x="2296795" y="1981200"/>
            <a:chExt cx="6240702" cy="1371600"/>
          </a:xfrm>
        </p:grpSpPr>
        <p:grpSp>
          <p:nvGrpSpPr>
            <p:cNvPr id="23" name="Group 22"/>
            <p:cNvGrpSpPr/>
            <p:nvPr/>
          </p:nvGrpSpPr>
          <p:grpSpPr>
            <a:xfrm>
              <a:off x="2296795" y="1981200"/>
              <a:ext cx="5114925" cy="1371600"/>
              <a:chOff x="2124075" y="4410075"/>
              <a:chExt cx="5114925" cy="1371600"/>
            </a:xfrm>
          </p:grpSpPr>
          <p:sp>
            <p:nvSpPr>
              <p:cNvPr id="25" name="Flowchart: Alternate Process 24"/>
              <p:cNvSpPr/>
              <p:nvPr/>
            </p:nvSpPr>
            <p:spPr bwMode="auto">
              <a:xfrm>
                <a:off x="2124075" y="4410075"/>
                <a:ext cx="5114925" cy="1371600"/>
              </a:xfrm>
              <a:prstGeom prst="flowChartAlternateProcess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26" name="Group 25"/>
              <p:cNvGrpSpPr/>
              <p:nvPr/>
            </p:nvGrpSpPr>
            <p:grpSpPr>
              <a:xfrm>
                <a:off x="2447925" y="4762498"/>
                <a:ext cx="4476749" cy="790577"/>
                <a:chOff x="2447925" y="4762498"/>
                <a:chExt cx="4476749" cy="790577"/>
              </a:xfrm>
            </p:grpSpPr>
            <p:sp>
              <p:nvSpPr>
                <p:cNvPr id="27" name="Flowchart: Document 26"/>
                <p:cNvSpPr/>
                <p:nvPr/>
              </p:nvSpPr>
              <p:spPr bwMode="auto">
                <a:xfrm>
                  <a:off x="2447925" y="4762500"/>
                  <a:ext cx="533400" cy="790575"/>
                </a:xfrm>
                <a:prstGeom prst="flowChartDocument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8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rPr>
                    <a:t>0</a:t>
                  </a:r>
                </a:p>
              </p:txBody>
            </p:sp>
            <p:sp>
              <p:nvSpPr>
                <p:cNvPr id="28" name="Flowchart: Document 27"/>
                <p:cNvSpPr/>
                <p:nvPr/>
              </p:nvSpPr>
              <p:spPr bwMode="auto">
                <a:xfrm>
                  <a:off x="3752850" y="4762498"/>
                  <a:ext cx="533400" cy="790575"/>
                </a:xfrm>
                <a:prstGeom prst="flowChartDocument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8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rPr>
                    <a:t>0</a:t>
                  </a:r>
                </a:p>
              </p:txBody>
            </p:sp>
            <p:sp>
              <p:nvSpPr>
                <p:cNvPr id="29" name="Flowchart: Document 28"/>
                <p:cNvSpPr/>
                <p:nvPr/>
              </p:nvSpPr>
              <p:spPr bwMode="auto">
                <a:xfrm>
                  <a:off x="5072062" y="4762499"/>
                  <a:ext cx="533400" cy="790575"/>
                </a:xfrm>
                <a:prstGeom prst="flowChartDocument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8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rPr>
                    <a:t>0</a:t>
                  </a:r>
                </a:p>
              </p:txBody>
            </p:sp>
            <p:sp>
              <p:nvSpPr>
                <p:cNvPr id="30" name="Flowchart: Document 29"/>
                <p:cNvSpPr/>
                <p:nvPr/>
              </p:nvSpPr>
              <p:spPr bwMode="auto">
                <a:xfrm>
                  <a:off x="6391274" y="4762498"/>
                  <a:ext cx="533400" cy="790575"/>
                </a:xfrm>
                <a:prstGeom prst="flowChartDocument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8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rPr>
                    <a:t>0</a:t>
                  </a:r>
                </a:p>
              </p:txBody>
            </p:sp>
          </p:grpSp>
        </p:grpSp>
        <p:sp>
          <p:nvSpPr>
            <p:cNvPr id="24" name="Flowchart: Document 23"/>
            <p:cNvSpPr/>
            <p:nvPr/>
          </p:nvSpPr>
          <p:spPr bwMode="auto">
            <a:xfrm>
              <a:off x="8017912" y="2333623"/>
              <a:ext cx="519585" cy="790575"/>
            </a:xfrm>
            <a:prstGeom prst="flowChartDocument">
              <a:avLst/>
            </a:prstGeom>
            <a:solidFill>
              <a:schemeClr val="bg2">
                <a:lumMod val="60000"/>
                <a:lumOff val="40000"/>
              </a:schemeClr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</p:grpSp>
      <p:sp>
        <p:nvSpPr>
          <p:cNvPr id="3" name="Right Arrow 2"/>
          <p:cNvSpPr/>
          <p:nvPr/>
        </p:nvSpPr>
        <p:spPr bwMode="auto">
          <a:xfrm>
            <a:off x="7140456" y="3545516"/>
            <a:ext cx="700799" cy="1487813"/>
          </a:xfrm>
          <a:prstGeom prst="rightArrow">
            <a:avLst/>
          </a:prstGeom>
          <a:solidFill>
            <a:srgbClr val="FF0000"/>
          </a:solidFill>
          <a:ln w="9525" cap="flat" cmpd="sng" algn="ctr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0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Lock-free comparison (I)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2743200" algn="l"/>
              </a:tabLst>
            </a:pPr>
            <a:r>
              <a:rPr lang="en-US" dirty="0" smtClean="0"/>
              <a:t>Observed low </a:t>
            </a:r>
            <a:r>
              <a:rPr lang="en-US" dirty="0"/>
              <a:t>scalability for name </a:t>
            </a:r>
            <a:r>
              <a:rPr lang="en-US" dirty="0" smtClean="0"/>
              <a:t>lookups in </a:t>
            </a:r>
            <a:r>
              <a:rPr lang="en-US" dirty="0"/>
              <a:t>the directory entry cache. </a:t>
            </a:r>
            <a:endParaRPr lang="en-US" dirty="0" smtClean="0"/>
          </a:p>
          <a:p>
            <a:pPr>
              <a:spcBef>
                <a:spcPts val="1800"/>
              </a:spcBef>
              <a:tabLst>
                <a:tab pos="2743200" algn="l"/>
              </a:tabLst>
            </a:pPr>
            <a:r>
              <a:rPr lang="en-US" dirty="0" smtClean="0"/>
              <a:t>Directory </a:t>
            </a:r>
            <a:r>
              <a:rPr lang="en-US" dirty="0"/>
              <a:t>entry </a:t>
            </a:r>
            <a:r>
              <a:rPr lang="en-US" dirty="0" smtClean="0"/>
              <a:t>cache speeds </a:t>
            </a:r>
            <a:r>
              <a:rPr lang="en-US" dirty="0"/>
              <a:t>up lookups by mapping a directory and a file </a:t>
            </a:r>
            <a:r>
              <a:rPr lang="en-US" dirty="0" smtClean="0"/>
              <a:t>name to </a:t>
            </a:r>
            <a:r>
              <a:rPr lang="en-US" dirty="0"/>
              <a:t>a dentry identifying the target file’s </a:t>
            </a:r>
            <a:r>
              <a:rPr lang="en-US" dirty="0" smtClean="0"/>
              <a:t>inode</a:t>
            </a:r>
          </a:p>
          <a:p>
            <a:pPr>
              <a:spcBef>
                <a:spcPts val="1800"/>
              </a:spcBef>
              <a:tabLst>
                <a:tab pos="2743200" algn="l"/>
              </a:tabLst>
            </a:pPr>
            <a:r>
              <a:rPr lang="en-US" dirty="0" smtClean="0"/>
              <a:t>When a </a:t>
            </a:r>
            <a:r>
              <a:rPr lang="en-US" dirty="0"/>
              <a:t>potential </a:t>
            </a:r>
            <a:r>
              <a:rPr lang="en-US" dirty="0" smtClean="0"/>
              <a:t>dentry is located</a:t>
            </a:r>
          </a:p>
          <a:p>
            <a:pPr lvl="1">
              <a:tabLst>
                <a:tab pos="2743200" algn="l"/>
              </a:tabLst>
            </a:pPr>
            <a:r>
              <a:rPr lang="en-US" dirty="0" smtClean="0"/>
              <a:t>Lookup </a:t>
            </a:r>
            <a:r>
              <a:rPr lang="en-US" dirty="0"/>
              <a:t>code </a:t>
            </a:r>
            <a:r>
              <a:rPr lang="en-US" dirty="0" smtClean="0"/>
              <a:t>gets a </a:t>
            </a:r>
            <a:r>
              <a:rPr lang="en-US" dirty="0"/>
              <a:t>per-dentry spin lock to atomically compare </a:t>
            </a:r>
            <a:r>
              <a:rPr lang="en-US" dirty="0" smtClean="0"/>
              <a:t>dentry contents with lookup function arguments</a:t>
            </a:r>
          </a:p>
          <a:p>
            <a:pPr lvl="1">
              <a:tabLst>
                <a:tab pos="2743200" algn="l"/>
              </a:tabLst>
            </a:pPr>
            <a:r>
              <a:rPr lang="en-US" dirty="0" smtClean="0"/>
              <a:t>Causes a bottleneck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47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Lock-free comparison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instead a lock-free protocol</a:t>
            </a:r>
          </a:p>
          <a:p>
            <a:pPr lvl="1"/>
            <a:r>
              <a:rPr lang="en-US" dirty="0" smtClean="0"/>
              <a:t>Similar </a:t>
            </a:r>
            <a:r>
              <a:rPr lang="en-US" dirty="0"/>
              <a:t>to </a:t>
            </a:r>
            <a:r>
              <a:rPr lang="en-US" dirty="0" smtClean="0"/>
              <a:t>Linux lock-free </a:t>
            </a:r>
            <a:r>
              <a:rPr lang="en-US" dirty="0"/>
              <a:t>page cache </a:t>
            </a:r>
            <a:r>
              <a:rPr lang="en-US" dirty="0" smtClean="0"/>
              <a:t>lookup protocol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Add a </a:t>
            </a:r>
            <a:r>
              <a:rPr lang="en-US" b="1" i="1" dirty="0" smtClean="0"/>
              <a:t>generation counter 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Incremented after  every modification to the dentry</a:t>
            </a:r>
          </a:p>
          <a:p>
            <a:pPr lvl="1"/>
            <a:r>
              <a:rPr lang="en-US" dirty="0" smtClean="0"/>
              <a:t>Temporary set to zero during the update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29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Lock-free comparison (III)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</a:t>
            </a:r>
            <a:r>
              <a:rPr lang="en-US" dirty="0" smtClean="0"/>
              <a:t>generation </a:t>
            </a:r>
            <a:r>
              <a:rPr lang="en-US" dirty="0"/>
              <a:t>counter is </a:t>
            </a:r>
            <a:r>
              <a:rPr lang="en-US" dirty="0" smtClean="0"/>
              <a:t>0</a:t>
            </a:r>
          </a:p>
          <a:p>
            <a:pPr lvl="1"/>
            <a:r>
              <a:rPr lang="en-US" dirty="0" smtClean="0"/>
              <a:t> Fall </a:t>
            </a:r>
            <a:r>
              <a:rPr lang="en-US" dirty="0"/>
              <a:t>back to </a:t>
            </a:r>
            <a:r>
              <a:rPr lang="en-US" dirty="0" smtClean="0"/>
              <a:t>locking protocol</a:t>
            </a:r>
          </a:p>
          <a:p>
            <a:pPr marL="457200" indent="-457200"/>
            <a:r>
              <a:rPr lang="en-US" dirty="0" smtClean="0"/>
              <a:t>Otherwise</a:t>
            </a:r>
          </a:p>
          <a:p>
            <a:pPr marL="857250" lvl="1" indent="-457200"/>
            <a:r>
              <a:rPr lang="en-US" dirty="0" smtClean="0"/>
              <a:t>Remember generation counter value </a:t>
            </a:r>
          </a:p>
          <a:p>
            <a:pPr marL="457200" indent="-457200">
              <a:spcBef>
                <a:spcPts val="1800"/>
              </a:spcBef>
            </a:pPr>
            <a:r>
              <a:rPr lang="en-US" dirty="0" smtClean="0"/>
              <a:t>Copy </a:t>
            </a:r>
            <a:r>
              <a:rPr lang="en-US" dirty="0"/>
              <a:t>the fields of the dentry to local </a:t>
            </a:r>
            <a:r>
              <a:rPr lang="en-US" dirty="0" smtClean="0"/>
              <a:t>variables</a:t>
            </a:r>
          </a:p>
          <a:p>
            <a:pPr marL="457200" indent="-457200">
              <a:spcBef>
                <a:spcPts val="1800"/>
              </a:spcBef>
            </a:pPr>
            <a:r>
              <a:rPr lang="en-US" dirty="0" smtClean="0"/>
              <a:t>When generation </a:t>
            </a:r>
            <a:r>
              <a:rPr lang="en-US" dirty="0"/>
              <a:t>differs from the </a:t>
            </a:r>
            <a:r>
              <a:rPr lang="en-US" dirty="0" smtClean="0"/>
              <a:t>remembered value</a:t>
            </a:r>
          </a:p>
          <a:p>
            <a:pPr marL="857250" lvl="1" indent="-457200"/>
            <a:r>
              <a:rPr lang="en-US" dirty="0" smtClean="0"/>
              <a:t>Fall </a:t>
            </a:r>
            <a:r>
              <a:rPr lang="en-US" dirty="0"/>
              <a:t>back to the locking protocol.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08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Lock-free comparison (IV)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 </a:t>
            </a:r>
            <a:r>
              <a:rPr lang="en-US" dirty="0"/>
              <a:t>the copied fields to the arguments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If there is </a:t>
            </a:r>
            <a:r>
              <a:rPr lang="en-US" dirty="0"/>
              <a:t>a </a:t>
            </a:r>
            <a:r>
              <a:rPr lang="en-US" dirty="0" smtClean="0"/>
              <a:t>match</a:t>
            </a:r>
          </a:p>
          <a:p>
            <a:pPr lvl="1"/>
            <a:r>
              <a:rPr lang="en-US" dirty="0" smtClean="0"/>
              <a:t>If reference count </a:t>
            </a:r>
            <a:r>
              <a:rPr lang="en-US" dirty="0"/>
              <a:t> </a:t>
            </a:r>
            <a:r>
              <a:rPr lang="en-US" dirty="0" smtClean="0"/>
              <a:t>greater than zero</a:t>
            </a:r>
          </a:p>
          <a:p>
            <a:pPr lvl="2"/>
            <a:r>
              <a:rPr lang="en-US" dirty="0"/>
              <a:t>I</a:t>
            </a:r>
            <a:r>
              <a:rPr lang="en-US" dirty="0" smtClean="0"/>
              <a:t>ncrement </a:t>
            </a:r>
            <a:r>
              <a:rPr lang="en-US" dirty="0"/>
              <a:t>the reference count </a:t>
            </a:r>
            <a:r>
              <a:rPr lang="en-US" dirty="0" smtClean="0"/>
              <a:t>and </a:t>
            </a:r>
            <a:r>
              <a:rPr lang="en-US" dirty="0"/>
              <a:t>return the </a:t>
            </a:r>
            <a:r>
              <a:rPr lang="en-US" dirty="0" smtClean="0"/>
              <a:t>dentry</a:t>
            </a:r>
          </a:p>
          <a:p>
            <a:pPr marL="914400" lvl="1" indent="-457200"/>
            <a:r>
              <a:rPr lang="en-US" dirty="0" smtClean="0"/>
              <a:t>Else</a:t>
            </a:r>
          </a:p>
          <a:p>
            <a:pPr lvl="2"/>
            <a:r>
              <a:rPr lang="en-US" dirty="0" smtClean="0"/>
              <a:t>Fall </a:t>
            </a:r>
            <a:r>
              <a:rPr lang="en-US" dirty="0"/>
              <a:t>back to the locking protocol.</a:t>
            </a:r>
          </a:p>
        </p:txBody>
      </p:sp>
    </p:spTree>
    <p:extLst>
      <p:ext uri="{BB962C8B-B14F-4D97-AF65-F5344CB8AC3E}">
        <p14:creationId xmlns:p14="http://schemas.microsoft.com/office/powerpoint/2010/main" val="69489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Per-core data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To reduce contention</a:t>
            </a:r>
          </a:p>
          <a:p>
            <a:pPr lvl="1"/>
            <a:r>
              <a:rPr lang="en-US" dirty="0" smtClean="0"/>
              <a:t>Split the per-super-block </a:t>
            </a:r>
            <a:r>
              <a:rPr lang="en-US" dirty="0"/>
              <a:t>list of open files into </a:t>
            </a:r>
            <a:r>
              <a:rPr lang="en-US" dirty="0" smtClean="0"/>
              <a:t>per-core lists</a:t>
            </a:r>
            <a:r>
              <a:rPr lang="en-US" dirty="0"/>
              <a:t>. </a:t>
            </a:r>
            <a:endParaRPr lang="en-US" dirty="0" smtClean="0"/>
          </a:p>
          <a:p>
            <a:pPr lvl="2">
              <a:spcBef>
                <a:spcPts val="600"/>
              </a:spcBef>
            </a:pPr>
            <a:r>
              <a:rPr lang="en-US" dirty="0" smtClean="0"/>
              <a:t>Works in most  cases</a:t>
            </a:r>
          </a:p>
          <a:p>
            <a:pPr lvl="1">
              <a:spcBef>
                <a:spcPts val="1800"/>
              </a:spcBef>
            </a:pPr>
            <a:r>
              <a:rPr lang="en-US" dirty="0" smtClean="0"/>
              <a:t>Added </a:t>
            </a:r>
            <a:r>
              <a:rPr lang="en-US" dirty="0"/>
              <a:t>per-core vfsmount tables, each </a:t>
            </a:r>
            <a:r>
              <a:rPr lang="en-US" dirty="0" smtClean="0"/>
              <a:t>acting as </a:t>
            </a:r>
            <a:r>
              <a:rPr lang="en-US" dirty="0"/>
              <a:t>a cache for a central vfsmount </a:t>
            </a:r>
            <a:r>
              <a:rPr lang="en-US" dirty="0" smtClean="0"/>
              <a:t>table</a:t>
            </a:r>
          </a:p>
          <a:p>
            <a:pPr lvl="1">
              <a:spcBef>
                <a:spcPts val="1800"/>
              </a:spcBef>
            </a:pPr>
            <a:r>
              <a:rPr lang="en-US" dirty="0" smtClean="0"/>
              <a:t>Used per core free lists to </a:t>
            </a:r>
            <a:r>
              <a:rPr lang="en-US" dirty="0"/>
              <a:t>allocate packet buffers (skbuffs</a:t>
            </a:r>
            <a:r>
              <a:rPr lang="en-US" dirty="0" smtClean="0"/>
              <a:t>)  in </a:t>
            </a:r>
            <a:r>
              <a:rPr lang="en-US" dirty="0"/>
              <a:t>the memory system closest to </a:t>
            </a:r>
            <a:r>
              <a:rPr lang="en-US" dirty="0" smtClean="0"/>
              <a:t>the I/O bus.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55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 to scale up various system applications on</a:t>
            </a:r>
          </a:p>
          <a:p>
            <a:pPr lvl="1"/>
            <a:r>
              <a:rPr lang="en-US" dirty="0" smtClean="0"/>
              <a:t>A 48-core computer</a:t>
            </a:r>
          </a:p>
          <a:p>
            <a:pPr lvl="1"/>
            <a:r>
              <a:rPr lang="en-US" dirty="0" smtClean="0"/>
              <a:t>Running  a conventional Linux kernel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Measure </a:t>
            </a:r>
            <a:r>
              <a:rPr lang="en-US" dirty="0" smtClean="0"/>
              <a:t>scalability </a:t>
            </a:r>
            <a:r>
              <a:rPr lang="en-US" dirty="0" smtClean="0"/>
              <a:t>of  8 applications (MOSBENCH) using</a:t>
            </a:r>
            <a:br>
              <a:rPr lang="en-US" dirty="0" smtClean="0"/>
            </a:br>
            <a:r>
              <a:rPr lang="en-US" dirty="0" smtClean="0"/>
              <a:t>unmodified kernel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Try to fix scalability bottlenecks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Measure scalability of applications once fixes have been applied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32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Eliminating false sharing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Problems occurred because kernel had located </a:t>
            </a:r>
            <a:r>
              <a:rPr lang="en-US" dirty="0"/>
              <a:t>a variable it updated often on the same </a:t>
            </a:r>
            <a:r>
              <a:rPr lang="en-US" dirty="0" smtClean="0"/>
              <a:t>cache line </a:t>
            </a:r>
            <a:r>
              <a:rPr lang="en-US" dirty="0"/>
              <a:t>as a variable it </a:t>
            </a:r>
            <a:r>
              <a:rPr lang="en-US" dirty="0" smtClean="0"/>
              <a:t>reads often</a:t>
            </a:r>
          </a:p>
          <a:p>
            <a:pPr lvl="1"/>
            <a:r>
              <a:rPr lang="en-US" dirty="0" smtClean="0"/>
              <a:t> Cores contended </a:t>
            </a:r>
            <a:r>
              <a:rPr lang="en-US" dirty="0"/>
              <a:t>for the falsely shared </a:t>
            </a:r>
            <a:r>
              <a:rPr lang="en-US" dirty="0" smtClean="0"/>
              <a:t>line</a:t>
            </a:r>
          </a:p>
          <a:p>
            <a:pPr lvl="1"/>
            <a:r>
              <a:rPr lang="en-US" dirty="0" smtClean="0"/>
              <a:t>Degraded Exim </a:t>
            </a:r>
            <a:r>
              <a:rPr lang="en-US" dirty="0"/>
              <a:t>per-core performance </a:t>
            </a:r>
            <a:endParaRPr lang="en-US" dirty="0" smtClean="0"/>
          </a:p>
          <a:p>
            <a:pPr lvl="1"/>
            <a:r>
              <a:rPr lang="en-US" dirty="0" smtClean="0"/>
              <a:t>memcached</a:t>
            </a:r>
            <a:r>
              <a:rPr lang="en-US" dirty="0"/>
              <a:t>, Apache, and PostgreSQL faced </a:t>
            </a:r>
            <a:r>
              <a:rPr lang="en-US" dirty="0" smtClean="0"/>
              <a:t>similar false </a:t>
            </a:r>
            <a:r>
              <a:rPr lang="en-US" dirty="0"/>
              <a:t>sharing problems </a:t>
            </a:r>
            <a:endParaRPr lang="en-US" dirty="0" smtClean="0"/>
          </a:p>
          <a:p>
            <a:pPr>
              <a:spcBef>
                <a:spcPts val="1800"/>
              </a:spcBef>
            </a:pPr>
            <a:r>
              <a:rPr lang="en-US" dirty="0" smtClean="0"/>
              <a:t>Placing </a:t>
            </a:r>
            <a:r>
              <a:rPr lang="en-US" dirty="0"/>
              <a:t>the heavily modified </a:t>
            </a:r>
            <a:r>
              <a:rPr lang="en-US" dirty="0" smtClean="0"/>
              <a:t>data on separate </a:t>
            </a:r>
            <a:r>
              <a:rPr lang="en-US" dirty="0"/>
              <a:t>cache </a:t>
            </a:r>
            <a:r>
              <a:rPr lang="en-US" dirty="0" smtClean="0"/>
              <a:t>lines solved the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17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704206" y="1143000"/>
            <a:ext cx="9279870" cy="5516880"/>
            <a:chOff x="2704206" y="1143000"/>
            <a:chExt cx="9279870" cy="551688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704206" y="1143000"/>
              <a:ext cx="9279870" cy="5516880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10444480" y="2011680"/>
              <a:ext cx="7537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</a:t>
              </a:r>
              <a:r>
                <a:rPr lang="en-US" sz="1600" b="1" u="sng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after)</a:t>
              </a:r>
              <a:endParaRPr lang="en-US" sz="1600" b="1" u="sng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91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skipped  the individual discussions of the performances of each application </a:t>
            </a:r>
          </a:p>
          <a:p>
            <a:pPr lvl="1"/>
            <a:r>
              <a:rPr lang="en-US" dirty="0" smtClean="0"/>
              <a:t>There will not be on any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70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</a:t>
            </a:r>
            <a:r>
              <a:rPr lang="en-US" dirty="0"/>
              <a:t>remove most kernel </a:t>
            </a:r>
            <a:r>
              <a:rPr lang="en-US" dirty="0" smtClean="0"/>
              <a:t>bottlenecks by slight modifications to the </a:t>
            </a:r>
            <a:r>
              <a:rPr lang="en-US" dirty="0"/>
              <a:t>applications </a:t>
            </a:r>
            <a:r>
              <a:rPr lang="en-US" dirty="0" smtClean="0"/>
              <a:t>or the kernel 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Except </a:t>
            </a:r>
            <a:r>
              <a:rPr lang="en-US" dirty="0"/>
              <a:t>for sloppy counters, most of </a:t>
            </a:r>
            <a:r>
              <a:rPr lang="en-US" dirty="0" smtClean="0"/>
              <a:t>changes </a:t>
            </a:r>
            <a:r>
              <a:rPr lang="en-US" dirty="0"/>
              <a:t>are </a:t>
            </a:r>
            <a:r>
              <a:rPr lang="en-US" dirty="0" smtClean="0"/>
              <a:t>applications of </a:t>
            </a:r>
            <a:r>
              <a:rPr lang="en-US" dirty="0"/>
              <a:t>standard parallel programming </a:t>
            </a:r>
            <a:r>
              <a:rPr lang="en-US" dirty="0" smtClean="0"/>
              <a:t>techniques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Results </a:t>
            </a:r>
            <a:r>
              <a:rPr lang="en-US" dirty="0"/>
              <a:t>suggest that traditional kernel designs may be </a:t>
            </a:r>
            <a:r>
              <a:rPr lang="en-US" dirty="0" smtClean="0"/>
              <a:t>able  to achieve application scalability </a:t>
            </a:r>
            <a:r>
              <a:rPr lang="en-US" dirty="0"/>
              <a:t>on multicore </a:t>
            </a:r>
            <a:r>
              <a:rPr lang="en-US" dirty="0" smtClean="0"/>
              <a:t>computers</a:t>
            </a:r>
          </a:p>
          <a:p>
            <a:pPr lvl="1">
              <a:spcBef>
                <a:spcPts val="2400"/>
              </a:spcBef>
            </a:pPr>
            <a:r>
              <a:rPr lang="en-US" dirty="0" smtClean="0"/>
              <a:t>Subject to limitations of study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92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Application speedup/Number of cores </a:t>
            </a:r>
            <a:r>
              <a:rPr lang="en-US" dirty="0" smtClean="0"/>
              <a:t>ratio</a:t>
            </a:r>
          </a:p>
          <a:p>
            <a:r>
              <a:rPr lang="en-US" dirty="0" smtClean="0"/>
              <a:t>Ideally, but rarely, 100%</a:t>
            </a:r>
          </a:p>
          <a:p>
            <a:r>
              <a:rPr lang="en-US" dirty="0" smtClean="0"/>
              <a:t>Typically lesser due to</a:t>
            </a:r>
          </a:p>
          <a:p>
            <a:pPr lvl="1"/>
            <a:r>
              <a:rPr lang="en-US" dirty="0" smtClean="0"/>
              <a:t>Inherently sequential part(s) of the application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Other bottlenecks</a:t>
            </a:r>
          </a:p>
          <a:p>
            <a:pPr lvl="2"/>
            <a:r>
              <a:rPr lang="en-US" dirty="0" smtClean="0"/>
              <a:t>Obtaining locks on shared variables, …</a:t>
            </a:r>
          </a:p>
          <a:p>
            <a:pPr lvl="2"/>
            <a:r>
              <a:rPr lang="en-US" dirty="0" smtClean="0"/>
              <a:t>Unnecessary sharing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82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Amdahl’s Law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i="1" baseline="-25000" dirty="0" err="1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US" baseline="-25000" dirty="0" smtClean="0"/>
                  <a:t>	</a:t>
                </a:r>
                <a:r>
                  <a:rPr lang="en-US" dirty="0" smtClean="0"/>
                  <a:t>theoretical </a:t>
                </a:r>
                <a:r>
                  <a:rPr lang="en-US" dirty="0"/>
                  <a:t>speedup of the execution of the whole task;</a:t>
                </a:r>
              </a:p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	speedup </a:t>
                </a:r>
                <a:r>
                  <a:rPr lang="en-US" dirty="0"/>
                  <a:t>of the part of the task that benefits from improved </a:t>
                </a:r>
                <a:r>
                  <a:rPr lang="en-US" dirty="0" smtClean="0"/>
                  <a:t>	system resources</a:t>
                </a:r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	fraction </a:t>
                </a:r>
                <a:r>
                  <a:rPr lang="en-US" dirty="0"/>
                  <a:t>of execution time that the part benefiting from </a:t>
                </a:r>
                <a:r>
                  <a:rPr lang="en-US" dirty="0" smtClean="0"/>
                  <a:t>	improved </a:t>
                </a:r>
                <a:r>
                  <a:rPr lang="en-US" dirty="0"/>
                  <a:t>resources originally </a:t>
                </a:r>
                <a:r>
                  <a:rPr lang="en-US" dirty="0" smtClean="0"/>
                  <a:t>occupied</a:t>
                </a:r>
              </a:p>
              <a:p>
                <a:pPr marL="3086100" lvl="7" indent="0">
                  <a:lnSpc>
                    <a:spcPct val="100000"/>
                  </a:lnSpc>
                  <a:spcBef>
                    <a:spcPts val="1800"/>
                  </a:spcBef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44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b="0" i="1" dirty="0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4400" b="0" i="1" dirty="0" smtClean="0">
                            <a:latin typeface="Cambria Math" panose="02040503050406030204" pitchFamily="18" charset="0"/>
                          </a:rPr>
                          <m:t>𝑙</m:t>
                        </m:r>
                      </m:sub>
                    </m:sSub>
                    <m:r>
                      <a:rPr lang="en-US" sz="440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d>
                          <m:dPr>
                            <m:ctrlPr>
                              <a:rPr lang="en-US" sz="44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400" b="0" i="1" dirty="0" smtClean="0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n-US" sz="4400" b="0" i="1" dirty="0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d>
                        <m:r>
                          <a:rPr lang="en-US" sz="4400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sz="4400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400" b="0" i="1" dirty="0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num>
                          <m:den>
                            <m:r>
                              <a:rPr lang="en-US" sz="4400" b="0" i="1" dirty="0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den>
                        </m:f>
                      </m:den>
                    </m:f>
                  </m:oMath>
                </a14:m>
                <a:r>
                  <a:rPr lang="en-US" sz="4400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5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308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Flying Houston-New York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09600" y="1981199"/>
                <a:ext cx="10972800" cy="4429125"/>
              </a:xfrm>
            </p:spPr>
            <p:txBody>
              <a:bodyPr/>
              <a:lstStyle/>
              <a:p>
                <a:r>
                  <a:rPr lang="en-US" dirty="0" smtClean="0"/>
                  <a:t>Now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dirty="0" smtClean="0"/>
                  <a:t>Waiting at airport: 1 hour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dirty="0" smtClean="0"/>
                  <a:t>Taxiing out: 17 minutes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dirty="0" smtClean="0"/>
                  <a:t> Air time: 2 hours 56 minutes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dirty="0" smtClean="0"/>
                  <a:t>Taxiing in: 6 minutes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dirty="0" smtClean="0"/>
                  <a:t>Total  time: 4 hours 19 mi</a:t>
                </a:r>
              </a:p>
              <a:p>
                <a:r>
                  <a:rPr lang="en-US" dirty="0" smtClean="0"/>
                  <a:t>Faster airplane cuts air time by 50 percent (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dirty="0" smtClean="0"/>
                  <a:t> = 2)</a:t>
                </a:r>
              </a:p>
              <a:p>
                <a:pPr lvl="1">
                  <a:spcBef>
                    <a:spcPts val="600"/>
                  </a:spcBef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178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60+17+178+6</m:t>
                        </m:r>
                      </m:den>
                    </m:f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=0.68 </m:t>
                    </m:r>
                  </m:oMath>
                </a14:m>
                <a:r>
                  <a:rPr lang="en-US" dirty="0" smtClean="0"/>
                  <a:t> and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𝑙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0.32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0.68</m:t>
                            </m:r>
                          </m:num>
                          <m:den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den>
                    </m:f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= 1.515</a:t>
                </a: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981199"/>
                <a:ext cx="10972800" cy="4429125"/>
              </a:xfrm>
              <a:blipFill>
                <a:blip r:embed="rId2"/>
                <a:stretch>
                  <a:fillRect l="-556" t="-13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892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MOSBENCH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Mail Server:</a:t>
            </a:r>
          </a:p>
          <a:p>
            <a:pPr lvl="1"/>
            <a:r>
              <a:rPr lang="en-US" dirty="0" smtClean="0"/>
              <a:t>Exim</a:t>
            </a:r>
          </a:p>
          <a:p>
            <a:pPr lvl="1"/>
            <a:r>
              <a:rPr lang="en-US" dirty="0" smtClean="0"/>
              <a:t>Single master process waits for incoming TCP connections</a:t>
            </a:r>
          </a:p>
          <a:p>
            <a:pPr lvl="2"/>
            <a:r>
              <a:rPr lang="en-US" dirty="0" smtClean="0"/>
              <a:t>Forks a child process  for each new connection</a:t>
            </a:r>
          </a:p>
          <a:p>
            <a:pPr lvl="2"/>
            <a:r>
              <a:rPr lang="en-US" dirty="0" smtClean="0"/>
              <a:t>Child handles the incoming mail coming on a connection</a:t>
            </a:r>
          </a:p>
          <a:p>
            <a:pPr lvl="3"/>
            <a:r>
              <a:rPr lang="en-US" dirty="0" smtClean="0"/>
              <a:t>Include access to a set  of shared spool directories and a shared log file</a:t>
            </a:r>
          </a:p>
          <a:p>
            <a:pPr lvl="1"/>
            <a:r>
              <a:rPr lang="en-US" dirty="0" smtClean="0"/>
              <a:t>Spends 69% of its time in the kernel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8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MOSBENCH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Object cache: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memcached</a:t>
            </a:r>
          </a:p>
          <a:p>
            <a:pPr lvl="2">
              <a:spcBef>
                <a:spcPts val="300"/>
              </a:spcBef>
            </a:pPr>
            <a:r>
              <a:rPr lang="en-US" dirty="0" smtClean="0"/>
              <a:t>In-memory key-value store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Single memcached server would not scale up</a:t>
            </a:r>
          </a:p>
          <a:p>
            <a:pPr lvl="2">
              <a:spcBef>
                <a:spcPts val="300"/>
              </a:spcBef>
            </a:pPr>
            <a:r>
              <a:rPr lang="en-US" dirty="0" smtClean="0"/>
              <a:t>Bottleneck is the internal lock handling the KV hash table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Run multiple memcached servers</a:t>
            </a:r>
          </a:p>
          <a:p>
            <a:pPr lvl="2">
              <a:spcBef>
                <a:spcPts val="300"/>
              </a:spcBef>
            </a:pPr>
            <a:r>
              <a:rPr lang="en-US" dirty="0" smtClean="0"/>
              <a:t>Clients deterministically distribute key lookups among servers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Spends 80% of its time processing packets in the kernel  at one core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14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7">
      <a:dk1>
        <a:srgbClr val="000000"/>
      </a:dk1>
      <a:lt1>
        <a:srgbClr val="FFFFFF"/>
      </a:lt1>
      <a:dk2>
        <a:srgbClr val="000000"/>
      </a:dk2>
      <a:lt2>
        <a:srgbClr val="CC3300"/>
      </a:lt2>
      <a:accent1>
        <a:srgbClr val="FFCC00"/>
      </a:accent1>
      <a:accent2>
        <a:srgbClr val="CC6600"/>
      </a:accent2>
      <a:accent3>
        <a:srgbClr val="FFFFFF"/>
      </a:accent3>
      <a:accent4>
        <a:srgbClr val="000000"/>
      </a:accent4>
      <a:accent5>
        <a:srgbClr val="FFE2AA"/>
      </a:accent5>
      <a:accent6>
        <a:srgbClr val="B95C00"/>
      </a:accent6>
      <a:hlink>
        <a:srgbClr val="663300"/>
      </a:hlink>
      <a:folHlink>
        <a:srgbClr val="CC9900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ook Chapter VIIII [Compatibility Mode]" id="{25D45D3C-36C0-4594-81E2-3243780395F3}" vid="{03FD76ED-B60A-4FB7-8934-0E1A6803D12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UH Red</Template>
  <TotalTime>1334</TotalTime>
  <Words>1946</Words>
  <Application>Microsoft Office PowerPoint</Application>
  <PresentationFormat>Widescreen</PresentationFormat>
  <Paragraphs>353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9" baseType="lpstr">
      <vt:lpstr>Arial</vt:lpstr>
      <vt:lpstr>Arial Black</vt:lpstr>
      <vt:lpstr>Cambria Math</vt:lpstr>
      <vt:lpstr>Times New Roman</vt:lpstr>
      <vt:lpstr>Wingdings</vt:lpstr>
      <vt:lpstr>Pixel</vt:lpstr>
      <vt:lpstr>AN ANALYSIS OF LINUX SCALABILITY TO MANY CORES</vt:lpstr>
      <vt:lpstr>Paper highlights</vt:lpstr>
      <vt:lpstr>The challenge</vt:lpstr>
      <vt:lpstr>The approach</vt:lpstr>
      <vt:lpstr>Scalability</vt:lpstr>
      <vt:lpstr>Amdahl’s Law</vt:lpstr>
      <vt:lpstr>Example: Flying Houston-New York</vt:lpstr>
      <vt:lpstr>MOSBENCH Applications</vt:lpstr>
      <vt:lpstr>MOSBENCH Applications</vt:lpstr>
      <vt:lpstr>MOSBENCH Applications</vt:lpstr>
      <vt:lpstr>MOSBENCH Applications</vt:lpstr>
      <vt:lpstr>MOSBENCH Applications</vt:lpstr>
      <vt:lpstr>MOSBENCH Applications</vt:lpstr>
      <vt:lpstr>MOSBENCH Applications</vt:lpstr>
      <vt:lpstr>Common scalability issues (I)</vt:lpstr>
      <vt:lpstr>Common scalability issues (II) </vt:lpstr>
      <vt:lpstr>Hard fixes</vt:lpstr>
      <vt:lpstr>Easy fixes</vt:lpstr>
      <vt:lpstr>Multicore packet processing</vt:lpstr>
      <vt:lpstr>Sloppy counters</vt:lpstr>
      <vt:lpstr>In the paper</vt:lpstr>
      <vt:lpstr>Incrementing the sloppy counter (I)</vt:lpstr>
      <vt:lpstr>Incrementing the sloppy counter (II)</vt:lpstr>
      <vt:lpstr>Decrementing the sloppy counter</vt:lpstr>
      <vt:lpstr>Releasing  pre-allocated references</vt:lpstr>
      <vt:lpstr>How they work (I)</vt:lpstr>
      <vt:lpstr>How they work (II)</vt:lpstr>
      <vt:lpstr>Meaning</vt:lpstr>
      <vt:lpstr>Example (I)</vt:lpstr>
      <vt:lpstr>Example (II)</vt:lpstr>
      <vt:lpstr>Example (III)</vt:lpstr>
      <vt:lpstr>A more general view</vt:lpstr>
      <vt:lpstr>Example (I)</vt:lpstr>
      <vt:lpstr>Example (II)</vt:lpstr>
      <vt:lpstr>Lock-free comparison (I)</vt:lpstr>
      <vt:lpstr>Lock-free comparison (II)</vt:lpstr>
      <vt:lpstr>Lock-free comparison (III)</vt:lpstr>
      <vt:lpstr>Lock-free comparison (IV)</vt:lpstr>
      <vt:lpstr>Per-core data structures</vt:lpstr>
      <vt:lpstr>Eliminating false sharing</vt:lpstr>
      <vt:lpstr>Evaluation</vt:lpstr>
      <vt:lpstr>Note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ANALYSIS OF LINUX SCALABILITY TO MANY CORES</dc:title>
  <dc:creator>Jehan-Francois Paris</dc:creator>
  <cp:lastModifiedBy>Jehan-Francois Paris</cp:lastModifiedBy>
  <cp:revision>64</cp:revision>
  <cp:lastPrinted>2021-09-29T15:40:41Z</cp:lastPrinted>
  <dcterms:created xsi:type="dcterms:W3CDTF">2018-09-24T16:13:03Z</dcterms:created>
  <dcterms:modified xsi:type="dcterms:W3CDTF">2021-09-29T15:44:25Z</dcterms:modified>
</cp:coreProperties>
</file>