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5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83" r:id="rId17"/>
    <p:sldId id="271" r:id="rId18"/>
    <p:sldId id="272" r:id="rId19"/>
    <p:sldId id="273" r:id="rId20"/>
    <p:sldId id="274" r:id="rId21"/>
    <p:sldId id="275" r:id="rId22"/>
    <p:sldId id="284" r:id="rId23"/>
    <p:sldId id="276" r:id="rId24"/>
    <p:sldId id="277" r:id="rId25"/>
    <p:sldId id="278" r:id="rId26"/>
    <p:sldId id="279" r:id="rId27"/>
    <p:sldId id="281" r:id="rId28"/>
    <p:sldId id="280" r:id="rId29"/>
    <p:sldId id="282" r:id="rId3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116">
          <p15:clr>
            <a:srgbClr val="A4A3A4"/>
          </p15:clr>
        </p15:guide>
        <p15:guide id="2" pos="154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 showGuides="1">
      <p:cViewPr varScale="1">
        <p:scale>
          <a:sx n="106" d="100"/>
          <a:sy n="106" d="100"/>
        </p:scale>
        <p:origin x="108" y="516"/>
      </p:cViewPr>
      <p:guideLst>
        <p:guide orient="horz" pos="3116"/>
        <p:guide pos="154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1628"/>
    </p:cViewPr>
  </p:sorterViewPr>
  <p:gridSpacing cx="75895" cy="7589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chemeClr val="tx2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tx2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chemeClr val="tx2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C136C25-6A10-445B-B638-8A4A2817161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743961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D6184E5-E5FA-42B5-BB23-22D197E6CBB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586050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894449D-BD83-4DE9-926B-C92D29773B8B}" type="slidenum">
              <a:rPr lang="en-US" altLang="en-US" sz="1200"/>
              <a:pPr/>
              <a:t>1</a:t>
            </a:fld>
            <a:endParaRPr lang="en-US" altLang="en-US" sz="1200" dirty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55357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B7EAE3C-D226-46CD-877E-7E5FE172D56F}" type="slidenum">
              <a:rPr lang="en-US" altLang="en-US" sz="1200"/>
              <a:pPr/>
              <a:t>10</a:t>
            </a:fld>
            <a:endParaRPr lang="en-US" altLang="en-US" sz="1200" dirty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46261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9F82E13-300A-4A30-832E-02AA8E56A216}" type="slidenum">
              <a:rPr lang="en-US" altLang="en-US" sz="1200"/>
              <a:pPr/>
              <a:t>11</a:t>
            </a:fld>
            <a:endParaRPr lang="en-US" altLang="en-US" sz="1200" dirty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81012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907EE4C-F1AA-4909-A0F8-A91F347829B6}" type="slidenum">
              <a:rPr lang="en-US" altLang="en-US" sz="1200"/>
              <a:pPr/>
              <a:t>12</a:t>
            </a:fld>
            <a:endParaRPr lang="en-US" altLang="en-US" sz="1200" dirty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7000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563A522-E59D-4992-90E3-785CBC482DC8}" type="slidenum">
              <a:rPr lang="en-US" altLang="en-US" sz="1200"/>
              <a:pPr/>
              <a:t>13</a:t>
            </a:fld>
            <a:endParaRPr lang="en-US" altLang="en-US" sz="1200" dirty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29327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3544707-8C11-4253-BA3E-4CADA5491390}" type="slidenum">
              <a:rPr lang="en-US" altLang="en-US" sz="1200"/>
              <a:pPr/>
              <a:t>14</a:t>
            </a:fld>
            <a:endParaRPr lang="en-US" altLang="en-US" sz="1200" dirty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94843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0FB441C-E5FF-49CF-8926-073106CF431C}" type="slidenum">
              <a:rPr lang="en-US" altLang="en-US" sz="1200"/>
              <a:pPr/>
              <a:t>15</a:t>
            </a:fld>
            <a:endParaRPr lang="en-US" altLang="en-US" sz="1200" dirty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19433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434F9EC-10B5-4650-A8FD-123AC4692AA0}" type="slidenum">
              <a:rPr lang="en-US" altLang="en-US" sz="1200"/>
              <a:pPr/>
              <a:t>17</a:t>
            </a:fld>
            <a:endParaRPr lang="en-US" altLang="en-US" sz="1200" dirty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63637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8F67DCC-C61E-4CCF-A838-1CF9D01153EB}" type="slidenum">
              <a:rPr lang="en-US" altLang="en-US" sz="1200"/>
              <a:pPr/>
              <a:t>18</a:t>
            </a:fld>
            <a:endParaRPr lang="en-US" altLang="en-US" sz="1200" dirty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075277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40F45FF-D7C5-4892-8EAA-B3A628606943}" type="slidenum">
              <a:rPr lang="en-US" altLang="en-US" sz="1200"/>
              <a:pPr/>
              <a:t>19</a:t>
            </a:fld>
            <a:endParaRPr lang="en-US" altLang="en-US" sz="1200" dirty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993313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88C0D10-6F91-4A4E-9D3C-D52FCB5EC8B6}" type="slidenum">
              <a:rPr lang="en-US" altLang="en-US" sz="1200"/>
              <a:pPr/>
              <a:t>20</a:t>
            </a:fld>
            <a:endParaRPr lang="en-US" altLang="en-US" sz="1200" dirty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25979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91B054C-D2EC-4272-B246-3BEA2FC5C89E}" type="slidenum">
              <a:rPr lang="en-US" altLang="en-US" sz="1200"/>
              <a:pPr/>
              <a:t>2</a:t>
            </a:fld>
            <a:endParaRPr lang="en-US" altLang="en-US" sz="1200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365239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1CB10BD-225E-4180-B2A9-AD3373CDDFFD}" type="slidenum">
              <a:rPr lang="en-US" altLang="en-US" sz="1200"/>
              <a:pPr/>
              <a:t>21</a:t>
            </a:fld>
            <a:endParaRPr lang="en-US" altLang="en-US" sz="1200" dirty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008323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8923D7D-C288-42E9-A847-5EDC6EFCE563}" type="slidenum">
              <a:rPr lang="en-US" altLang="en-US" sz="1200"/>
              <a:pPr/>
              <a:t>23</a:t>
            </a:fld>
            <a:endParaRPr lang="en-US" altLang="en-US" sz="1200" dirty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473030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D6C6DE4-6549-475C-8A22-0429BDD788DF}" type="slidenum">
              <a:rPr lang="en-US" altLang="en-US" sz="1200"/>
              <a:pPr/>
              <a:t>24</a:t>
            </a:fld>
            <a:endParaRPr lang="en-US" altLang="en-US" sz="1200" dirty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748410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7654799-4341-4965-B8A9-891EC7309283}" type="slidenum">
              <a:rPr lang="en-US" altLang="en-US" sz="1200"/>
              <a:pPr/>
              <a:t>25</a:t>
            </a:fld>
            <a:endParaRPr lang="en-US" altLang="en-US" sz="1200" dirty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86804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750E1C4-2482-4AA9-B268-C68289F8F745}" type="slidenum">
              <a:rPr lang="en-US" altLang="en-US" sz="1200"/>
              <a:pPr/>
              <a:t>26</a:t>
            </a:fld>
            <a:endParaRPr lang="en-US" altLang="en-US" sz="1200" dirty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85791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D0159BC-6396-4A5E-A118-2B83E1543BDC}" type="slidenum">
              <a:rPr lang="en-US" altLang="en-US" sz="1200"/>
              <a:pPr/>
              <a:t>27</a:t>
            </a:fld>
            <a:endParaRPr lang="en-US" altLang="en-US" sz="1200" dirty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361050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210E4EA-3B97-497F-9E5F-D612EA0174B1}" type="slidenum">
              <a:rPr lang="en-US" altLang="en-US" sz="1200"/>
              <a:pPr/>
              <a:t>28</a:t>
            </a:fld>
            <a:endParaRPr lang="en-US" altLang="en-US" sz="1200" dirty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719788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4482A59-75DE-4A0C-99C5-3749FEEFA87D}" type="slidenum">
              <a:rPr lang="en-US" altLang="en-US" sz="1200"/>
              <a:pPr/>
              <a:t>29</a:t>
            </a:fld>
            <a:endParaRPr lang="en-US" altLang="en-US" sz="1200" dirty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52446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A1893BD-027E-424E-8EBE-E4D61B773A04}" type="slidenum">
              <a:rPr lang="en-US" altLang="en-US" sz="1200"/>
              <a:pPr/>
              <a:t>3</a:t>
            </a:fld>
            <a:endParaRPr lang="en-US" altLang="en-US" sz="1200" dirty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39677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F361950-2692-43B4-91C7-06E472A2E5CF}" type="slidenum">
              <a:rPr lang="en-US" altLang="en-US" sz="1200"/>
              <a:pPr/>
              <a:t>4</a:t>
            </a:fld>
            <a:endParaRPr lang="en-US" altLang="en-US" sz="1200" dirty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34057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9AEB972-0E6A-4BFB-A9F6-DBB37FB91E9A}" type="slidenum">
              <a:rPr lang="en-US" altLang="en-US" sz="1200"/>
              <a:pPr/>
              <a:t>5</a:t>
            </a:fld>
            <a:endParaRPr lang="en-US" altLang="en-US" sz="1200" dirty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45021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B35947E-F026-4F57-A7B2-47979F182C46}" type="slidenum">
              <a:rPr lang="en-US" altLang="en-US" sz="1200"/>
              <a:pPr/>
              <a:t>6</a:t>
            </a:fld>
            <a:endParaRPr lang="en-US" altLang="en-US" sz="1200" dirty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8236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ABD8356-159A-4E19-99A1-5284A97BAE7B}" type="slidenum">
              <a:rPr lang="en-US" altLang="en-US" sz="1200"/>
              <a:pPr/>
              <a:t>7</a:t>
            </a:fld>
            <a:endParaRPr lang="en-US" altLang="en-US" sz="1200" dirty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85800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F783DEE-2A6C-4D3B-9753-FD36138DB6C1}" type="slidenum">
              <a:rPr lang="en-US" altLang="en-US" sz="1200"/>
              <a:pPr/>
              <a:t>8</a:t>
            </a:fld>
            <a:endParaRPr lang="en-US" altLang="en-US" sz="1200" dirty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79986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CEA4FE0-4009-4648-B462-7EBD15FCEED9}" type="slidenum">
              <a:rPr lang="en-US" altLang="en-US" sz="1200"/>
              <a:pPr/>
              <a:t>9</a:t>
            </a:fld>
            <a:endParaRPr lang="en-US" altLang="en-US" sz="1200" dirty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643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 dirty="0" smtClean="0">
                <a:latin typeface="Times New Roman" panose="02020603050405020304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2400" dirty="0" smtClean="0">
                <a:latin typeface="Times New Roman" panose="02020603050405020304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dirty="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dirty="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dirty="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dirty="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dirty="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dirty="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dirty="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dirty="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dirty="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dirty="0" smtClean="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11777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11778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0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FF35DF-5B3A-4FF9-8136-B3BDA7E513D0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32114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CC4D86-BA69-46FC-9506-E46ECC3EF91E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15243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821DAD-6874-400D-877D-B91360064D27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89446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76A850-BF66-4BD2-A727-BD1AC27AE8B6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90824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8744D5-3F86-4BDD-90FE-B5744936A592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89949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E205CB-D46E-4727-AEBE-4875BE3840DB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14207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09F7F4-A4B9-4DE7-B0B8-D24A57F7D72E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47615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859E91-2856-4874-BFE1-6323A3654072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99028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3F9190-1517-469E-9F0F-DA81C8386A87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98824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1B4059-E81B-4680-84DD-C191BD0F41CA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89714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12DE1B-1211-479E-8D9D-B635482187DA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74485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anose="020B0A04020102020204" pitchFamily="34" charset="0"/>
              </a:defRPr>
            </a:lvl1pPr>
          </a:lstStyle>
          <a:p>
            <a:fld id="{5CB9FB78-4C4F-4A6F-B9D3-56CC34C390F4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 dirty="0" smtClean="0">
                <a:latin typeface="Times New Roman" panose="02020603050405020304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2400" dirty="0" smtClean="0">
                <a:latin typeface="Times New Roman" panose="02020603050405020304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dirty="0" smtClean="0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dirty="0" smtClean="0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dirty="0" smtClean="0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dirty="0" smtClean="0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2400" dirty="0" smtClean="0">
                <a:latin typeface="Times New Roman" panose="02020603050405020304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dirty="0" smtClean="0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dirty="0" smtClean="0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1675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95114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25474" y="1076255"/>
            <a:ext cx="8518525" cy="3187590"/>
          </a:xfrm>
          <a:solidFill>
            <a:srgbClr val="C00000"/>
          </a:solidFill>
        </p:spPr>
        <p:txBody>
          <a:bodyPr/>
          <a:lstStyle/>
          <a:p>
            <a:pPr algn="l">
              <a:lnSpc>
                <a:spcPct val="80000"/>
              </a:lnSpc>
            </a:pPr>
            <a:r>
              <a:rPr kumimoji="0" lang="en-US" altLang="en-US" sz="4000" dirty="0" smtClean="0">
                <a:solidFill>
                  <a:schemeClr val="bg1"/>
                </a:solidFill>
              </a:rPr>
              <a:t>MACHINE-INDEPENDENT VIRTUAL MEMORY MANAGEMENT FOR PAGED UNIPROCESSOR AND MULTIPROCESSOR ARCHITECTURES</a:t>
            </a:r>
            <a:endParaRPr kumimoji="0" lang="en-US" altLang="en-US" dirty="0" smtClean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43781" y="4567425"/>
            <a:ext cx="7681912" cy="1517900"/>
          </a:xfrm>
        </p:spPr>
        <p:txBody>
          <a:bodyPr/>
          <a:lstStyle/>
          <a:p>
            <a:pPr algn="l"/>
            <a:r>
              <a:rPr kumimoji="0" lang="en-US" altLang="en-US" dirty="0" smtClean="0"/>
              <a:t>R. Rashid, A. Tevanian, M. Young, D. Golub, R. Baron, D. Black, W. Bolosky and J. Chew</a:t>
            </a:r>
          </a:p>
          <a:p>
            <a:pPr algn="l"/>
            <a:r>
              <a:rPr kumimoji="0" lang="en-US" altLang="en-US" dirty="0" smtClean="0"/>
              <a:t>CMU</a:t>
            </a:r>
          </a:p>
          <a:p>
            <a:pPr algn="l"/>
            <a:endParaRPr kumimoji="0"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Comments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Solution requires very large address spaces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Most programs will continue to access files through calls to read() and write()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Function calls instead of system calls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Two major problems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Harder to know the </a:t>
            </a:r>
            <a:r>
              <a:rPr lang="en-US" altLang="en-US" b="1" dirty="0" smtClean="0"/>
              <a:t>exact size</a:t>
            </a:r>
            <a:r>
              <a:rPr lang="en-US" altLang="en-US" dirty="0" smtClean="0"/>
              <a:t> of a file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Much harder to emulate the UNIX consistency model in a </a:t>
            </a:r>
            <a:r>
              <a:rPr lang="en-US" altLang="en-US" b="1" dirty="0" smtClean="0"/>
              <a:t>distributed file system</a:t>
            </a:r>
          </a:p>
          <a:p>
            <a:pPr lvl="2">
              <a:lnSpc>
                <a:spcPct val="90000"/>
              </a:lnSpc>
            </a:pPr>
            <a:r>
              <a:rPr lang="en-US" altLang="en-US" i="1" dirty="0" smtClean="0"/>
              <a:t>How can we have atomic writes?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Threads	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Also known as </a:t>
            </a:r>
            <a:r>
              <a:rPr lang="en-US" altLang="en-US" b="1" i="1" dirty="0" smtClean="0"/>
              <a:t>lightweight processes</a:t>
            </a:r>
          </a:p>
          <a:p>
            <a:r>
              <a:rPr lang="en-US" altLang="en-US" dirty="0" smtClean="0"/>
              <a:t>Share the address space of their parent</a:t>
            </a:r>
          </a:p>
          <a:p>
            <a:r>
              <a:rPr lang="en-US" altLang="en-US" dirty="0" smtClean="0"/>
              <a:t>Can be</a:t>
            </a:r>
          </a:p>
          <a:p>
            <a:pPr lvl="1"/>
            <a:r>
              <a:rPr lang="en-US" altLang="en-US" dirty="0" smtClean="0"/>
              <a:t>Kernel-supported</a:t>
            </a:r>
          </a:p>
          <a:p>
            <a:pPr lvl="1"/>
            <a:r>
              <a:rPr lang="en-US" altLang="en-US" dirty="0" smtClean="0"/>
              <a:t>Implemented at user level</a:t>
            </a:r>
          </a:p>
          <a:p>
            <a:r>
              <a:rPr lang="en-US" altLang="en-US" dirty="0" smtClean="0"/>
              <a:t>Kernel-supported threads are essential in multiprocessor architectures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Mach VM user interface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  <a:spcAft>
                <a:spcPts val="300"/>
              </a:spcAft>
            </a:pPr>
            <a:r>
              <a:rPr kumimoji="0" lang="en-US" altLang="en-US" b="1" i="1" dirty="0" smtClean="0"/>
              <a:t>Consistent on all machines supporting Mach</a:t>
            </a:r>
            <a:r>
              <a:rPr kumimoji="0" lang="en-US" altLang="en-US" b="1" dirty="0" smtClean="0"/>
              <a:t>:</a:t>
            </a:r>
            <a:r>
              <a:rPr kumimoji="0" lang="en-US" altLang="en-US" dirty="0" smtClean="0"/>
              <a:t>  including the features that cannot be efficiently implemented on a specific hardware</a:t>
            </a:r>
          </a:p>
          <a:p>
            <a:pPr>
              <a:spcBef>
                <a:spcPts val="1800"/>
              </a:spcBef>
              <a:spcAft>
                <a:spcPts val="300"/>
              </a:spcAft>
            </a:pPr>
            <a:r>
              <a:rPr kumimoji="0" lang="en-US" altLang="en-US" b="1" i="1" dirty="0" smtClean="0"/>
              <a:t>Full support for multiprocessing</a:t>
            </a:r>
            <a:r>
              <a:rPr kumimoji="0" lang="en-US" altLang="en-US" b="1" dirty="0" smtClean="0"/>
              <a:t>: </a:t>
            </a:r>
            <a:r>
              <a:rPr kumimoji="0" lang="en-US" altLang="en-US" dirty="0" smtClean="0"/>
              <a:t> </a:t>
            </a:r>
            <a:r>
              <a:rPr kumimoji="0" lang="en-US" altLang="en-US" i="1" dirty="0" smtClean="0"/>
              <a:t>thread</a:t>
            </a:r>
            <a:r>
              <a:rPr kumimoji="0" lang="en-US" altLang="en-US" dirty="0" smtClean="0"/>
              <a:t> support, efficient data sharing mechanisms, etc..</a:t>
            </a:r>
          </a:p>
          <a:p>
            <a:pPr>
              <a:spcBef>
                <a:spcPts val="1800"/>
              </a:spcBef>
              <a:spcAft>
                <a:spcPts val="300"/>
              </a:spcAft>
            </a:pPr>
            <a:r>
              <a:rPr kumimoji="0" lang="en-US" altLang="en-US" b="1" i="1" dirty="0" smtClean="0"/>
              <a:t>Modular paging</a:t>
            </a:r>
            <a:r>
              <a:rPr kumimoji="0" lang="en-US" altLang="en-US" b="1" dirty="0" smtClean="0"/>
              <a:t>:</a:t>
            </a:r>
            <a:r>
              <a:rPr kumimoji="0" lang="en-US" altLang="en-US" dirty="0" smtClean="0"/>
              <a:t>  external pagers are allowed to implement file mapping or recoverable virtual memory   (for transaction management).</a:t>
            </a:r>
          </a:p>
          <a:p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VM IMPLEMENTATION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Main implementation problem was hardware incompatibilities</a:t>
            </a:r>
          </a:p>
          <a:p>
            <a:r>
              <a:rPr lang="en-US" altLang="en-US" dirty="0" smtClean="0"/>
              <a:t>BSD VM implementation was tailored to VAX hardware (and its lack of a page-referenced bit)</a:t>
            </a:r>
          </a:p>
          <a:p>
            <a:r>
              <a:rPr lang="en-US" altLang="en-US" dirty="0" smtClean="0"/>
              <a:t>Mach designers wanted a design that would be architecture neutral</a:t>
            </a:r>
          </a:p>
          <a:p>
            <a:pPr lvl="1"/>
            <a:r>
              <a:rPr lang="en-US" altLang="en-US" dirty="0" smtClean="0"/>
              <a:t>Many competing microprocessor architectures were then available</a:t>
            </a:r>
          </a:p>
          <a:p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Data structures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5000"/>
              </a:lnSpc>
              <a:spcBef>
                <a:spcPts val="300"/>
              </a:spcBef>
              <a:spcAft>
                <a:spcPts val="300"/>
              </a:spcAft>
            </a:pPr>
            <a:r>
              <a:rPr kumimoji="0" lang="en-US" altLang="en-US" b="1" dirty="0" smtClean="0"/>
              <a:t>Resident page table:</a:t>
            </a:r>
            <a:r>
              <a:rPr kumimoji="0" lang="en-US" altLang="en-US" dirty="0" smtClean="0"/>
              <a:t> keeps track of Mach pages residing in main memory</a:t>
            </a:r>
          </a:p>
          <a:p>
            <a:pPr>
              <a:lnSpc>
                <a:spcPct val="95000"/>
              </a:lnSpc>
              <a:spcBef>
                <a:spcPts val="300"/>
              </a:spcBef>
              <a:spcAft>
                <a:spcPts val="300"/>
              </a:spcAft>
            </a:pPr>
            <a:r>
              <a:rPr kumimoji="0" lang="en-US" altLang="en-US" b="1" dirty="0" smtClean="0"/>
              <a:t>Memory object:</a:t>
            </a:r>
            <a:r>
              <a:rPr kumimoji="0" lang="en-US" altLang="en-US" dirty="0" smtClean="0"/>
              <a:t> a unit of backing storage such as a</a:t>
            </a:r>
            <a:r>
              <a:rPr lang="en-US" altLang="en-US" dirty="0" smtClean="0"/>
              <a:t> disk file or a swap area</a:t>
            </a:r>
          </a:p>
          <a:p>
            <a:pPr>
              <a:lnSpc>
                <a:spcPct val="95000"/>
              </a:lnSpc>
              <a:spcBef>
                <a:spcPts val="300"/>
              </a:spcBef>
              <a:spcAft>
                <a:spcPts val="300"/>
              </a:spcAft>
            </a:pPr>
            <a:r>
              <a:rPr kumimoji="0" lang="en-US" altLang="en-US" b="1" dirty="0" smtClean="0"/>
              <a:t>Address map: </a:t>
            </a:r>
            <a:r>
              <a:rPr kumimoji="0" lang="en-US" altLang="en-US" dirty="0" smtClean="0"/>
              <a:t>a doubly linked list of map entries each of which maps a range of virtual addresses to a region of a  memory object</a:t>
            </a:r>
          </a:p>
          <a:p>
            <a:pPr>
              <a:lnSpc>
                <a:spcPct val="95000"/>
              </a:lnSpc>
              <a:spcBef>
                <a:spcPts val="300"/>
              </a:spcBef>
              <a:spcAft>
                <a:spcPts val="300"/>
              </a:spcAft>
            </a:pPr>
            <a:r>
              <a:rPr kumimoji="0" lang="en-US" altLang="en-US" b="1" dirty="0" smtClean="0"/>
              <a:t>P-map: </a:t>
            </a:r>
            <a:r>
              <a:rPr kumimoji="0" lang="en-US" altLang="en-US" dirty="0" smtClean="0"/>
              <a:t>the memory-mapping data structure used by the hardware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The address map</a:t>
            </a:r>
          </a:p>
        </p:txBody>
      </p:sp>
      <p:grpSp>
        <p:nvGrpSpPr>
          <p:cNvPr id="17411" name="Group 8"/>
          <p:cNvGrpSpPr>
            <a:grpSpLocks/>
          </p:cNvGrpSpPr>
          <p:nvPr/>
        </p:nvGrpSpPr>
        <p:grpSpPr bwMode="auto">
          <a:xfrm>
            <a:off x="2819400" y="2209800"/>
            <a:ext cx="3200400" cy="381000"/>
            <a:chOff x="1776" y="1392"/>
            <a:chExt cx="2016" cy="240"/>
          </a:xfrm>
        </p:grpSpPr>
        <p:sp>
          <p:nvSpPr>
            <p:cNvPr id="17440" name="Rectangle 4"/>
            <p:cNvSpPr>
              <a:spLocks noChangeArrowheads="1"/>
            </p:cNvSpPr>
            <p:nvPr/>
          </p:nvSpPr>
          <p:spPr bwMode="auto">
            <a:xfrm>
              <a:off x="1776" y="1392"/>
              <a:ext cx="672" cy="240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sz="2800" dirty="0">
                  <a:latin typeface="Arial Narrow" panose="020B0606020202030204" pitchFamily="34" charset="0"/>
                </a:rPr>
                <a:t>First</a:t>
              </a:r>
              <a:endParaRPr lang="en-US" altLang="en-US" sz="2800" b="1" dirty="0">
                <a:latin typeface="Arial Narrow" panose="020B0606020202030204" pitchFamily="34" charset="0"/>
              </a:endParaRPr>
            </a:p>
          </p:txBody>
        </p:sp>
        <p:sp>
          <p:nvSpPr>
            <p:cNvPr id="17441" name="Rectangle 6"/>
            <p:cNvSpPr>
              <a:spLocks noChangeArrowheads="1"/>
            </p:cNvSpPr>
            <p:nvPr/>
          </p:nvSpPr>
          <p:spPr bwMode="auto">
            <a:xfrm>
              <a:off x="2448" y="1392"/>
              <a:ext cx="672" cy="240"/>
            </a:xfrm>
            <a:prstGeom prst="rect">
              <a:avLst/>
            </a:prstGeom>
            <a:solidFill>
              <a:schemeClr val="accent1"/>
            </a:solidFill>
            <a:ln w="317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sz="2800" dirty="0">
                  <a:latin typeface="Arial Narrow" panose="020B0606020202030204" pitchFamily="34" charset="0"/>
                </a:rPr>
                <a:t>Current</a:t>
              </a:r>
              <a:endParaRPr lang="en-US" altLang="en-US" dirty="0"/>
            </a:p>
          </p:txBody>
        </p:sp>
        <p:sp>
          <p:nvSpPr>
            <p:cNvPr id="17442" name="Rectangle 7"/>
            <p:cNvSpPr>
              <a:spLocks noChangeArrowheads="1"/>
            </p:cNvSpPr>
            <p:nvPr/>
          </p:nvSpPr>
          <p:spPr bwMode="auto">
            <a:xfrm>
              <a:off x="3120" y="1392"/>
              <a:ext cx="672" cy="240"/>
            </a:xfrm>
            <a:prstGeom prst="rect">
              <a:avLst/>
            </a:prstGeom>
            <a:solidFill>
              <a:schemeClr val="accent1"/>
            </a:solidFill>
            <a:ln w="317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sz="2800" dirty="0">
                  <a:latin typeface="Arial Narrow" panose="020B0606020202030204" pitchFamily="34" charset="0"/>
                </a:rPr>
                <a:t>Last</a:t>
              </a:r>
              <a:endParaRPr lang="en-US" altLang="en-US" sz="2800" b="1" dirty="0">
                <a:latin typeface="Arial Narrow" panose="020B0606020202030204" pitchFamily="34" charset="0"/>
              </a:endParaRPr>
            </a:p>
          </p:txBody>
        </p:sp>
      </p:grpSp>
      <p:sp>
        <p:nvSpPr>
          <p:cNvPr id="17412" name="Rectangle 10"/>
          <p:cNvSpPr>
            <a:spLocks noChangeArrowheads="1"/>
          </p:cNvSpPr>
          <p:nvPr/>
        </p:nvSpPr>
        <p:spPr bwMode="auto">
          <a:xfrm>
            <a:off x="2819400" y="2209800"/>
            <a:ext cx="1066800" cy="381000"/>
          </a:xfrm>
          <a:prstGeom prst="rect">
            <a:avLst/>
          </a:prstGeom>
          <a:solidFill>
            <a:schemeClr val="accent1"/>
          </a:solidFill>
          <a:ln w="3175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800" dirty="0">
                <a:latin typeface="Arial Narrow" panose="020B0606020202030204" pitchFamily="34" charset="0"/>
              </a:rPr>
              <a:t>First</a:t>
            </a:r>
            <a:endParaRPr lang="en-US" altLang="en-US" sz="2800" b="1" dirty="0">
              <a:latin typeface="Arial Narrow" panose="020B0606020202030204" pitchFamily="34" charset="0"/>
            </a:endParaRPr>
          </a:p>
        </p:txBody>
      </p:sp>
      <p:grpSp>
        <p:nvGrpSpPr>
          <p:cNvPr id="17413" name="Group 39"/>
          <p:cNvGrpSpPr>
            <a:grpSpLocks/>
          </p:cNvGrpSpPr>
          <p:nvPr/>
        </p:nvGrpSpPr>
        <p:grpSpPr bwMode="auto">
          <a:xfrm>
            <a:off x="990600" y="3657600"/>
            <a:ext cx="3200400" cy="1524000"/>
            <a:chOff x="624" y="2304"/>
            <a:chExt cx="2016" cy="960"/>
          </a:xfrm>
        </p:grpSpPr>
        <p:sp>
          <p:nvSpPr>
            <p:cNvPr id="17431" name="Rectangle 12"/>
            <p:cNvSpPr>
              <a:spLocks noChangeArrowheads="1"/>
            </p:cNvSpPr>
            <p:nvPr/>
          </p:nvSpPr>
          <p:spPr bwMode="auto">
            <a:xfrm>
              <a:off x="1296" y="2544"/>
              <a:ext cx="1344" cy="240"/>
            </a:xfrm>
            <a:prstGeom prst="rect">
              <a:avLst/>
            </a:prstGeom>
            <a:solidFill>
              <a:schemeClr val="accent1"/>
            </a:solidFill>
            <a:ln w="317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sz="2800" dirty="0">
                  <a:latin typeface="Arial Narrow" panose="020B0606020202030204" pitchFamily="34" charset="0"/>
                </a:rPr>
                <a:t>Offset</a:t>
              </a:r>
            </a:p>
          </p:txBody>
        </p:sp>
        <p:sp>
          <p:nvSpPr>
            <p:cNvPr id="17432" name="Rectangle 9"/>
            <p:cNvSpPr>
              <a:spLocks noChangeArrowheads="1"/>
            </p:cNvSpPr>
            <p:nvPr/>
          </p:nvSpPr>
          <p:spPr bwMode="auto">
            <a:xfrm>
              <a:off x="1296" y="2304"/>
              <a:ext cx="672" cy="240"/>
            </a:xfrm>
            <a:prstGeom prst="rect">
              <a:avLst/>
            </a:prstGeom>
            <a:solidFill>
              <a:schemeClr val="accent1"/>
            </a:solidFill>
            <a:ln w="317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sz="2800" dirty="0">
                  <a:latin typeface="Arial Narrow" panose="020B0606020202030204" pitchFamily="34" charset="0"/>
                </a:rPr>
                <a:t>From</a:t>
              </a:r>
              <a:endParaRPr lang="en-US" altLang="en-US" sz="2800" b="1" dirty="0">
                <a:latin typeface="Arial Narrow" panose="020B0606020202030204" pitchFamily="34" charset="0"/>
              </a:endParaRPr>
            </a:p>
          </p:txBody>
        </p:sp>
        <p:sp>
          <p:nvSpPr>
            <p:cNvPr id="17433" name="Rectangle 11"/>
            <p:cNvSpPr>
              <a:spLocks noChangeArrowheads="1"/>
            </p:cNvSpPr>
            <p:nvPr/>
          </p:nvSpPr>
          <p:spPr bwMode="auto">
            <a:xfrm>
              <a:off x="1968" y="2304"/>
              <a:ext cx="672" cy="240"/>
            </a:xfrm>
            <a:prstGeom prst="rect">
              <a:avLst/>
            </a:prstGeom>
            <a:solidFill>
              <a:schemeClr val="accent1"/>
            </a:solidFill>
            <a:ln w="317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sz="2800" dirty="0">
                  <a:latin typeface="Arial Narrow" panose="020B0606020202030204" pitchFamily="34" charset="0"/>
                </a:rPr>
                <a:t>To</a:t>
              </a:r>
              <a:endParaRPr lang="en-US" altLang="en-US" sz="2800" b="1" dirty="0">
                <a:latin typeface="Arial Narrow" panose="020B0606020202030204" pitchFamily="34" charset="0"/>
              </a:endParaRPr>
            </a:p>
          </p:txBody>
        </p:sp>
        <p:sp>
          <p:nvSpPr>
            <p:cNvPr id="17434" name="Rectangle 14"/>
            <p:cNvSpPr>
              <a:spLocks noChangeArrowheads="1"/>
            </p:cNvSpPr>
            <p:nvPr/>
          </p:nvSpPr>
          <p:spPr bwMode="auto">
            <a:xfrm>
              <a:off x="624" y="2304"/>
              <a:ext cx="672" cy="240"/>
            </a:xfrm>
            <a:prstGeom prst="rect">
              <a:avLst/>
            </a:prstGeom>
            <a:solidFill>
              <a:schemeClr val="accent1"/>
            </a:solidFill>
            <a:ln w="317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sz="2800" dirty="0" smtClean="0">
                  <a:latin typeface="Arial Narrow" panose="020B0606020202030204" pitchFamily="34" charset="0"/>
                </a:rPr>
                <a:t>VM</a:t>
              </a:r>
              <a:endParaRPr lang="en-US" altLang="en-US" sz="2800" b="1" dirty="0">
                <a:latin typeface="Arial Narrow" panose="020B0606020202030204" pitchFamily="34" charset="0"/>
              </a:endParaRPr>
            </a:p>
          </p:txBody>
        </p:sp>
        <p:sp>
          <p:nvSpPr>
            <p:cNvPr id="17435" name="Rectangle 15"/>
            <p:cNvSpPr>
              <a:spLocks noChangeArrowheads="1"/>
            </p:cNvSpPr>
            <p:nvPr/>
          </p:nvSpPr>
          <p:spPr bwMode="auto">
            <a:xfrm>
              <a:off x="624" y="2544"/>
              <a:ext cx="672" cy="240"/>
            </a:xfrm>
            <a:prstGeom prst="rect">
              <a:avLst/>
            </a:prstGeom>
            <a:solidFill>
              <a:schemeClr val="accent1"/>
            </a:solidFill>
            <a:ln w="317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sz="2800" dirty="0">
                  <a:latin typeface="Arial Narrow" panose="020B0606020202030204" pitchFamily="34" charset="0"/>
                </a:rPr>
                <a:t>Object</a:t>
              </a:r>
              <a:endParaRPr lang="en-US" altLang="en-US" sz="2800" b="1" dirty="0">
                <a:latin typeface="Arial Narrow" panose="020B0606020202030204" pitchFamily="34" charset="0"/>
              </a:endParaRPr>
            </a:p>
          </p:txBody>
        </p:sp>
        <p:sp>
          <p:nvSpPr>
            <p:cNvPr id="17436" name="Rectangle 16"/>
            <p:cNvSpPr>
              <a:spLocks noChangeArrowheads="1"/>
            </p:cNvSpPr>
            <p:nvPr/>
          </p:nvSpPr>
          <p:spPr bwMode="auto">
            <a:xfrm>
              <a:off x="624" y="2784"/>
              <a:ext cx="1008" cy="240"/>
            </a:xfrm>
            <a:prstGeom prst="rect">
              <a:avLst/>
            </a:prstGeom>
            <a:solidFill>
              <a:schemeClr val="accent1"/>
            </a:solidFill>
            <a:ln w="317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sz="2800" dirty="0">
                  <a:latin typeface="Arial Narrow" panose="020B0606020202030204" pitchFamily="34" charset="0"/>
                </a:rPr>
                <a:t>Protection</a:t>
              </a:r>
              <a:endParaRPr lang="en-US" altLang="en-US" sz="2800" b="1" dirty="0">
                <a:latin typeface="Arial Narrow" panose="020B0606020202030204" pitchFamily="34" charset="0"/>
              </a:endParaRPr>
            </a:p>
          </p:txBody>
        </p:sp>
        <p:sp>
          <p:nvSpPr>
            <p:cNvPr id="17437" name="Rectangle 17"/>
            <p:cNvSpPr>
              <a:spLocks noChangeArrowheads="1"/>
            </p:cNvSpPr>
            <p:nvPr/>
          </p:nvSpPr>
          <p:spPr bwMode="auto">
            <a:xfrm>
              <a:off x="1632" y="2784"/>
              <a:ext cx="1008" cy="240"/>
            </a:xfrm>
            <a:prstGeom prst="rect">
              <a:avLst/>
            </a:prstGeom>
            <a:solidFill>
              <a:schemeClr val="accent1"/>
            </a:solidFill>
            <a:ln w="317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sz="2800" b="1" dirty="0">
                  <a:solidFill>
                    <a:srgbClr val="FF0000"/>
                  </a:solidFill>
                  <a:latin typeface="Arial Narrow" panose="020B0606020202030204" pitchFamily="34" charset="0"/>
                </a:rPr>
                <a:t>Inheritance</a:t>
              </a:r>
            </a:p>
          </p:txBody>
        </p:sp>
        <p:sp>
          <p:nvSpPr>
            <p:cNvPr id="17438" name="Rectangle 18"/>
            <p:cNvSpPr>
              <a:spLocks noChangeArrowheads="1"/>
            </p:cNvSpPr>
            <p:nvPr/>
          </p:nvSpPr>
          <p:spPr bwMode="auto">
            <a:xfrm>
              <a:off x="624" y="3024"/>
              <a:ext cx="1008" cy="240"/>
            </a:xfrm>
            <a:prstGeom prst="rect">
              <a:avLst/>
            </a:prstGeom>
            <a:solidFill>
              <a:schemeClr val="accent1"/>
            </a:solidFill>
            <a:ln w="317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sz="2800" dirty="0">
                  <a:latin typeface="Arial Narrow" panose="020B0606020202030204" pitchFamily="34" charset="0"/>
                </a:rPr>
                <a:t>Previous</a:t>
              </a:r>
              <a:endParaRPr lang="en-US" altLang="en-US" sz="2800" b="1" dirty="0">
                <a:latin typeface="Arial Narrow" panose="020B0606020202030204" pitchFamily="34" charset="0"/>
              </a:endParaRPr>
            </a:p>
          </p:txBody>
        </p:sp>
        <p:sp>
          <p:nvSpPr>
            <p:cNvPr id="17439" name="Rectangle 19"/>
            <p:cNvSpPr>
              <a:spLocks noChangeArrowheads="1"/>
            </p:cNvSpPr>
            <p:nvPr/>
          </p:nvSpPr>
          <p:spPr bwMode="auto">
            <a:xfrm>
              <a:off x="1632" y="3024"/>
              <a:ext cx="1008" cy="240"/>
            </a:xfrm>
            <a:prstGeom prst="rect">
              <a:avLst/>
            </a:prstGeom>
            <a:solidFill>
              <a:schemeClr val="accent1"/>
            </a:solidFill>
            <a:ln w="317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sz="2800" dirty="0">
                  <a:latin typeface="Arial Narrow" panose="020B0606020202030204" pitchFamily="34" charset="0"/>
                </a:rPr>
                <a:t>Next</a:t>
              </a:r>
              <a:endParaRPr lang="en-US" altLang="en-US" sz="2800" b="1" dirty="0">
                <a:latin typeface="Arial Narrow" panose="020B0606020202030204" pitchFamily="34" charset="0"/>
              </a:endParaRPr>
            </a:p>
          </p:txBody>
        </p:sp>
      </p:grpSp>
      <p:sp>
        <p:nvSpPr>
          <p:cNvPr id="17414" name="Line 31"/>
          <p:cNvSpPr>
            <a:spLocks noChangeShapeType="1"/>
          </p:cNvSpPr>
          <p:nvPr/>
        </p:nvSpPr>
        <p:spPr bwMode="auto">
          <a:xfrm flipH="1">
            <a:off x="2667000" y="2590800"/>
            <a:ext cx="609600" cy="1066800"/>
          </a:xfrm>
          <a:prstGeom prst="line">
            <a:avLst/>
          </a:prstGeom>
          <a:noFill/>
          <a:ln w="57150" cap="sq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7415" name="Line 32"/>
          <p:cNvSpPr>
            <a:spLocks noChangeShapeType="1"/>
          </p:cNvSpPr>
          <p:nvPr/>
        </p:nvSpPr>
        <p:spPr bwMode="auto">
          <a:xfrm>
            <a:off x="5486400" y="2590800"/>
            <a:ext cx="1066800" cy="1066800"/>
          </a:xfrm>
          <a:prstGeom prst="line">
            <a:avLst/>
          </a:prstGeom>
          <a:noFill/>
          <a:ln w="57150" cap="sq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7416" name="Line 34"/>
          <p:cNvSpPr>
            <a:spLocks noChangeShapeType="1"/>
          </p:cNvSpPr>
          <p:nvPr/>
        </p:nvSpPr>
        <p:spPr bwMode="auto">
          <a:xfrm flipH="1">
            <a:off x="3810000" y="2590800"/>
            <a:ext cx="609600" cy="1066800"/>
          </a:xfrm>
          <a:prstGeom prst="line">
            <a:avLst/>
          </a:prstGeom>
          <a:noFill/>
          <a:ln w="57150" cap="sq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7417" name="Line 35"/>
          <p:cNvSpPr>
            <a:spLocks noChangeShapeType="1"/>
          </p:cNvSpPr>
          <p:nvPr/>
        </p:nvSpPr>
        <p:spPr bwMode="auto">
          <a:xfrm>
            <a:off x="4267200" y="4876800"/>
            <a:ext cx="762000" cy="0"/>
          </a:xfrm>
          <a:prstGeom prst="line">
            <a:avLst/>
          </a:prstGeom>
          <a:noFill/>
          <a:ln w="57150" cap="sq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7418" name="Line 36"/>
          <p:cNvSpPr>
            <a:spLocks noChangeShapeType="1"/>
          </p:cNvSpPr>
          <p:nvPr/>
        </p:nvSpPr>
        <p:spPr bwMode="auto">
          <a:xfrm>
            <a:off x="4191000" y="5105400"/>
            <a:ext cx="762000" cy="0"/>
          </a:xfrm>
          <a:prstGeom prst="line">
            <a:avLst/>
          </a:prstGeom>
          <a:noFill/>
          <a:ln w="57150" cap="sq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7419" name="Text Box 37"/>
          <p:cNvSpPr txBox="1">
            <a:spLocks noChangeArrowheads="1"/>
          </p:cNvSpPr>
          <p:nvPr/>
        </p:nvSpPr>
        <p:spPr bwMode="auto">
          <a:xfrm>
            <a:off x="762000" y="5486400"/>
            <a:ext cx="35925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latin typeface="Arial" panose="020B0604020202020204" pitchFamily="34" charset="0"/>
              </a:rPr>
              <a:t>could map code segment</a:t>
            </a:r>
          </a:p>
          <a:p>
            <a:r>
              <a:rPr lang="en-US" altLang="en-US" dirty="0">
                <a:latin typeface="Arial" panose="020B0604020202020204" pitchFamily="34" charset="0"/>
              </a:rPr>
              <a:t>(inheritance = share)</a:t>
            </a:r>
            <a:endParaRPr lang="en-US" altLang="en-US" dirty="0"/>
          </a:p>
        </p:txBody>
      </p:sp>
      <p:sp>
        <p:nvSpPr>
          <p:cNvPr id="17420" name="Text Box 38"/>
          <p:cNvSpPr txBox="1">
            <a:spLocks noChangeArrowheads="1"/>
          </p:cNvSpPr>
          <p:nvPr/>
        </p:nvSpPr>
        <p:spPr bwMode="auto">
          <a:xfrm>
            <a:off x="4953000" y="5486400"/>
            <a:ext cx="36417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latin typeface="Arial" panose="020B0604020202020204" pitchFamily="34" charset="0"/>
              </a:rPr>
              <a:t>could map stack segment</a:t>
            </a:r>
          </a:p>
          <a:p>
            <a:r>
              <a:rPr lang="en-US" altLang="en-US" dirty="0">
                <a:latin typeface="Arial" panose="020B0604020202020204" pitchFamily="34" charset="0"/>
              </a:rPr>
              <a:t>(inheritance = copy)</a:t>
            </a:r>
          </a:p>
        </p:txBody>
      </p:sp>
      <p:grpSp>
        <p:nvGrpSpPr>
          <p:cNvPr id="17421" name="Group 40"/>
          <p:cNvGrpSpPr>
            <a:grpSpLocks/>
          </p:cNvGrpSpPr>
          <p:nvPr/>
        </p:nvGrpSpPr>
        <p:grpSpPr bwMode="auto">
          <a:xfrm>
            <a:off x="5029200" y="3674515"/>
            <a:ext cx="3200400" cy="1524000"/>
            <a:chOff x="624" y="2304"/>
            <a:chExt cx="2016" cy="960"/>
          </a:xfrm>
        </p:grpSpPr>
        <p:sp>
          <p:nvSpPr>
            <p:cNvPr id="17422" name="Rectangle 41"/>
            <p:cNvSpPr>
              <a:spLocks noChangeArrowheads="1"/>
            </p:cNvSpPr>
            <p:nvPr/>
          </p:nvSpPr>
          <p:spPr bwMode="auto">
            <a:xfrm>
              <a:off x="1296" y="2544"/>
              <a:ext cx="1344" cy="240"/>
            </a:xfrm>
            <a:prstGeom prst="rect">
              <a:avLst/>
            </a:prstGeom>
            <a:solidFill>
              <a:schemeClr val="accent1"/>
            </a:solidFill>
            <a:ln w="317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sz="2800" dirty="0">
                  <a:latin typeface="Arial Narrow" panose="020B0606020202030204" pitchFamily="34" charset="0"/>
                </a:rPr>
                <a:t>Offset</a:t>
              </a:r>
            </a:p>
          </p:txBody>
        </p:sp>
        <p:sp>
          <p:nvSpPr>
            <p:cNvPr id="17423" name="Rectangle 42"/>
            <p:cNvSpPr>
              <a:spLocks noChangeArrowheads="1"/>
            </p:cNvSpPr>
            <p:nvPr/>
          </p:nvSpPr>
          <p:spPr bwMode="auto">
            <a:xfrm>
              <a:off x="1296" y="2304"/>
              <a:ext cx="672" cy="240"/>
            </a:xfrm>
            <a:prstGeom prst="rect">
              <a:avLst/>
            </a:prstGeom>
            <a:solidFill>
              <a:schemeClr val="accent1"/>
            </a:solidFill>
            <a:ln w="317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sz="2800" dirty="0">
                  <a:latin typeface="Arial Narrow" panose="020B0606020202030204" pitchFamily="34" charset="0"/>
                </a:rPr>
                <a:t>From</a:t>
              </a:r>
              <a:endParaRPr lang="en-US" altLang="en-US" sz="2800" b="1" dirty="0">
                <a:latin typeface="Arial Narrow" panose="020B0606020202030204" pitchFamily="34" charset="0"/>
              </a:endParaRPr>
            </a:p>
          </p:txBody>
        </p:sp>
        <p:sp>
          <p:nvSpPr>
            <p:cNvPr id="17424" name="Rectangle 43"/>
            <p:cNvSpPr>
              <a:spLocks noChangeArrowheads="1"/>
            </p:cNvSpPr>
            <p:nvPr/>
          </p:nvSpPr>
          <p:spPr bwMode="auto">
            <a:xfrm>
              <a:off x="1968" y="2304"/>
              <a:ext cx="672" cy="240"/>
            </a:xfrm>
            <a:prstGeom prst="rect">
              <a:avLst/>
            </a:prstGeom>
            <a:solidFill>
              <a:schemeClr val="accent1"/>
            </a:solidFill>
            <a:ln w="317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sz="2800" dirty="0">
                  <a:latin typeface="Arial Narrow" panose="020B0606020202030204" pitchFamily="34" charset="0"/>
                </a:rPr>
                <a:t>To</a:t>
              </a:r>
              <a:endParaRPr lang="en-US" altLang="en-US" sz="2800" b="1" dirty="0">
                <a:latin typeface="Arial Narrow" panose="020B0606020202030204" pitchFamily="34" charset="0"/>
              </a:endParaRPr>
            </a:p>
          </p:txBody>
        </p:sp>
        <p:sp>
          <p:nvSpPr>
            <p:cNvPr id="17425" name="Rectangle 44"/>
            <p:cNvSpPr>
              <a:spLocks noChangeArrowheads="1"/>
            </p:cNvSpPr>
            <p:nvPr/>
          </p:nvSpPr>
          <p:spPr bwMode="auto">
            <a:xfrm>
              <a:off x="624" y="2304"/>
              <a:ext cx="672" cy="240"/>
            </a:xfrm>
            <a:prstGeom prst="rect">
              <a:avLst/>
            </a:prstGeom>
            <a:solidFill>
              <a:schemeClr val="accent1"/>
            </a:solidFill>
            <a:ln w="317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sz="2800" dirty="0" smtClean="0">
                  <a:latin typeface="Arial Narrow" panose="020B0606020202030204" pitchFamily="34" charset="0"/>
                </a:rPr>
                <a:t>VM</a:t>
              </a:r>
              <a:endParaRPr lang="en-US" altLang="en-US" sz="2800" b="1" dirty="0">
                <a:latin typeface="Arial Narrow" panose="020B0606020202030204" pitchFamily="34" charset="0"/>
              </a:endParaRPr>
            </a:p>
          </p:txBody>
        </p:sp>
        <p:sp>
          <p:nvSpPr>
            <p:cNvPr id="17426" name="Rectangle 45"/>
            <p:cNvSpPr>
              <a:spLocks noChangeArrowheads="1"/>
            </p:cNvSpPr>
            <p:nvPr/>
          </p:nvSpPr>
          <p:spPr bwMode="auto">
            <a:xfrm>
              <a:off x="624" y="2544"/>
              <a:ext cx="672" cy="240"/>
            </a:xfrm>
            <a:prstGeom prst="rect">
              <a:avLst/>
            </a:prstGeom>
            <a:solidFill>
              <a:schemeClr val="accent1"/>
            </a:solidFill>
            <a:ln w="317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sz="2800" dirty="0">
                  <a:latin typeface="Arial Narrow" panose="020B0606020202030204" pitchFamily="34" charset="0"/>
                </a:rPr>
                <a:t>Object</a:t>
              </a:r>
              <a:endParaRPr lang="en-US" altLang="en-US" sz="2800" b="1" dirty="0">
                <a:latin typeface="Arial Narrow" panose="020B0606020202030204" pitchFamily="34" charset="0"/>
              </a:endParaRPr>
            </a:p>
          </p:txBody>
        </p:sp>
        <p:sp>
          <p:nvSpPr>
            <p:cNvPr id="17427" name="Rectangle 46"/>
            <p:cNvSpPr>
              <a:spLocks noChangeArrowheads="1"/>
            </p:cNvSpPr>
            <p:nvPr/>
          </p:nvSpPr>
          <p:spPr bwMode="auto">
            <a:xfrm>
              <a:off x="624" y="2784"/>
              <a:ext cx="1008" cy="240"/>
            </a:xfrm>
            <a:prstGeom prst="rect">
              <a:avLst/>
            </a:prstGeom>
            <a:solidFill>
              <a:schemeClr val="accent1"/>
            </a:solidFill>
            <a:ln w="317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sz="2800" dirty="0">
                  <a:latin typeface="Arial Narrow" panose="020B0606020202030204" pitchFamily="34" charset="0"/>
                </a:rPr>
                <a:t>Protection</a:t>
              </a:r>
              <a:endParaRPr lang="en-US" altLang="en-US" sz="2800" b="1" dirty="0">
                <a:latin typeface="Arial Narrow" panose="020B0606020202030204" pitchFamily="34" charset="0"/>
              </a:endParaRPr>
            </a:p>
          </p:txBody>
        </p:sp>
        <p:sp>
          <p:nvSpPr>
            <p:cNvPr id="17428" name="Rectangle 47"/>
            <p:cNvSpPr>
              <a:spLocks noChangeArrowheads="1"/>
            </p:cNvSpPr>
            <p:nvPr/>
          </p:nvSpPr>
          <p:spPr bwMode="auto">
            <a:xfrm>
              <a:off x="1632" y="2784"/>
              <a:ext cx="1008" cy="240"/>
            </a:xfrm>
            <a:prstGeom prst="rect">
              <a:avLst/>
            </a:prstGeom>
            <a:solidFill>
              <a:schemeClr val="accent1"/>
            </a:solidFill>
            <a:ln w="317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sz="2800" b="1" dirty="0">
                  <a:solidFill>
                    <a:srgbClr val="FF0000"/>
                  </a:solidFill>
                  <a:latin typeface="Arial Narrow" panose="020B0606020202030204" pitchFamily="34" charset="0"/>
                </a:rPr>
                <a:t>Inheritanc</a:t>
              </a:r>
              <a:r>
                <a:rPr lang="en-US" altLang="en-US" sz="2800" b="1" dirty="0">
                  <a:solidFill>
                    <a:schemeClr val="accent2"/>
                  </a:solidFill>
                  <a:latin typeface="Arial Narrow" panose="020B0606020202030204" pitchFamily="34" charset="0"/>
                </a:rPr>
                <a:t>e</a:t>
              </a:r>
              <a:endParaRPr lang="en-US" altLang="en-US" sz="2800" b="1" dirty="0">
                <a:latin typeface="Arial Narrow" panose="020B0606020202030204" pitchFamily="34" charset="0"/>
              </a:endParaRPr>
            </a:p>
          </p:txBody>
        </p:sp>
        <p:sp>
          <p:nvSpPr>
            <p:cNvPr id="17429" name="Rectangle 48"/>
            <p:cNvSpPr>
              <a:spLocks noChangeArrowheads="1"/>
            </p:cNvSpPr>
            <p:nvPr/>
          </p:nvSpPr>
          <p:spPr bwMode="auto">
            <a:xfrm>
              <a:off x="624" y="3024"/>
              <a:ext cx="1008" cy="240"/>
            </a:xfrm>
            <a:prstGeom prst="rect">
              <a:avLst/>
            </a:prstGeom>
            <a:solidFill>
              <a:schemeClr val="accent1"/>
            </a:solidFill>
            <a:ln w="317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sz="2800" dirty="0">
                  <a:latin typeface="Arial Narrow" panose="020B0606020202030204" pitchFamily="34" charset="0"/>
                </a:rPr>
                <a:t>Previous</a:t>
              </a:r>
              <a:endParaRPr lang="en-US" altLang="en-US" sz="2800" b="1" dirty="0">
                <a:latin typeface="Arial Narrow" panose="020B0606020202030204" pitchFamily="34" charset="0"/>
              </a:endParaRPr>
            </a:p>
          </p:txBody>
        </p:sp>
        <p:sp>
          <p:nvSpPr>
            <p:cNvPr id="17430" name="Rectangle 49"/>
            <p:cNvSpPr>
              <a:spLocks noChangeArrowheads="1"/>
            </p:cNvSpPr>
            <p:nvPr/>
          </p:nvSpPr>
          <p:spPr bwMode="auto">
            <a:xfrm>
              <a:off x="1632" y="3024"/>
              <a:ext cx="1008" cy="240"/>
            </a:xfrm>
            <a:prstGeom prst="rect">
              <a:avLst/>
            </a:prstGeom>
            <a:solidFill>
              <a:schemeClr val="accent1"/>
            </a:solidFill>
            <a:ln w="317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sz="2800" dirty="0">
                  <a:latin typeface="Arial Narrow" panose="020B0606020202030204" pitchFamily="34" charset="0"/>
                </a:rPr>
                <a:t>Next</a:t>
              </a:r>
              <a:endParaRPr lang="en-US" altLang="en-US" sz="2800" b="1" dirty="0">
                <a:latin typeface="Arial Narrow" panose="020B0606020202030204" pitchFamily="34" charset="0"/>
              </a:endParaRPr>
            </a:p>
          </p:txBody>
        </p:sp>
      </p:grpSp>
      <p:sp>
        <p:nvSpPr>
          <p:cNvPr id="3" name="Oval 2"/>
          <p:cNvSpPr/>
          <p:nvPr/>
        </p:nvSpPr>
        <p:spPr bwMode="auto">
          <a:xfrm>
            <a:off x="6618083" y="696759"/>
            <a:ext cx="990295" cy="990295"/>
          </a:xfrm>
          <a:prstGeom prst="ellipse">
            <a:avLst/>
          </a:prstGeom>
          <a:noFill/>
          <a:ln w="60325" cap="flat" cmpd="dbl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7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Black" panose="020B0A04020102020204" pitchFamily="34" charset="0"/>
              </a:rPr>
              <a:t>The big</a:t>
            </a:r>
          </a:p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7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idea</a:t>
            </a:r>
            <a:endParaRPr kumimoji="0" lang="en-US" sz="17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Protection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protection field per range of pages</a:t>
            </a:r>
          </a:p>
          <a:p>
            <a:r>
              <a:rPr lang="en-US" dirty="0" smtClean="0"/>
              <a:t>Combination of read, write and execute permissions</a:t>
            </a:r>
          </a:p>
          <a:p>
            <a:r>
              <a:rPr lang="en-US" smtClean="0"/>
              <a:t>Comprises</a:t>
            </a:r>
            <a:endParaRPr lang="en-US" dirty="0" smtClean="0"/>
          </a:p>
          <a:p>
            <a:pPr lvl="1"/>
            <a:r>
              <a:rPr lang="en-US" dirty="0" smtClean="0"/>
              <a:t>The current protection of pages in the range,</a:t>
            </a:r>
          </a:p>
          <a:p>
            <a:pPr lvl="1"/>
            <a:r>
              <a:rPr lang="en-US" dirty="0" smtClean="0"/>
              <a:t>Their maximum protection</a:t>
            </a:r>
          </a:p>
          <a:p>
            <a:pPr lvl="2"/>
            <a:r>
              <a:rPr lang="en-US" dirty="0" smtClean="0"/>
              <a:t>Current protection cannot include permissions that are not included in the maximum protection (!!!)</a:t>
            </a:r>
            <a:endParaRPr lang="en-US" dirty="0"/>
          </a:p>
        </p:txBody>
      </p:sp>
      <p:sp>
        <p:nvSpPr>
          <p:cNvPr id="2" name="Rounded Rectangle 1"/>
          <p:cNvSpPr/>
          <p:nvPr/>
        </p:nvSpPr>
        <p:spPr bwMode="auto">
          <a:xfrm>
            <a:off x="1118778" y="6313010"/>
            <a:ext cx="6906444" cy="379475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Cannot grant more rights than</a:t>
            </a:r>
            <a:r>
              <a:rPr kumimoji="0" lang="en-US" sz="2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 a given maximum 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24888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Inheritance (I)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After a regular UNIX fork()</a:t>
            </a:r>
          </a:p>
          <a:p>
            <a:pPr lvl="1"/>
            <a:r>
              <a:rPr lang="en-US" altLang="en-US" b="1" dirty="0" smtClean="0"/>
              <a:t>code segment</a:t>
            </a:r>
            <a:r>
              <a:rPr lang="en-US" altLang="en-US" dirty="0" smtClean="0"/>
              <a:t> is shared between parent and child</a:t>
            </a:r>
          </a:p>
          <a:p>
            <a:pPr lvl="1"/>
            <a:r>
              <a:rPr lang="en-US" altLang="en-US" b="1" dirty="0" smtClean="0"/>
              <a:t>child inherits</a:t>
            </a:r>
            <a:r>
              <a:rPr lang="en-US" altLang="en-US" dirty="0" smtClean="0"/>
              <a:t> a copy of data segment of parent</a:t>
            </a:r>
          </a:p>
          <a:p>
            <a:r>
              <a:rPr lang="en-US" altLang="en-US" dirty="0" smtClean="0"/>
              <a:t>Mach</a:t>
            </a:r>
            <a:r>
              <a:rPr lang="en-US" altLang="en-US" b="1" dirty="0" smtClean="0"/>
              <a:t> inheritance attribute </a:t>
            </a:r>
            <a:r>
              <a:rPr lang="en-US" altLang="en-US" dirty="0" smtClean="0"/>
              <a:t>specifies if pages in a given range of addresses are to be </a:t>
            </a:r>
            <a:r>
              <a:rPr lang="en-US" altLang="en-US" b="1" dirty="0" smtClean="0"/>
              <a:t>shared</a:t>
            </a:r>
            <a:r>
              <a:rPr lang="en-US" altLang="en-US" dirty="0" smtClean="0"/>
              <a:t>, </a:t>
            </a:r>
            <a:r>
              <a:rPr lang="en-US" altLang="en-US" b="1" dirty="0" smtClean="0"/>
              <a:t>copied</a:t>
            </a:r>
            <a:r>
              <a:rPr lang="en-US" altLang="en-US" dirty="0" smtClean="0"/>
              <a:t> or </a:t>
            </a:r>
            <a:r>
              <a:rPr lang="en-US" altLang="en-US" b="1" dirty="0" smtClean="0"/>
              <a:t>ignored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Inheritance (II)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Pages of a mapped file are </a:t>
            </a:r>
            <a:r>
              <a:rPr lang="en-US" altLang="en-US" b="1" dirty="0" smtClean="0"/>
              <a:t>always shared </a:t>
            </a:r>
            <a:r>
              <a:rPr lang="en-US" altLang="en-US" dirty="0" smtClean="0"/>
              <a:t>between parent and child to preserve file sharing semantics</a:t>
            </a:r>
          </a:p>
          <a:p>
            <a:r>
              <a:rPr lang="en-US" altLang="en-US" dirty="0" smtClean="0"/>
              <a:t>Pages in the data segment can either be </a:t>
            </a:r>
          </a:p>
          <a:p>
            <a:pPr lvl="1"/>
            <a:r>
              <a:rPr lang="en-US" altLang="en-US" b="1" dirty="0" smtClean="0"/>
              <a:t>copied </a:t>
            </a:r>
            <a:r>
              <a:rPr lang="en-US" altLang="en-US" dirty="0" smtClean="0"/>
              <a:t>to maintain UNIX </a:t>
            </a:r>
            <a:r>
              <a:rPr lang="en-US" altLang="en-US" dirty="0" smtClean="0">
                <a:latin typeface="Arial" panose="020B0604020202020204" pitchFamily="34" charset="0"/>
              </a:rPr>
              <a:t>fork()</a:t>
            </a:r>
            <a:r>
              <a:rPr lang="en-US" altLang="en-US" dirty="0" smtClean="0"/>
              <a:t> semantics</a:t>
            </a:r>
          </a:p>
          <a:p>
            <a:pPr lvl="1"/>
            <a:r>
              <a:rPr lang="en-US" altLang="en-US" b="1" dirty="0" smtClean="0"/>
              <a:t>shared</a:t>
            </a:r>
            <a:r>
              <a:rPr lang="en-US" altLang="en-US" dirty="0" smtClean="0"/>
              <a:t> if we want to create a thread instead of a regular UNIX process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Lazy evaluation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Mach VM system postpones execution of tasks whenever possible</a:t>
            </a:r>
          </a:p>
          <a:p>
            <a:r>
              <a:rPr lang="en-US" altLang="en-US" dirty="0" smtClean="0"/>
              <a:t>Approach is based on the belief that task is likely to become unnecessary</a:t>
            </a:r>
          </a:p>
          <a:p>
            <a:pPr lvl="1"/>
            <a:r>
              <a:rPr lang="en-US" altLang="en-US" dirty="0" smtClean="0"/>
              <a:t>copying whole data segment of parent process in a </a:t>
            </a:r>
            <a:r>
              <a:rPr lang="en-US" altLang="en-US" b="1" dirty="0" smtClean="0">
                <a:latin typeface="Consolas" panose="020B0609020204030204" pitchFamily="49" charset="0"/>
              </a:rPr>
              <a:t>fork()</a:t>
            </a:r>
            <a:r>
              <a:rPr lang="en-US" altLang="en-US" dirty="0" smtClean="0"/>
              <a:t> that is very likely to be followed by an </a:t>
            </a:r>
            <a:r>
              <a:rPr lang="en-US" altLang="en-US" b="1" dirty="0" smtClean="0">
                <a:latin typeface="Consolas" panose="020B0609020204030204" pitchFamily="49" charset="0"/>
              </a:rPr>
              <a:t>exec()</a:t>
            </a:r>
          </a:p>
          <a:p>
            <a:pPr lvl="1"/>
            <a:r>
              <a:rPr lang="en-US" altLang="en-US" dirty="0" smtClean="0"/>
              <a:t>Mach uses </a:t>
            </a:r>
            <a:r>
              <a:rPr lang="en-US" altLang="en-US" b="1" dirty="0" smtClean="0"/>
              <a:t>copy-on-write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Paper overview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Presents the Mach virtual memory system</a:t>
            </a:r>
          </a:p>
          <a:p>
            <a:r>
              <a:rPr lang="en-US" altLang="en-US" dirty="0" smtClean="0"/>
              <a:t>Three most important issues:</a:t>
            </a:r>
          </a:p>
          <a:p>
            <a:pPr lvl="1"/>
            <a:r>
              <a:rPr lang="en-US" altLang="en-US" b="1" i="1" dirty="0" smtClean="0"/>
              <a:t>External pagers</a:t>
            </a:r>
            <a:r>
              <a:rPr lang="en-US" altLang="en-US" i="1" dirty="0" smtClean="0"/>
              <a:t> </a:t>
            </a:r>
            <a:r>
              <a:rPr lang="en-US" altLang="en-US" dirty="0" smtClean="0"/>
              <a:t>to support </a:t>
            </a:r>
            <a:r>
              <a:rPr lang="en-US" altLang="en-US" b="1" i="1" dirty="0" smtClean="0"/>
              <a:t>mapped files</a:t>
            </a:r>
          </a:p>
          <a:p>
            <a:pPr lvl="1"/>
            <a:r>
              <a:rPr lang="en-US" altLang="en-US" dirty="0" smtClean="0"/>
              <a:t>Concept of </a:t>
            </a:r>
            <a:r>
              <a:rPr lang="en-US" altLang="en-US" b="1" i="1" dirty="0" smtClean="0"/>
              <a:t>inheritance</a:t>
            </a:r>
            <a:r>
              <a:rPr lang="en-US" altLang="en-US" b="1" dirty="0" smtClean="0"/>
              <a:t> </a:t>
            </a:r>
          </a:p>
          <a:p>
            <a:pPr lvl="1"/>
            <a:r>
              <a:rPr lang="en-US" altLang="en-US" b="1" dirty="0" smtClean="0"/>
              <a:t>Copy on write</a:t>
            </a:r>
          </a:p>
          <a:p>
            <a:r>
              <a:rPr lang="en-US" altLang="en-US" dirty="0" smtClean="0"/>
              <a:t>Shortened version of Avadis Tevanian’s dissertation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Copy on write (I)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altLang="en-US" dirty="0" smtClean="0"/>
              <a:t>Already present in Accent</a:t>
            </a:r>
          </a:p>
          <a:p>
            <a:pPr>
              <a:lnSpc>
                <a:spcPct val="110000"/>
              </a:lnSpc>
            </a:pPr>
            <a:r>
              <a:rPr lang="en-US" altLang="en-US" dirty="0" smtClean="0"/>
              <a:t>Best solution for efficient implementation of UNIX </a:t>
            </a:r>
            <a:r>
              <a:rPr lang="en-US" altLang="en-US" b="1" dirty="0" smtClean="0"/>
              <a:t>fork</a:t>
            </a:r>
            <a:r>
              <a:rPr lang="en-US" altLang="en-US" b="1" dirty="0" smtClean="0">
                <a:latin typeface="Arial" panose="020B0604020202020204" pitchFamily="34" charset="0"/>
              </a:rPr>
              <a:t>()</a:t>
            </a:r>
          </a:p>
          <a:p>
            <a:pPr>
              <a:lnSpc>
                <a:spcPct val="110000"/>
              </a:lnSpc>
            </a:pPr>
            <a:r>
              <a:rPr lang="en-US" altLang="en-US" dirty="0" smtClean="0"/>
              <a:t>When Mach is told to copy a range of pages, it lets processes share the same copy of each page but traps write accesses</a:t>
            </a:r>
          </a:p>
          <a:p>
            <a:pPr>
              <a:lnSpc>
                <a:spcPct val="110000"/>
              </a:lnSpc>
            </a:pPr>
            <a:r>
              <a:rPr lang="en-US" altLang="en-US" dirty="0" smtClean="0"/>
              <a:t>Only pages that are modified are copied</a:t>
            </a:r>
            <a:endParaRPr lang="en-US" altLang="en-US" dirty="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Copy on write (II)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735013" y="2286000"/>
            <a:ext cx="62817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200" dirty="0">
                <a:latin typeface="Arial Narrow" panose="020B0606020202030204" pitchFamily="34" charset="0"/>
              </a:rPr>
              <a:t>Process A and B share a range of pages </a:t>
            </a:r>
            <a:endParaRPr lang="en-US" altLang="en-US" dirty="0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735013" y="5270500"/>
            <a:ext cx="58181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200" dirty="0">
                <a:latin typeface="Arial Narrow" panose="020B0606020202030204" pitchFamily="34" charset="0"/>
              </a:rPr>
              <a:t>Process B tries to modify shared page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1143000" y="3429000"/>
            <a:ext cx="6019800" cy="609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 dirty="0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4191000" y="4021251"/>
            <a:ext cx="533400" cy="6096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5105400" y="4343400"/>
            <a:ext cx="37623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200" dirty="0">
                <a:latin typeface="Arial Narrow" panose="020B0606020202030204" pitchFamily="34" charset="0"/>
              </a:rPr>
              <a:t>COW creates new copy</a:t>
            </a:r>
            <a:r>
              <a:rPr lang="en-US" altLang="en-US" dirty="0"/>
              <a:t> </a:t>
            </a:r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 flipV="1">
            <a:off x="2438400" y="3657600"/>
            <a:ext cx="1981200" cy="1676400"/>
          </a:xfrm>
          <a:prstGeom prst="line">
            <a:avLst/>
          </a:prstGeom>
          <a:noFill/>
          <a:ln w="57150" cap="sq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2537" name="Text Box 11"/>
          <p:cNvSpPr txBox="1">
            <a:spLocks noChangeArrowheads="1"/>
          </p:cNvSpPr>
          <p:nvPr/>
        </p:nvSpPr>
        <p:spPr bwMode="auto">
          <a:xfrm>
            <a:off x="4114800" y="3429000"/>
            <a:ext cx="685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600" b="1" dirty="0">
                <a:latin typeface="Arial Black" panose="020B0A04020102020204" pitchFamily="34" charset="0"/>
              </a:rPr>
              <a:t>X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Copy-on-write (III)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Uses shadow objects to keep track of which  pages were modified after a copy-on-write fault</a:t>
            </a:r>
          </a:p>
          <a:p>
            <a:pPr lvl="1"/>
            <a:r>
              <a:rPr lang="en-US" dirty="0" smtClean="0"/>
              <a:t>Only contain pointers to modified pages</a:t>
            </a:r>
          </a:p>
          <a:p>
            <a:endParaRPr lang="en-US" dirty="0"/>
          </a:p>
          <a:p>
            <a:r>
              <a:rPr lang="en-US" dirty="0" smtClean="0"/>
              <a:t>Shadow objects can themselves be shadowed  by future copy-on-write faults</a:t>
            </a:r>
          </a:p>
          <a:p>
            <a:pPr lvl="1"/>
            <a:r>
              <a:rPr lang="en-US" dirty="0" smtClean="0"/>
              <a:t>Creates shadow chains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5" name="Rounded Rectangle 4"/>
          <p:cNvSpPr/>
          <p:nvPr/>
        </p:nvSpPr>
        <p:spPr bwMode="auto">
          <a:xfrm>
            <a:off x="1915675" y="5525872"/>
            <a:ext cx="4781385" cy="683055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That’s all you need to know.</a:t>
            </a:r>
          </a:p>
        </p:txBody>
      </p:sp>
    </p:spTree>
    <p:extLst>
      <p:ext uri="{BB962C8B-B14F-4D97-AF65-F5344CB8AC3E}">
        <p14:creationId xmlns:p14="http://schemas.microsoft.com/office/powerpoint/2010/main" val="41913084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Page replacement policy (I)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890940" y="1912938"/>
            <a:ext cx="5943600" cy="2209800"/>
          </a:xfrm>
          <a:prstGeom prst="rect">
            <a:avLst/>
          </a:prstGeom>
          <a:solidFill>
            <a:schemeClr val="accent1"/>
          </a:solidFill>
          <a:ln w="3175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3200" dirty="0">
                <a:latin typeface="Arial Narrow" panose="020B0606020202030204" pitchFamily="34" charset="0"/>
              </a:rPr>
              <a:t>Global pool of pages</a:t>
            </a:r>
          </a:p>
          <a:p>
            <a:pPr algn="ctr"/>
            <a:r>
              <a:rPr lang="en-US" altLang="en-US" sz="3200" dirty="0">
                <a:latin typeface="Arial Narrow" panose="020B0606020202030204" pitchFamily="34" charset="0"/>
              </a:rPr>
              <a:t>FIFO</a:t>
            </a:r>
            <a:endParaRPr lang="en-US" altLang="en-US" dirty="0"/>
          </a:p>
        </p:txBody>
      </p:sp>
      <p:sp>
        <p:nvSpPr>
          <p:cNvPr id="23556" name="Rectangle 5"/>
          <p:cNvSpPr>
            <a:spLocks noChangeArrowheads="1"/>
          </p:cNvSpPr>
          <p:nvPr/>
        </p:nvSpPr>
        <p:spPr bwMode="auto">
          <a:xfrm>
            <a:off x="2857500" y="5257800"/>
            <a:ext cx="3429000" cy="533400"/>
          </a:xfrm>
          <a:prstGeom prst="rect">
            <a:avLst/>
          </a:prstGeom>
          <a:solidFill>
            <a:schemeClr val="accent1"/>
          </a:solidFill>
          <a:ln w="3175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3200" dirty="0">
                <a:latin typeface="Arial Narrow" panose="020B0606020202030204" pitchFamily="34" charset="0"/>
              </a:rPr>
              <a:t>Global Queue</a:t>
            </a:r>
          </a:p>
        </p:txBody>
      </p:sp>
      <p:sp>
        <p:nvSpPr>
          <p:cNvPr id="23557" name="Line 7"/>
          <p:cNvSpPr>
            <a:spLocks noChangeShapeType="1"/>
          </p:cNvSpPr>
          <p:nvPr/>
        </p:nvSpPr>
        <p:spPr bwMode="auto">
          <a:xfrm>
            <a:off x="1828800" y="4191000"/>
            <a:ext cx="0" cy="1371600"/>
          </a:xfrm>
          <a:prstGeom prst="line">
            <a:avLst/>
          </a:prstGeom>
          <a:noFill/>
          <a:ln w="57150" cap="sq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3558" name="Line 8"/>
          <p:cNvSpPr>
            <a:spLocks noChangeShapeType="1"/>
          </p:cNvSpPr>
          <p:nvPr/>
        </p:nvSpPr>
        <p:spPr bwMode="auto">
          <a:xfrm>
            <a:off x="1828800" y="5562600"/>
            <a:ext cx="990600" cy="0"/>
          </a:xfrm>
          <a:prstGeom prst="line">
            <a:avLst/>
          </a:prstGeom>
          <a:noFill/>
          <a:ln w="57150" cap="sq">
            <a:solidFill>
              <a:srgbClr val="FF0000"/>
            </a:solidFill>
            <a:round/>
            <a:headEnd type="none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3559" name="Line 9"/>
          <p:cNvSpPr>
            <a:spLocks noChangeShapeType="1"/>
          </p:cNvSpPr>
          <p:nvPr/>
        </p:nvSpPr>
        <p:spPr bwMode="auto">
          <a:xfrm>
            <a:off x="6324600" y="5562600"/>
            <a:ext cx="685800" cy="0"/>
          </a:xfrm>
          <a:prstGeom prst="line">
            <a:avLst/>
          </a:prstGeom>
          <a:noFill/>
          <a:ln w="57150" cap="sq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3560" name="Line 10"/>
          <p:cNvSpPr>
            <a:spLocks noChangeShapeType="1"/>
          </p:cNvSpPr>
          <p:nvPr/>
        </p:nvSpPr>
        <p:spPr bwMode="auto">
          <a:xfrm>
            <a:off x="7010400" y="5562600"/>
            <a:ext cx="0" cy="609600"/>
          </a:xfrm>
          <a:prstGeom prst="line">
            <a:avLst/>
          </a:prstGeom>
          <a:noFill/>
          <a:ln w="57150" cap="sq">
            <a:solidFill>
              <a:srgbClr val="FF0000"/>
            </a:solidFill>
            <a:round/>
            <a:headEnd type="none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7239540" y="5622926"/>
            <a:ext cx="8334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320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Disk</a:t>
            </a:r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2067465" y="4237038"/>
            <a:ext cx="26098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Expelled pages</a:t>
            </a:r>
          </a:p>
        </p:txBody>
      </p:sp>
      <p:sp>
        <p:nvSpPr>
          <p:cNvPr id="25613" name="Text Box 13"/>
          <p:cNvSpPr txBox="1">
            <a:spLocks noChangeArrowheads="1"/>
          </p:cNvSpPr>
          <p:nvPr/>
        </p:nvSpPr>
        <p:spPr bwMode="auto">
          <a:xfrm>
            <a:off x="5648865" y="4313238"/>
            <a:ext cx="29083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Reclaimed pages</a:t>
            </a:r>
          </a:p>
        </p:txBody>
      </p:sp>
      <p:sp>
        <p:nvSpPr>
          <p:cNvPr id="23564" name="Line 14"/>
          <p:cNvSpPr>
            <a:spLocks noChangeShapeType="1"/>
          </p:cNvSpPr>
          <p:nvPr/>
        </p:nvSpPr>
        <p:spPr bwMode="auto">
          <a:xfrm flipV="1">
            <a:off x="5179160" y="4122738"/>
            <a:ext cx="0" cy="1066800"/>
          </a:xfrm>
          <a:prstGeom prst="line">
            <a:avLst/>
          </a:prstGeom>
          <a:noFill/>
          <a:ln w="76200" cap="sq">
            <a:solidFill>
              <a:srgbClr val="00B050"/>
            </a:solidFill>
            <a:round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Page replacement policy (II)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Similar to that of VAX VMS</a:t>
            </a:r>
          </a:p>
          <a:p>
            <a:pPr lvl="1"/>
            <a:r>
              <a:rPr lang="en-US" altLang="en-US" dirty="0" smtClean="0"/>
              <a:t>Requires little hardware support</a:t>
            </a:r>
          </a:p>
          <a:p>
            <a:r>
              <a:rPr lang="en-US" altLang="en-US" dirty="0" smtClean="0"/>
              <a:t>Major change is </a:t>
            </a:r>
            <a:r>
              <a:rPr lang="en-US" altLang="en-US" b="1" dirty="0" smtClean="0"/>
              <a:t>global FIFO pool</a:t>
            </a:r>
            <a:r>
              <a:rPr lang="en-US" altLang="en-US" dirty="0" smtClean="0"/>
              <a:t> replacing resident sets of all programs</a:t>
            </a:r>
          </a:p>
          <a:p>
            <a:pPr lvl="1"/>
            <a:r>
              <a:rPr lang="en-US" altLang="en-US" dirty="0" smtClean="0"/>
              <a:t>Much easier to tune</a:t>
            </a:r>
          </a:p>
          <a:p>
            <a:pPr lvl="1"/>
            <a:r>
              <a:rPr lang="en-US" altLang="en-US" dirty="0" smtClean="0"/>
              <a:t>Does not support real-time processes</a:t>
            </a:r>
          </a:p>
          <a:p>
            <a:pPr lvl="1"/>
            <a:r>
              <a:rPr lang="en-US" altLang="en-US" dirty="0" smtClean="0"/>
              <a:t>Can use external pagers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Locks and deadlocks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kumimoji="0" lang="en-US" altLang="en-US" dirty="0" smtClean="0"/>
              <a:t>Mach VM algorithms rely on </a:t>
            </a:r>
            <a:r>
              <a:rPr kumimoji="0" lang="en-US" altLang="en-US" b="1" dirty="0" smtClean="0"/>
              <a:t>locks</a:t>
            </a:r>
            <a:r>
              <a:rPr kumimoji="0" lang="en-US" altLang="en-US" dirty="0" smtClean="0"/>
              <a:t> to achieve exclusive access to kernel data structures</a:t>
            </a:r>
          </a:p>
          <a:p>
            <a:pPr lvl="1"/>
            <a:r>
              <a:rPr kumimoji="0" lang="en-US" altLang="en-US" dirty="0" smtClean="0"/>
              <a:t>Price to pay for a parallel kernel</a:t>
            </a:r>
          </a:p>
          <a:p>
            <a:r>
              <a:rPr kumimoji="0" lang="en-US" altLang="en-US" dirty="0" smtClean="0"/>
              <a:t>To prevent </a:t>
            </a:r>
            <a:r>
              <a:rPr kumimoji="0" lang="en-US" altLang="en-US" b="1" dirty="0" smtClean="0"/>
              <a:t>deadlocks</a:t>
            </a:r>
            <a:r>
              <a:rPr kumimoji="0" lang="en-US" altLang="en-US" dirty="0" smtClean="0"/>
              <a:t>, all algorithms gain locks using the same linear ordering</a:t>
            </a:r>
          </a:p>
          <a:p>
            <a:pPr lvl="1"/>
            <a:r>
              <a:rPr kumimoji="0" lang="en-US" altLang="en-US" dirty="0" smtClean="0"/>
              <a:t>Well known deadlock prevention technique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Miscellanea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</a:pPr>
            <a:r>
              <a:rPr kumimoji="0" lang="en-US" altLang="en-US" dirty="0" smtClean="0"/>
              <a:t>Total size of the machine-dependent part of Mach VM implementation is about 16 Kbytes.</a:t>
            </a:r>
          </a:p>
          <a:p>
            <a:pPr>
              <a:lnSpc>
                <a:spcPct val="90000"/>
              </a:lnSpc>
              <a:spcBef>
                <a:spcPts val="1800"/>
              </a:spcBef>
              <a:spcAft>
                <a:spcPts val="300"/>
              </a:spcAft>
            </a:pPr>
            <a:r>
              <a:rPr kumimoji="0" lang="en-US" altLang="en-US" b="1" dirty="0" smtClean="0"/>
              <a:t>Copy-on-write</a:t>
            </a:r>
            <a:r>
              <a:rPr kumimoji="0" lang="en-US" altLang="en-US" dirty="0" smtClean="0"/>
              <a:t> is used to implement efficient message passing :</a:t>
            </a:r>
          </a:p>
          <a:p>
            <a:pPr lvl="1">
              <a:lnSpc>
                <a:spcPct val="90000"/>
              </a:lnSpc>
              <a:spcBef>
                <a:spcPts val="1800"/>
              </a:spcBef>
              <a:spcAft>
                <a:spcPts val="300"/>
              </a:spcAft>
            </a:pPr>
            <a:r>
              <a:rPr kumimoji="0" lang="en-US" altLang="en-US" dirty="0" smtClean="0"/>
              <a:t>Messages are shared by sender and receiver  until either of them modifies the data.</a:t>
            </a:r>
          </a:p>
          <a:p>
            <a:pPr>
              <a:lnSpc>
                <a:spcPct val="90000"/>
              </a:lnSpc>
              <a:spcBef>
                <a:spcPts val="1800"/>
              </a:spcBef>
              <a:spcAft>
                <a:spcPts val="300"/>
              </a:spcAft>
            </a:pPr>
            <a:r>
              <a:rPr kumimoji="0" lang="en-US" altLang="en-US" b="1" dirty="0" smtClean="0"/>
              <a:t>Shared libraries</a:t>
            </a:r>
            <a:r>
              <a:rPr kumimoji="0" lang="en-US" altLang="en-US" dirty="0" smtClean="0">
                <a:solidFill>
                  <a:srgbClr val="FFFF00"/>
                </a:solidFill>
              </a:rPr>
              <a:t> </a:t>
            </a:r>
            <a:r>
              <a:rPr kumimoji="0" lang="en-US" altLang="en-US" dirty="0" smtClean="0"/>
              <a:t>are supported through the mapped file interface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Problem with inverted page table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IBM RT had a single inverted page table for its whole memory</a:t>
            </a:r>
          </a:p>
          <a:p>
            <a:pPr lvl="1"/>
            <a:r>
              <a:rPr lang="en-US" altLang="en-US" b="1" i="1" dirty="0" smtClean="0"/>
              <a:t>One page table entry per page frame</a:t>
            </a:r>
          </a:p>
          <a:p>
            <a:pPr lvl="1"/>
            <a:r>
              <a:rPr lang="en-US" altLang="en-US" dirty="0" smtClean="0"/>
              <a:t>A page frame could not  belong to two processes at the same time</a:t>
            </a:r>
          </a:p>
          <a:p>
            <a:r>
              <a:rPr lang="en-US" altLang="en-US" dirty="0" smtClean="0"/>
              <a:t>Cannot implement shared pages in an efficient fashion</a:t>
            </a:r>
          </a:p>
          <a:p>
            <a:pPr lvl="1"/>
            <a:r>
              <a:rPr lang="en-US" altLang="en-US" dirty="0" smtClean="0"/>
              <a:t>Mach still offers the feature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FINAL COMMENTS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Paper is hard to read but covers a lot of ground</a:t>
            </a:r>
          </a:p>
          <a:p>
            <a:r>
              <a:rPr lang="en-US" altLang="en-US" dirty="0" smtClean="0"/>
              <a:t>You should at least </a:t>
            </a:r>
            <a:r>
              <a:rPr lang="en-US" altLang="en-US" b="1" dirty="0" smtClean="0"/>
              <a:t>understand 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mapped files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external pagers and memory objects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the concept of inheritance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copy-on-write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the Mach page replacement policy</a:t>
            </a:r>
          </a:p>
          <a:p>
            <a:pPr lvl="1">
              <a:lnSpc>
                <a:spcPct val="90000"/>
              </a:lnSpc>
            </a:pP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More about Mach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Mach provides UNIX emulation through either</a:t>
            </a:r>
          </a:p>
          <a:p>
            <a:pPr lvl="1"/>
            <a:r>
              <a:rPr lang="en-US" altLang="en-US" dirty="0" smtClean="0"/>
              <a:t>a UNIX emulator in the kernel</a:t>
            </a:r>
          </a:p>
          <a:p>
            <a:pPr lvl="1"/>
            <a:r>
              <a:rPr lang="en-US" altLang="en-US" dirty="0" smtClean="0"/>
              <a:t>a UNIX emulation server in user space</a:t>
            </a:r>
          </a:p>
          <a:p>
            <a:r>
              <a:rPr lang="en-US" altLang="en-US" dirty="0" smtClean="0"/>
              <a:t>Even tried to emulate UNIX through a set of specific servers, all in user space</a:t>
            </a:r>
          </a:p>
          <a:p>
            <a:pPr lvl="1"/>
            <a:r>
              <a:rPr lang="en-US" altLang="en-US" dirty="0" smtClean="0"/>
              <a:t>GNU’s HURD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en-US" dirty="0" smtClean="0"/>
              <a:t>General Objectives</a:t>
            </a:r>
            <a:endParaRPr kumimoji="0" lang="en-US" altLang="en-US" dirty="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kumimoji="0" lang="en-US" altLang="en-US" dirty="0" smtClean="0"/>
              <a:t>To be as portable as the UNIX virtual memory system while supporting more functionality:</a:t>
            </a:r>
          </a:p>
          <a:p>
            <a:pPr lvl="1"/>
            <a:r>
              <a:rPr kumimoji="0" lang="en-US" altLang="en-US" dirty="0" smtClean="0"/>
              <a:t>Mapped files</a:t>
            </a:r>
          </a:p>
          <a:p>
            <a:pPr lvl="1"/>
            <a:r>
              <a:rPr kumimoji="0" lang="en-US" altLang="en-US" dirty="0" smtClean="0"/>
              <a:t>Threads through page inheritance </a:t>
            </a:r>
          </a:p>
          <a:p>
            <a:pPr>
              <a:spcBef>
                <a:spcPts val="1800"/>
              </a:spcBef>
            </a:pPr>
            <a:r>
              <a:rPr kumimoji="0" lang="en-US" altLang="en-US" dirty="0" smtClean="0"/>
              <a:t>To support multiprocessing, distributed systems and large address spaces</a:t>
            </a:r>
          </a:p>
          <a:p>
            <a:endParaRPr kumimoji="0"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212138" cy="1143000"/>
          </a:xfrm>
        </p:spPr>
        <p:txBody>
          <a:bodyPr/>
          <a:lstStyle/>
          <a:p>
            <a:r>
              <a:rPr lang="en-US" altLang="en-US" dirty="0" smtClean="0"/>
              <a:t>VM and I/O Buffering (I)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752600"/>
            <a:ext cx="7772400" cy="762000"/>
          </a:xfrm>
        </p:spPr>
        <p:txBody>
          <a:bodyPr/>
          <a:lstStyle/>
          <a:p>
            <a:r>
              <a:rPr lang="en-US" altLang="en-US" b="1" u="sng" dirty="0" smtClean="0"/>
              <a:t>Current situation:</a:t>
            </a:r>
          </a:p>
        </p:txBody>
      </p:sp>
      <p:sp>
        <p:nvSpPr>
          <p:cNvPr id="6148" name="Rectangle 9"/>
          <p:cNvSpPr>
            <a:spLocks noChangeArrowheads="1"/>
          </p:cNvSpPr>
          <p:nvPr/>
        </p:nvSpPr>
        <p:spPr bwMode="auto">
          <a:xfrm>
            <a:off x="2705100" y="2743200"/>
            <a:ext cx="4572000" cy="457200"/>
          </a:xfrm>
          <a:prstGeom prst="rect">
            <a:avLst/>
          </a:prstGeom>
          <a:solidFill>
            <a:srgbClr val="00FF00"/>
          </a:solidFill>
          <a:ln w="3175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6149" name="Text Box 11"/>
          <p:cNvSpPr txBox="1">
            <a:spLocks noChangeArrowheads="1"/>
          </p:cNvSpPr>
          <p:nvPr/>
        </p:nvSpPr>
        <p:spPr bwMode="auto">
          <a:xfrm>
            <a:off x="3276600" y="5029200"/>
            <a:ext cx="10541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200" b="1" dirty="0">
                <a:latin typeface="Arial Narrow" panose="020B0606020202030204" pitchFamily="34" charset="0"/>
              </a:rPr>
              <a:t>Swap</a:t>
            </a:r>
          </a:p>
          <a:p>
            <a:r>
              <a:rPr lang="en-US" altLang="en-US" sz="3200" b="1" dirty="0">
                <a:latin typeface="Arial Narrow" panose="020B0606020202030204" pitchFamily="34" charset="0"/>
              </a:rPr>
              <a:t>area</a:t>
            </a:r>
          </a:p>
        </p:txBody>
      </p:sp>
      <p:sp>
        <p:nvSpPr>
          <p:cNvPr id="6150" name="Text Box 12"/>
          <p:cNvSpPr txBox="1">
            <a:spLocks noChangeArrowheads="1"/>
          </p:cNvSpPr>
          <p:nvPr/>
        </p:nvSpPr>
        <p:spPr bwMode="auto">
          <a:xfrm>
            <a:off x="4038600" y="2057400"/>
            <a:ext cx="4495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3200" b="1" dirty="0">
                <a:latin typeface="Arial Narrow" panose="020B0606020202030204" pitchFamily="34" charset="0"/>
              </a:rPr>
              <a:t>Process in main memory</a:t>
            </a:r>
            <a:endParaRPr lang="en-US" altLang="en-US" b="1" dirty="0"/>
          </a:p>
        </p:txBody>
      </p:sp>
      <p:sp>
        <p:nvSpPr>
          <p:cNvPr id="6151" name="Rectangle 14"/>
          <p:cNvSpPr>
            <a:spLocks noChangeArrowheads="1"/>
          </p:cNvSpPr>
          <p:nvPr/>
        </p:nvSpPr>
        <p:spPr bwMode="auto">
          <a:xfrm>
            <a:off x="4229100" y="3962400"/>
            <a:ext cx="2514600" cy="457200"/>
          </a:xfrm>
          <a:prstGeom prst="rect">
            <a:avLst/>
          </a:prstGeom>
          <a:solidFill>
            <a:srgbClr val="00FF00"/>
          </a:solidFill>
          <a:ln w="3175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6152" name="Text Box 15"/>
          <p:cNvSpPr txBox="1">
            <a:spLocks noChangeArrowheads="1"/>
          </p:cNvSpPr>
          <p:nvPr/>
        </p:nvSpPr>
        <p:spPr bwMode="auto">
          <a:xfrm>
            <a:off x="6858000" y="3886200"/>
            <a:ext cx="1905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200" dirty="0">
                <a:latin typeface="Arial Narrow" panose="020B0606020202030204" pitchFamily="34" charset="0"/>
              </a:rPr>
              <a:t>I</a:t>
            </a:r>
            <a:r>
              <a:rPr lang="en-US" altLang="en-US" sz="3200" b="1" dirty="0">
                <a:latin typeface="Arial Narrow" panose="020B0606020202030204" pitchFamily="34" charset="0"/>
              </a:rPr>
              <a:t>/O buffer</a:t>
            </a:r>
          </a:p>
        </p:txBody>
      </p:sp>
      <p:sp>
        <p:nvSpPr>
          <p:cNvPr id="6153" name="Text Box 16"/>
          <p:cNvSpPr txBox="1">
            <a:spLocks noChangeArrowheads="1"/>
          </p:cNvSpPr>
          <p:nvPr/>
        </p:nvSpPr>
        <p:spPr bwMode="auto">
          <a:xfrm>
            <a:off x="7086600" y="5334000"/>
            <a:ext cx="101917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200" b="1" dirty="0">
                <a:latin typeface="Arial Narrow" panose="020B0606020202030204" pitchFamily="34" charset="0"/>
              </a:rPr>
              <a:t>Disk</a:t>
            </a:r>
          </a:p>
          <a:p>
            <a:r>
              <a:rPr lang="en-US" altLang="en-US" sz="3200" b="1" dirty="0">
                <a:latin typeface="Arial Narrow" panose="020B0606020202030204" pitchFamily="34" charset="0"/>
              </a:rPr>
              <a:t>Drive</a:t>
            </a:r>
          </a:p>
        </p:txBody>
      </p:sp>
      <p:sp>
        <p:nvSpPr>
          <p:cNvPr id="6154" name="Line 22"/>
          <p:cNvSpPr>
            <a:spLocks noChangeShapeType="1"/>
          </p:cNvSpPr>
          <p:nvPr/>
        </p:nvSpPr>
        <p:spPr bwMode="auto">
          <a:xfrm flipH="1">
            <a:off x="2667000" y="3124200"/>
            <a:ext cx="762000" cy="1600200"/>
          </a:xfrm>
          <a:prstGeom prst="line">
            <a:avLst/>
          </a:prstGeom>
          <a:noFill/>
          <a:ln w="76200" cap="sq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155" name="Line 23"/>
          <p:cNvSpPr>
            <a:spLocks noChangeShapeType="1"/>
          </p:cNvSpPr>
          <p:nvPr/>
        </p:nvSpPr>
        <p:spPr bwMode="auto">
          <a:xfrm>
            <a:off x="5410200" y="3200400"/>
            <a:ext cx="0" cy="685800"/>
          </a:xfrm>
          <a:prstGeom prst="line">
            <a:avLst/>
          </a:prstGeom>
          <a:noFill/>
          <a:ln w="76200" cap="sq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156" name="Line 24"/>
          <p:cNvSpPr>
            <a:spLocks noChangeShapeType="1"/>
          </p:cNvSpPr>
          <p:nvPr/>
        </p:nvSpPr>
        <p:spPr bwMode="auto">
          <a:xfrm>
            <a:off x="5410200" y="4419600"/>
            <a:ext cx="838200" cy="838200"/>
          </a:xfrm>
          <a:prstGeom prst="line">
            <a:avLst/>
          </a:prstGeom>
          <a:noFill/>
          <a:ln w="76200" cap="sq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157" name="Rectangle 25"/>
          <p:cNvSpPr>
            <a:spLocks noChangeArrowheads="1"/>
          </p:cNvSpPr>
          <p:nvPr/>
        </p:nvSpPr>
        <p:spPr bwMode="auto">
          <a:xfrm>
            <a:off x="5486400" y="3276600"/>
            <a:ext cx="2743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400" b="1" dirty="0">
                <a:solidFill>
                  <a:srgbClr val="FF3300"/>
                </a:solidFill>
                <a:latin typeface="Arial Narrow" panose="020B0606020202030204" pitchFamily="34" charset="0"/>
              </a:rPr>
              <a:t>System calls</a:t>
            </a:r>
          </a:p>
        </p:txBody>
      </p:sp>
      <p:sp>
        <p:nvSpPr>
          <p:cNvPr id="6158" name="Text Box 26"/>
          <p:cNvSpPr txBox="1">
            <a:spLocks noChangeArrowheads="1"/>
          </p:cNvSpPr>
          <p:nvPr/>
        </p:nvSpPr>
        <p:spPr bwMode="auto">
          <a:xfrm>
            <a:off x="1371600" y="3352800"/>
            <a:ext cx="146367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200" b="1" dirty="0">
                <a:latin typeface="Arial Narrow" panose="020B0606020202030204" pitchFamily="34" charset="0"/>
              </a:rPr>
              <a:t>Virtual</a:t>
            </a:r>
          </a:p>
          <a:p>
            <a:r>
              <a:rPr lang="en-US" altLang="en-US" sz="3200" b="1" dirty="0">
                <a:latin typeface="Arial Narrow" panose="020B0606020202030204" pitchFamily="34" charset="0"/>
              </a:rPr>
              <a:t>Memory</a:t>
            </a:r>
          </a:p>
        </p:txBody>
      </p:sp>
      <p:sp>
        <p:nvSpPr>
          <p:cNvPr id="6159" name="AutoShape 27"/>
          <p:cNvSpPr>
            <a:spLocks noChangeArrowheads="1"/>
          </p:cNvSpPr>
          <p:nvPr/>
        </p:nvSpPr>
        <p:spPr bwMode="auto">
          <a:xfrm>
            <a:off x="2069306" y="4712990"/>
            <a:ext cx="1062038" cy="1365250"/>
          </a:xfrm>
          <a:prstGeom prst="flowChartMagneticDisk">
            <a:avLst/>
          </a:prstGeom>
          <a:solidFill>
            <a:srgbClr val="FFC000"/>
          </a:solidFill>
          <a:ln w="3175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6160" name="AutoShape 28"/>
          <p:cNvSpPr>
            <a:spLocks noChangeArrowheads="1"/>
          </p:cNvSpPr>
          <p:nvPr/>
        </p:nvSpPr>
        <p:spPr bwMode="auto">
          <a:xfrm>
            <a:off x="5643563" y="5249863"/>
            <a:ext cx="1062037" cy="1365250"/>
          </a:xfrm>
          <a:prstGeom prst="flowChartMagneticDisk">
            <a:avLst/>
          </a:prstGeom>
          <a:solidFill>
            <a:srgbClr val="FFC000"/>
          </a:solidFill>
          <a:ln w="3175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212138" cy="1143000"/>
          </a:xfrm>
        </p:spPr>
        <p:txBody>
          <a:bodyPr/>
          <a:lstStyle/>
          <a:p>
            <a:r>
              <a:rPr lang="en-US" altLang="en-US" dirty="0" smtClean="0"/>
              <a:t>VM and I/O Buffering (II)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In a VM system, we have</a:t>
            </a:r>
          </a:p>
          <a:p>
            <a:pPr lvl="1">
              <a:spcBef>
                <a:spcPct val="35000"/>
              </a:spcBef>
            </a:pPr>
            <a:r>
              <a:rPr lang="en-US" altLang="en-US" b="1" dirty="0" smtClean="0"/>
              <a:t>Implicit transfers</a:t>
            </a:r>
            <a:r>
              <a:rPr lang="en-US" altLang="en-US" dirty="0" smtClean="0"/>
              <a:t> of data between main memory and swap area (page faults, etc.)</a:t>
            </a:r>
          </a:p>
          <a:p>
            <a:pPr lvl="1">
              <a:spcBef>
                <a:spcPct val="35000"/>
              </a:spcBef>
            </a:pPr>
            <a:r>
              <a:rPr lang="en-US" altLang="en-US" b="1" dirty="0" smtClean="0"/>
              <a:t>Implicit transfers</a:t>
            </a:r>
            <a:r>
              <a:rPr lang="en-US" altLang="en-US" dirty="0" smtClean="0"/>
              <a:t> of information between the disk drive and the system I/O buffer</a:t>
            </a:r>
          </a:p>
          <a:p>
            <a:pPr lvl="1">
              <a:spcBef>
                <a:spcPct val="35000"/>
              </a:spcBef>
            </a:pPr>
            <a:r>
              <a:rPr lang="en-US" altLang="en-US" b="1" dirty="0" smtClean="0"/>
              <a:t>Explicit transfers</a:t>
            </a:r>
            <a:r>
              <a:rPr lang="en-US" altLang="en-US" dirty="0" smtClean="0"/>
              <a:t> of information between the I/O buffer and the process address space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004888" y="620713"/>
            <a:ext cx="7772400" cy="1143000"/>
          </a:xfrm>
        </p:spPr>
        <p:txBody>
          <a:bodyPr/>
          <a:lstStyle/>
          <a:p>
            <a:r>
              <a:rPr lang="en-US" altLang="en-US" sz="4000" dirty="0" smtClean="0"/>
              <a:t>VM and I/O Buffering (III)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I/O buffering greatly reduces number of disk accesses</a:t>
            </a:r>
          </a:p>
          <a:p>
            <a:r>
              <a:rPr lang="en-US" altLang="en-US" dirty="0" smtClean="0"/>
              <a:t>Each I/O request must still be serviced by the OS:</a:t>
            </a:r>
          </a:p>
          <a:p>
            <a:pPr lvl="1"/>
            <a:r>
              <a:rPr lang="en-US" altLang="en-US" dirty="0" smtClean="0"/>
              <a:t>Two context switches per I/O request</a:t>
            </a:r>
          </a:p>
          <a:p>
            <a:r>
              <a:rPr lang="en-US" altLang="en-US" dirty="0" smtClean="0"/>
              <a:t>A better solution consists of </a:t>
            </a:r>
            <a:r>
              <a:rPr lang="en-US" altLang="en-US" b="1" dirty="0" smtClean="0"/>
              <a:t>mapping files</a:t>
            </a:r>
            <a:r>
              <a:rPr lang="en-US" altLang="en-US" dirty="0" smtClean="0"/>
              <a:t> in  the process </a:t>
            </a:r>
            <a:r>
              <a:rPr lang="en-US" altLang="en-US" b="1" dirty="0" smtClean="0"/>
              <a:t>virtual address space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Mapped files (I)</a:t>
            </a:r>
          </a:p>
        </p:txBody>
      </p:sp>
      <p:sp>
        <p:nvSpPr>
          <p:cNvPr id="9219" name="Rectangle 9"/>
          <p:cNvSpPr>
            <a:spLocks noChangeArrowheads="1"/>
          </p:cNvSpPr>
          <p:nvPr/>
        </p:nvSpPr>
        <p:spPr bwMode="auto">
          <a:xfrm>
            <a:off x="2590800" y="2743200"/>
            <a:ext cx="4572000" cy="457200"/>
          </a:xfrm>
          <a:prstGeom prst="rect">
            <a:avLst/>
          </a:prstGeom>
          <a:solidFill>
            <a:srgbClr val="00FF00"/>
          </a:solidFill>
          <a:ln w="3175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9220" name="Text Box 10"/>
          <p:cNvSpPr txBox="1">
            <a:spLocks noChangeArrowheads="1"/>
          </p:cNvSpPr>
          <p:nvPr/>
        </p:nvSpPr>
        <p:spPr bwMode="auto">
          <a:xfrm>
            <a:off x="3276600" y="4876800"/>
            <a:ext cx="10541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200" b="1" dirty="0">
                <a:latin typeface="Arial Narrow" panose="020B0606020202030204" pitchFamily="34" charset="0"/>
              </a:rPr>
              <a:t>Swap</a:t>
            </a:r>
          </a:p>
          <a:p>
            <a:r>
              <a:rPr lang="en-US" altLang="en-US" sz="3200" b="1" dirty="0">
                <a:latin typeface="Arial Narrow" panose="020B0606020202030204" pitchFamily="34" charset="0"/>
              </a:rPr>
              <a:t>area</a:t>
            </a:r>
          </a:p>
        </p:txBody>
      </p:sp>
      <p:sp>
        <p:nvSpPr>
          <p:cNvPr id="9221" name="Text Box 11"/>
          <p:cNvSpPr txBox="1">
            <a:spLocks noChangeArrowheads="1"/>
          </p:cNvSpPr>
          <p:nvPr/>
        </p:nvSpPr>
        <p:spPr bwMode="auto">
          <a:xfrm>
            <a:off x="4038600" y="2057400"/>
            <a:ext cx="4495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3200" b="1" dirty="0">
                <a:latin typeface="Arial Narrow" panose="020B0606020202030204" pitchFamily="34" charset="0"/>
              </a:rPr>
              <a:t>Process in main memory</a:t>
            </a:r>
            <a:endParaRPr lang="en-US" altLang="en-US" b="1" dirty="0"/>
          </a:p>
        </p:txBody>
      </p:sp>
      <p:sp>
        <p:nvSpPr>
          <p:cNvPr id="9222" name="Text Box 13"/>
          <p:cNvSpPr txBox="1">
            <a:spLocks noChangeArrowheads="1"/>
          </p:cNvSpPr>
          <p:nvPr/>
        </p:nvSpPr>
        <p:spPr bwMode="auto">
          <a:xfrm>
            <a:off x="6629400" y="3657600"/>
            <a:ext cx="1833563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200" b="1" dirty="0">
                <a:latin typeface="Arial Narrow" panose="020B0606020202030204" pitchFamily="34" charset="0"/>
              </a:rPr>
              <a:t>“External”</a:t>
            </a:r>
          </a:p>
          <a:p>
            <a:r>
              <a:rPr lang="en-US" altLang="en-US" sz="3200" b="1" dirty="0">
                <a:latin typeface="Arial Narrow" panose="020B0606020202030204" pitchFamily="34" charset="0"/>
              </a:rPr>
              <a:t>Pager</a:t>
            </a:r>
          </a:p>
        </p:txBody>
      </p:sp>
      <p:sp>
        <p:nvSpPr>
          <p:cNvPr id="9223" name="Text Box 14"/>
          <p:cNvSpPr txBox="1">
            <a:spLocks noChangeArrowheads="1"/>
          </p:cNvSpPr>
          <p:nvPr/>
        </p:nvSpPr>
        <p:spPr bwMode="auto">
          <a:xfrm>
            <a:off x="7086600" y="5334000"/>
            <a:ext cx="1192213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200" b="1" dirty="0">
                <a:latin typeface="Arial Narrow" panose="020B0606020202030204" pitchFamily="34" charset="0"/>
              </a:rPr>
              <a:t>Disk</a:t>
            </a:r>
          </a:p>
          <a:p>
            <a:r>
              <a:rPr lang="en-US" altLang="en-US" sz="3200" b="1" dirty="0">
                <a:latin typeface="Arial Narrow" panose="020B0606020202030204" pitchFamily="34" charset="0"/>
              </a:rPr>
              <a:t>Drive</a:t>
            </a:r>
          </a:p>
        </p:txBody>
      </p:sp>
      <p:sp>
        <p:nvSpPr>
          <p:cNvPr id="9224" name="Line 20"/>
          <p:cNvSpPr>
            <a:spLocks noChangeShapeType="1"/>
          </p:cNvSpPr>
          <p:nvPr/>
        </p:nvSpPr>
        <p:spPr bwMode="auto">
          <a:xfrm flipH="1">
            <a:off x="2667000" y="3124200"/>
            <a:ext cx="762000" cy="1600200"/>
          </a:xfrm>
          <a:prstGeom prst="line">
            <a:avLst/>
          </a:prstGeom>
          <a:noFill/>
          <a:ln w="76200" cap="sq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9225" name="Line 22"/>
          <p:cNvSpPr>
            <a:spLocks noChangeShapeType="1"/>
          </p:cNvSpPr>
          <p:nvPr/>
        </p:nvSpPr>
        <p:spPr bwMode="auto">
          <a:xfrm>
            <a:off x="5867400" y="3200400"/>
            <a:ext cx="374650" cy="1898650"/>
          </a:xfrm>
          <a:prstGeom prst="line">
            <a:avLst/>
          </a:prstGeom>
          <a:noFill/>
          <a:ln w="76200" cap="sq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9226" name="Text Box 24"/>
          <p:cNvSpPr txBox="1">
            <a:spLocks noChangeArrowheads="1"/>
          </p:cNvSpPr>
          <p:nvPr/>
        </p:nvSpPr>
        <p:spPr bwMode="auto">
          <a:xfrm>
            <a:off x="381000" y="3429000"/>
            <a:ext cx="1684338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200" b="1" dirty="0">
                <a:latin typeface="Arial Narrow" panose="020B0606020202030204" pitchFamily="34" charset="0"/>
              </a:rPr>
              <a:t>Usual </a:t>
            </a:r>
            <a:r>
              <a:rPr lang="en-US" altLang="en-US" sz="3200" b="1" dirty="0" smtClean="0">
                <a:latin typeface="Arial Narrow" panose="020B0606020202030204" pitchFamily="34" charset="0"/>
              </a:rPr>
              <a:t>VM</a:t>
            </a:r>
            <a:endParaRPr lang="en-US" altLang="en-US" sz="3200" b="1" dirty="0">
              <a:latin typeface="Arial Narrow" panose="020B0606020202030204" pitchFamily="34" charset="0"/>
            </a:endParaRPr>
          </a:p>
          <a:p>
            <a:r>
              <a:rPr lang="en-US" altLang="en-US" sz="3200" b="1" dirty="0">
                <a:latin typeface="Arial Narrow" panose="020B0606020202030204" pitchFamily="34" charset="0"/>
              </a:rPr>
              <a:t>Pager</a:t>
            </a:r>
          </a:p>
        </p:txBody>
      </p:sp>
      <p:sp>
        <p:nvSpPr>
          <p:cNvPr id="9227" name="AutoShape 25"/>
          <p:cNvSpPr>
            <a:spLocks noChangeArrowheads="1"/>
          </p:cNvSpPr>
          <p:nvPr/>
        </p:nvSpPr>
        <p:spPr bwMode="auto">
          <a:xfrm>
            <a:off x="2214562" y="4724400"/>
            <a:ext cx="1062038" cy="1365250"/>
          </a:xfrm>
          <a:prstGeom prst="flowChartMagneticDisk">
            <a:avLst/>
          </a:prstGeom>
          <a:solidFill>
            <a:srgbClr val="FFC000"/>
          </a:solidFill>
          <a:ln w="3175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9229" name="AutoShape 27"/>
          <p:cNvSpPr>
            <a:spLocks noChangeArrowheads="1"/>
          </p:cNvSpPr>
          <p:nvPr/>
        </p:nvSpPr>
        <p:spPr bwMode="auto">
          <a:xfrm>
            <a:off x="5786438" y="5099050"/>
            <a:ext cx="1062037" cy="1365250"/>
          </a:xfrm>
          <a:prstGeom prst="flowChartMagneticDisk">
            <a:avLst/>
          </a:prstGeom>
          <a:solidFill>
            <a:srgbClr val="FFC000"/>
          </a:solidFill>
          <a:ln w="3175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Mapped files (II)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When a process opens a file, the whole file is mapped into the process virtual address space</a:t>
            </a:r>
          </a:p>
          <a:p>
            <a:pPr lvl="1"/>
            <a:r>
              <a:rPr lang="en-US" altLang="en-US" b="1" dirty="0" smtClean="0"/>
              <a:t>No data transfer takes place</a:t>
            </a:r>
          </a:p>
          <a:p>
            <a:r>
              <a:rPr lang="en-US" altLang="en-US" dirty="0" smtClean="0"/>
              <a:t>File blocks are brought in memory</a:t>
            </a:r>
            <a:r>
              <a:rPr lang="en-US" altLang="en-US" dirty="0" smtClean="0">
                <a:solidFill>
                  <a:srgbClr val="FFFF00"/>
                </a:solidFill>
              </a:rPr>
              <a:t> </a:t>
            </a:r>
            <a:r>
              <a:rPr lang="en-US" altLang="en-US" b="1" dirty="0" smtClean="0"/>
              <a:t>on demand</a:t>
            </a:r>
          </a:p>
          <a:p>
            <a:r>
              <a:rPr lang="en-US" altLang="en-US" dirty="0" smtClean="0"/>
              <a:t>File contents are accessed using regular program instructions (or library functions)</a:t>
            </a:r>
          </a:p>
          <a:p>
            <a:r>
              <a:rPr lang="en-US" altLang="en-US" dirty="0" smtClean="0"/>
              <a:t>Shared files are in shared memory segments</a:t>
            </a:r>
          </a:p>
          <a:p>
            <a:endParaRPr lang="en-US" altLang="en-US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Mach implementation</a:t>
            </a:r>
          </a:p>
        </p:txBody>
      </p:sp>
      <p:sp>
        <p:nvSpPr>
          <p:cNvPr id="11267" name="Rectangle 8"/>
          <p:cNvSpPr>
            <a:spLocks noChangeArrowheads="1"/>
          </p:cNvSpPr>
          <p:nvPr/>
        </p:nvSpPr>
        <p:spPr bwMode="auto">
          <a:xfrm>
            <a:off x="660400" y="2479675"/>
            <a:ext cx="8153400" cy="609600"/>
          </a:xfrm>
          <a:prstGeom prst="rect">
            <a:avLst/>
          </a:prstGeom>
          <a:solidFill>
            <a:srgbClr val="00FF00"/>
          </a:solidFill>
          <a:ln w="3175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11268" name="Text Box 9"/>
          <p:cNvSpPr txBox="1">
            <a:spLocks noChangeArrowheads="1"/>
          </p:cNvSpPr>
          <p:nvPr/>
        </p:nvSpPr>
        <p:spPr bwMode="auto">
          <a:xfrm>
            <a:off x="974725" y="5029200"/>
            <a:ext cx="10541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200" b="1" dirty="0">
                <a:latin typeface="Arial Narrow" panose="020B0606020202030204" pitchFamily="34" charset="0"/>
              </a:rPr>
              <a:t>Swap</a:t>
            </a:r>
          </a:p>
          <a:p>
            <a:r>
              <a:rPr lang="en-US" altLang="en-US" sz="3200" b="1" dirty="0">
                <a:latin typeface="Arial Narrow" panose="020B0606020202030204" pitchFamily="34" charset="0"/>
              </a:rPr>
              <a:t>area</a:t>
            </a:r>
          </a:p>
        </p:txBody>
      </p:sp>
      <p:sp>
        <p:nvSpPr>
          <p:cNvPr id="11269" name="Text Box 10"/>
          <p:cNvSpPr txBox="1">
            <a:spLocks noChangeArrowheads="1"/>
          </p:cNvSpPr>
          <p:nvPr/>
        </p:nvSpPr>
        <p:spPr bwMode="auto">
          <a:xfrm>
            <a:off x="1143000" y="1828800"/>
            <a:ext cx="6781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3200" dirty="0">
                <a:latin typeface="Arial Narrow" panose="020B0606020202030204" pitchFamily="34" charset="0"/>
              </a:rPr>
              <a:t>Process virtual address space</a:t>
            </a:r>
            <a:endParaRPr lang="en-US" altLang="en-US" dirty="0"/>
          </a:p>
        </p:txBody>
      </p:sp>
      <p:sp>
        <p:nvSpPr>
          <p:cNvPr id="11270" name="Text Box 11"/>
          <p:cNvSpPr txBox="1">
            <a:spLocks noChangeArrowheads="1"/>
          </p:cNvSpPr>
          <p:nvPr/>
        </p:nvSpPr>
        <p:spPr bwMode="auto">
          <a:xfrm>
            <a:off x="6629400" y="3657600"/>
            <a:ext cx="1833563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200" b="1" dirty="0">
                <a:latin typeface="Arial Narrow" panose="020B0606020202030204" pitchFamily="34" charset="0"/>
              </a:rPr>
              <a:t>“External”</a:t>
            </a:r>
          </a:p>
          <a:p>
            <a:r>
              <a:rPr lang="en-US" altLang="en-US" sz="3200" b="1" dirty="0">
                <a:latin typeface="Arial Narrow" panose="020B0606020202030204" pitchFamily="34" charset="0"/>
              </a:rPr>
              <a:t>Pager</a:t>
            </a:r>
          </a:p>
        </p:txBody>
      </p:sp>
      <p:sp>
        <p:nvSpPr>
          <p:cNvPr id="11271" name="Text Box 12"/>
          <p:cNvSpPr txBox="1">
            <a:spLocks noChangeArrowheads="1"/>
          </p:cNvSpPr>
          <p:nvPr/>
        </p:nvSpPr>
        <p:spPr bwMode="auto">
          <a:xfrm>
            <a:off x="7077075" y="5175250"/>
            <a:ext cx="15938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200" b="1" dirty="0">
                <a:latin typeface="Arial Narrow" panose="020B0606020202030204" pitchFamily="34" charset="0"/>
              </a:rPr>
              <a:t>File</a:t>
            </a:r>
            <a:br>
              <a:rPr lang="en-US" altLang="en-US" sz="3200" b="1" dirty="0">
                <a:latin typeface="Arial Narrow" panose="020B0606020202030204" pitchFamily="34" charset="0"/>
              </a:rPr>
            </a:br>
            <a:r>
              <a:rPr lang="en-US" altLang="en-US" sz="3200" b="1" dirty="0">
                <a:latin typeface="Arial Narrow" panose="020B0606020202030204" pitchFamily="34" charset="0"/>
              </a:rPr>
              <a:t>System</a:t>
            </a:r>
          </a:p>
        </p:txBody>
      </p:sp>
      <p:sp>
        <p:nvSpPr>
          <p:cNvPr id="11272" name="Line 18"/>
          <p:cNvSpPr>
            <a:spLocks noChangeShapeType="1"/>
          </p:cNvSpPr>
          <p:nvPr/>
        </p:nvSpPr>
        <p:spPr bwMode="auto">
          <a:xfrm>
            <a:off x="2209800" y="3124200"/>
            <a:ext cx="457200" cy="1600200"/>
          </a:xfrm>
          <a:prstGeom prst="line">
            <a:avLst/>
          </a:prstGeom>
          <a:noFill/>
          <a:ln w="76200" cap="sq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273" name="Text Box 20"/>
          <p:cNvSpPr txBox="1">
            <a:spLocks noChangeArrowheads="1"/>
          </p:cNvSpPr>
          <p:nvPr/>
        </p:nvSpPr>
        <p:spPr bwMode="auto">
          <a:xfrm>
            <a:off x="381000" y="3429000"/>
            <a:ext cx="1684338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200" b="1" dirty="0">
                <a:latin typeface="Arial Narrow" panose="020B0606020202030204" pitchFamily="34" charset="0"/>
              </a:rPr>
              <a:t>Usual </a:t>
            </a:r>
            <a:r>
              <a:rPr lang="en-US" altLang="en-US" sz="3200" b="1" dirty="0" smtClean="0">
                <a:latin typeface="Arial Narrow" panose="020B0606020202030204" pitchFamily="34" charset="0"/>
              </a:rPr>
              <a:t>VM</a:t>
            </a:r>
            <a:endParaRPr lang="en-US" altLang="en-US" sz="3200" b="1" dirty="0">
              <a:latin typeface="Arial Narrow" panose="020B0606020202030204" pitchFamily="34" charset="0"/>
            </a:endParaRPr>
          </a:p>
          <a:p>
            <a:r>
              <a:rPr lang="en-US" altLang="en-US" sz="3200" b="1" dirty="0">
                <a:latin typeface="Arial Narrow" panose="020B0606020202030204" pitchFamily="34" charset="0"/>
              </a:rPr>
              <a:t>Pager</a:t>
            </a:r>
          </a:p>
        </p:txBody>
      </p:sp>
      <p:sp>
        <p:nvSpPr>
          <p:cNvPr id="11274" name="Line 19"/>
          <p:cNvSpPr>
            <a:spLocks noChangeShapeType="1"/>
          </p:cNvSpPr>
          <p:nvPr/>
        </p:nvSpPr>
        <p:spPr bwMode="auto">
          <a:xfrm>
            <a:off x="5791200" y="3124200"/>
            <a:ext cx="298450" cy="1822450"/>
          </a:xfrm>
          <a:prstGeom prst="line">
            <a:avLst/>
          </a:prstGeom>
          <a:noFill/>
          <a:ln w="76200" cap="sq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275" name="Rectangle 21"/>
          <p:cNvSpPr>
            <a:spLocks noChangeArrowheads="1"/>
          </p:cNvSpPr>
          <p:nvPr/>
        </p:nvSpPr>
        <p:spPr bwMode="auto">
          <a:xfrm>
            <a:off x="752475" y="2579688"/>
            <a:ext cx="1981200" cy="457200"/>
          </a:xfrm>
          <a:prstGeom prst="rect">
            <a:avLst/>
          </a:prstGeom>
          <a:solidFill>
            <a:srgbClr val="92D050"/>
          </a:solidFill>
          <a:ln w="3175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11276" name="Rectangle 23"/>
          <p:cNvSpPr>
            <a:spLocks noChangeArrowheads="1"/>
          </p:cNvSpPr>
          <p:nvPr/>
        </p:nvSpPr>
        <p:spPr bwMode="auto">
          <a:xfrm>
            <a:off x="5400675" y="2555875"/>
            <a:ext cx="1676400" cy="457200"/>
          </a:xfrm>
          <a:prstGeom prst="rect">
            <a:avLst/>
          </a:prstGeom>
          <a:solidFill>
            <a:srgbClr val="92D050"/>
          </a:solidFill>
          <a:ln w="3175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11277" name="AutoShape 24"/>
          <p:cNvSpPr>
            <a:spLocks noChangeArrowheads="1"/>
          </p:cNvSpPr>
          <p:nvPr/>
        </p:nvSpPr>
        <p:spPr bwMode="auto">
          <a:xfrm>
            <a:off x="2219325" y="4781550"/>
            <a:ext cx="1062038" cy="1365250"/>
          </a:xfrm>
          <a:prstGeom prst="flowChartMagneticDisk">
            <a:avLst/>
          </a:prstGeom>
          <a:solidFill>
            <a:srgbClr val="FFC000"/>
          </a:solidFill>
          <a:ln w="3175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11278" name="AutoShape 25"/>
          <p:cNvSpPr>
            <a:spLocks noChangeArrowheads="1"/>
          </p:cNvSpPr>
          <p:nvPr/>
        </p:nvSpPr>
        <p:spPr bwMode="auto">
          <a:xfrm>
            <a:off x="5634038" y="4946650"/>
            <a:ext cx="1062037" cy="1365250"/>
          </a:xfrm>
          <a:prstGeom prst="flowChartMagneticDisk">
            <a:avLst/>
          </a:prstGeom>
          <a:solidFill>
            <a:srgbClr val="FFC000"/>
          </a:solidFill>
          <a:ln w="3175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7">
      <a:dk1>
        <a:srgbClr val="000000"/>
      </a:dk1>
      <a:lt1>
        <a:srgbClr val="FFFFFF"/>
      </a:lt1>
      <a:dk2>
        <a:srgbClr val="000000"/>
      </a:dk2>
      <a:lt2>
        <a:srgbClr val="CC3300"/>
      </a:lt2>
      <a:accent1>
        <a:srgbClr val="FFCC00"/>
      </a:accent1>
      <a:accent2>
        <a:srgbClr val="CC6600"/>
      </a:accent2>
      <a:accent3>
        <a:srgbClr val="FFFFFF"/>
      </a:accent3>
      <a:accent4>
        <a:srgbClr val="000000"/>
      </a:accent4>
      <a:accent5>
        <a:srgbClr val="FFE2AA"/>
      </a:accent5>
      <a:accent6>
        <a:srgbClr val="B95C00"/>
      </a:accent6>
      <a:hlink>
        <a:srgbClr val="663300"/>
      </a:hlink>
      <a:folHlink>
        <a:srgbClr val="CC9900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Book Chapter VIIII [Compatibility Mode]" id="{25D45D3C-36C0-4594-81E2-3243780395F3}" vid="{03FD76ED-B60A-4FB7-8934-0E1A6803D125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 UH Red</Template>
  <TotalTime>462</TotalTime>
  <Words>1249</Words>
  <Application>Microsoft Office PowerPoint</Application>
  <PresentationFormat>On-screen Show (4:3)</PresentationFormat>
  <Paragraphs>232</Paragraphs>
  <Slides>29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7" baseType="lpstr">
      <vt:lpstr>Arial</vt:lpstr>
      <vt:lpstr>Arial Black</vt:lpstr>
      <vt:lpstr>Arial Narrow</vt:lpstr>
      <vt:lpstr>Comic Sans MS</vt:lpstr>
      <vt:lpstr>Consolas</vt:lpstr>
      <vt:lpstr>Times New Roman</vt:lpstr>
      <vt:lpstr>Wingdings</vt:lpstr>
      <vt:lpstr>Pixel</vt:lpstr>
      <vt:lpstr>MACHINE-INDEPENDENT VIRTUAL MEMORY MANAGEMENT FOR PAGED UNIPROCESSOR AND MULTIPROCESSOR ARCHITECTURES</vt:lpstr>
      <vt:lpstr>Paper overview</vt:lpstr>
      <vt:lpstr>General Objectives</vt:lpstr>
      <vt:lpstr>VM and I/O Buffering (I)</vt:lpstr>
      <vt:lpstr>VM and I/O Buffering (II)</vt:lpstr>
      <vt:lpstr>VM and I/O Buffering (III)</vt:lpstr>
      <vt:lpstr>Mapped files (I)</vt:lpstr>
      <vt:lpstr>Mapped files (II)</vt:lpstr>
      <vt:lpstr>Mach implementation</vt:lpstr>
      <vt:lpstr>Comments</vt:lpstr>
      <vt:lpstr>Threads </vt:lpstr>
      <vt:lpstr>Mach VM user interface</vt:lpstr>
      <vt:lpstr>VM IMPLEMENTATION</vt:lpstr>
      <vt:lpstr>Data structures</vt:lpstr>
      <vt:lpstr>The address map</vt:lpstr>
      <vt:lpstr>Protection</vt:lpstr>
      <vt:lpstr>Inheritance (I)</vt:lpstr>
      <vt:lpstr>Inheritance (II)</vt:lpstr>
      <vt:lpstr>Lazy evaluation</vt:lpstr>
      <vt:lpstr>Copy on write (I)</vt:lpstr>
      <vt:lpstr>Copy on write (II)</vt:lpstr>
      <vt:lpstr>Copy-on-write (III)</vt:lpstr>
      <vt:lpstr>Page replacement policy (I)</vt:lpstr>
      <vt:lpstr>Page replacement policy (II)</vt:lpstr>
      <vt:lpstr>Locks and deadlocks</vt:lpstr>
      <vt:lpstr>Miscellanea</vt:lpstr>
      <vt:lpstr>Problem with inverted page table</vt:lpstr>
      <vt:lpstr>FINAL COMMENTS</vt:lpstr>
      <vt:lpstr>More about Mach</vt:lpstr>
    </vt:vector>
  </TitlesOfParts>
  <Company>self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MACHINE-INDEPENDENT VIRTUAL MEMORY MANAGEMENT FOR PAGED UNIPROCESSOR AND MULTIPROCESSOR ARCHITECTURES</dc:title>
  <dc:creator>Jehan-François Pâris</dc:creator>
  <cp:lastModifiedBy>Jehan-Francois Paris</cp:lastModifiedBy>
  <cp:revision>36</cp:revision>
  <dcterms:created xsi:type="dcterms:W3CDTF">2001-09-03T17:08:37Z</dcterms:created>
  <dcterms:modified xsi:type="dcterms:W3CDTF">2021-09-18T03:31:14Z</dcterms:modified>
</cp:coreProperties>
</file>