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  <p:sldMasterId id="2147483720" r:id="rId2"/>
  </p:sldMasterIdLst>
  <p:notesMasterIdLst>
    <p:notesMasterId r:id="rId21"/>
  </p:notesMasterIdLst>
  <p:sldIdLst>
    <p:sldId id="257" r:id="rId3"/>
    <p:sldId id="402" r:id="rId4"/>
    <p:sldId id="403" r:id="rId5"/>
    <p:sldId id="404" r:id="rId6"/>
    <p:sldId id="406" r:id="rId7"/>
    <p:sldId id="418" r:id="rId8"/>
    <p:sldId id="419" r:id="rId9"/>
    <p:sldId id="407" r:id="rId10"/>
    <p:sldId id="408" r:id="rId11"/>
    <p:sldId id="409" r:id="rId12"/>
    <p:sldId id="410" r:id="rId13"/>
    <p:sldId id="412" r:id="rId14"/>
    <p:sldId id="413" r:id="rId15"/>
    <p:sldId id="414" r:id="rId16"/>
    <p:sldId id="415" r:id="rId17"/>
    <p:sldId id="417" r:id="rId18"/>
    <p:sldId id="416" r:id="rId19"/>
    <p:sldId id="430" r:id="rId20"/>
  </p:sldIdLst>
  <p:sldSz cx="12192000" cy="6858000"/>
  <p:notesSz cx="6896100" cy="9182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708" y="44"/>
      </p:cViewPr>
      <p:guideLst>
        <p:guide orient="horz" pos="2352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5893" cy="7589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0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7350" y="688975"/>
            <a:ext cx="6121400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360863"/>
            <a:ext cx="5518150" cy="413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21725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F5A098-B381-4D32-9B25-FAA3E956CE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7DBE-7758-4069-B18F-A9950F1672BD}" type="datetimeFigureOut">
              <a:rPr lang="en-US" altLang="en-US"/>
              <a:pPr>
                <a:defRPr/>
              </a:pPr>
              <a:t>11/4/2020</a:t>
            </a:fld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25F2-6433-4144-B162-EF7374ECD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52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FCB26-5523-478D-B0B5-E1ABA3330B3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16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453D2-A7E8-4ACB-B136-0CE6A9765F8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912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6CA68-5121-45A4-A4D2-449E899630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10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74710-AA9A-4689-8A11-5736169ECEA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69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DEC6F-5D15-4C7D-93B1-0023874C9E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909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4A1A8-F0BA-421A-867D-F672AD42D53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95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5792F-6DF1-4981-AD5F-1A6D2E2F34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43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F0551-1ACB-4B18-9BD9-A2FA3247962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062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69163-7F98-4302-86AC-EAF65A7B01B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988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F91E3-6EC8-4724-84B2-152EC3A652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36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DA49-2506-43AA-8D1A-B11243D125F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953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EDE70-3372-4BBE-908A-D5D8E14C694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120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34C37-598F-4FDF-8361-6B187F03FB5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09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DE6DF-F15B-4774-9443-091CBFB5F08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05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C1DD9-16D7-4E95-9502-273554840E7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19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DD953-76A4-4B3B-9AD3-AEF2E0F6F0E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32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13EFC-ECD9-45C6-BC2A-EB21B2B76A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97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79CA-623C-446B-B83E-3A4FB86972C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63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DC653-56E4-44A1-B7F0-5B0004ECAA3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4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BC390-F2D9-4F60-A9F9-D5642897568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13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279BC-95AD-49FF-B353-F81104EF898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1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A722CDB5-72A4-4F1B-9002-97B391EE065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66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A722CDB5-72A4-4F1B-9002-97B391EE065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26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70996" y="1828800"/>
            <a:ext cx="8120550" cy="2209800"/>
          </a:xfrm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sz="4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EVOLUTION OF </a:t>
            </a:r>
            <a:r>
              <a:rPr lang="en-US" alt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NFS</a:t>
            </a:r>
            <a: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7606" y="5250433"/>
            <a:ext cx="4933045" cy="1059125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Dave </a:t>
            </a:r>
            <a:r>
              <a:rPr lang="en-US" altLang="en-US" dirty="0" err="1">
                <a:latin typeface="Arial" panose="020B0604020202020204" pitchFamily="34" charset="0"/>
              </a:rPr>
              <a:t>Hitz</a:t>
            </a:r>
            <a:r>
              <a:rPr lang="en-US" altLang="en-US" dirty="0">
                <a:latin typeface="Arial" panose="020B0604020202020204" pitchFamily="34" charset="0"/>
              </a:rPr>
              <a:t> and Andy </a:t>
            </a:r>
            <a:r>
              <a:rPr lang="en-US" altLang="en-US" dirty="0" smtClean="0">
                <a:latin typeface="Arial" panose="020B0604020202020204" pitchFamily="34" charset="0"/>
              </a:rPr>
              <a:t>Watson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Network </a:t>
            </a:r>
            <a:r>
              <a:rPr lang="en-US" altLang="en-US" i="1" dirty="0">
                <a:latin typeface="Arial" panose="020B0604020202020204" pitchFamily="34" charset="0"/>
              </a:rPr>
              <a:t>Appliance, </a:t>
            </a:r>
            <a:r>
              <a:rPr lang="en-US" altLang="en-US" i="1" dirty="0" err="1">
                <a:latin typeface="Arial" panose="020B0604020202020204" pitchFamily="34" charset="0"/>
              </a:rPr>
              <a:t>Inc</a:t>
            </a:r>
            <a:endParaRPr lang="en-US" altLang="en-US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</a:t>
            </a:r>
            <a:r>
              <a:rPr lang="en-US" altLang="en-US" dirty="0" smtClean="0"/>
              <a:t>improvements </a:t>
            </a:r>
            <a:r>
              <a:rPr lang="en-US" altLang="en-US" dirty="0"/>
              <a:t>(II)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>
                <a:cs typeface="Arial" panose="020B0604020202020204" pitchFamily="34" charset="0"/>
              </a:rPr>
              <a:t>Improved </a:t>
            </a:r>
            <a:r>
              <a:rPr lang="en-US" altLang="en-US" b="1" i="1" dirty="0">
                <a:cs typeface="Arial" panose="020B0604020202020204" pitchFamily="34" charset="0"/>
              </a:rPr>
              <a:t>Retry Cache Heuristics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In some cases the server can tell that a client's retry request is probably redundant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Will then ignore the </a:t>
            </a:r>
            <a:r>
              <a:rPr lang="en-US" altLang="en-US" dirty="0" smtClean="0">
                <a:cs typeface="Arial" panose="020B0604020202020204" pitchFamily="34" charset="0"/>
              </a:rPr>
              <a:t>request</a:t>
            </a:r>
            <a:endParaRPr lang="en-US" altLang="en-US" b="1" dirty="0">
              <a:cs typeface="Arial" panose="020B0604020202020204" pitchFamily="34" charset="0"/>
            </a:endParaRPr>
          </a:p>
          <a:p>
            <a:pPr>
              <a:spcBef>
                <a:spcPts val="3000"/>
              </a:spcBef>
            </a:pPr>
            <a:r>
              <a:rPr lang="en-US" altLang="en-US" b="1" i="1" dirty="0">
                <a:cs typeface="Arial" panose="020B0604020202020204" pitchFamily="34" charset="0"/>
              </a:rPr>
              <a:t>Client-Side Disk Caching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"</a:t>
            </a:r>
            <a:r>
              <a:rPr lang="en-US" altLang="en-US" dirty="0" err="1">
                <a:cs typeface="Times New Roman" panose="02020603050405020304" pitchFamily="18" charset="0"/>
              </a:rPr>
              <a:t>CacheFS</a:t>
            </a:r>
            <a:r>
              <a:rPr lang="en-US" altLang="en-US" dirty="0">
                <a:cs typeface="Times New Roman" panose="02020603050405020304" pitchFamily="18" charset="0"/>
              </a:rPr>
              <a:t>" feature introduced in SunOS 2.4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NFS v. 3 </a:t>
            </a:r>
            <a:r>
              <a:rPr lang="en-US" altLang="en-US" dirty="0" smtClean="0"/>
              <a:t>changes </a:t>
            </a:r>
            <a:r>
              <a:rPr lang="en-US" altLang="en-US" dirty="0"/>
              <a:t>(I)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/>
              <a:t>Large file support</a:t>
            </a:r>
            <a:r>
              <a:rPr lang="en-US" altLang="en-US" i="1" dirty="0"/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/>
              <a:t>64-bit file sizes</a:t>
            </a:r>
          </a:p>
          <a:p>
            <a:pPr lvl="1"/>
            <a:endParaRPr lang="en-US" altLang="en-US" dirty="0"/>
          </a:p>
          <a:p>
            <a:r>
              <a:rPr lang="en-US" altLang="en-US" b="1" i="1" dirty="0"/>
              <a:t>Large block transfers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/>
              <a:t>Eliminated 8-KB limit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altLang="en-US" dirty="0"/>
              <a:t> 32KB for 10 and 100-Mbps networks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altLang="en-US" dirty="0"/>
              <a:t>48-KB in </a:t>
            </a:r>
            <a:r>
              <a:rPr lang="en-US" altLang="en-US" dirty="0" err="1"/>
              <a:t>HiPPI</a:t>
            </a:r>
            <a:r>
              <a:rPr lang="en-US" altLang="en-US" dirty="0"/>
              <a:t> environments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NFS v. 3 </a:t>
            </a:r>
            <a:r>
              <a:rPr lang="en-US" altLang="en-US" dirty="0" smtClean="0"/>
              <a:t>changes </a:t>
            </a:r>
            <a:r>
              <a:rPr lang="en-US" altLang="en-US" dirty="0"/>
              <a:t>(II)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"/>
            </a:pPr>
            <a:r>
              <a:rPr lang="en-US" altLang="en-US" b="1" dirty="0"/>
              <a:t>Safe asynchronous writes:</a:t>
            </a:r>
          </a:p>
          <a:p>
            <a:pPr lvl="1"/>
            <a:r>
              <a:rPr lang="en-US" altLang="en-US" dirty="0"/>
              <a:t>New </a:t>
            </a:r>
            <a:r>
              <a:rPr lang="en-US" altLang="en-US" b="1" dirty="0" smtClean="0">
                <a:latin typeface="Consolas" panose="020B0609020204030204" pitchFamily="49" charset="0"/>
              </a:rPr>
              <a:t>COMMIT</a:t>
            </a:r>
            <a:r>
              <a:rPr lang="en-US" altLang="en-US" dirty="0" smtClean="0"/>
              <a:t> </a:t>
            </a:r>
            <a:r>
              <a:rPr lang="en-US" altLang="en-US" dirty="0"/>
              <a:t>operation lets clients check with the server that it actually has written the data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dirty="0"/>
              <a:t>Client must keep its </a:t>
            </a:r>
            <a:r>
              <a:rPr lang="en-US" altLang="en-US" b="1" i="1" dirty="0" smtClean="0"/>
              <a:t>own copy </a:t>
            </a:r>
            <a:r>
              <a:rPr lang="en-US" altLang="en-US" dirty="0" smtClean="0"/>
              <a:t>of </a:t>
            </a:r>
            <a:r>
              <a:rPr lang="en-US" altLang="en-US" dirty="0"/>
              <a:t>the written data until the Commit succeeds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dirty="0"/>
              <a:t>If the </a:t>
            </a:r>
            <a:r>
              <a:rPr lang="en-US" altLang="en-US" b="1" dirty="0">
                <a:latin typeface="Consolas" panose="020B0609020204030204" pitchFamily="49" charset="0"/>
              </a:rPr>
              <a:t>COMMIT</a:t>
            </a:r>
            <a:r>
              <a:rPr lang="en-US" altLang="en-US" dirty="0" smtClean="0"/>
              <a:t> </a:t>
            </a:r>
            <a:r>
              <a:rPr lang="en-US" altLang="en-US" dirty="0"/>
              <a:t>fails, the client must resend its copy of the written data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Mitigates need </a:t>
            </a:r>
            <a:r>
              <a:rPr lang="en-US" altLang="en-US" dirty="0"/>
              <a:t>for </a:t>
            </a:r>
            <a:r>
              <a:rPr lang="en-US" altLang="en-US" dirty="0" err="1"/>
              <a:t>NVRAM</a:t>
            </a:r>
            <a:r>
              <a:rPr lang="en-US" altLang="en-US" dirty="0"/>
              <a:t> in the server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NFS v. 3 </a:t>
            </a:r>
            <a:r>
              <a:rPr lang="en-US" altLang="en-US" dirty="0" smtClean="0"/>
              <a:t>changes </a:t>
            </a:r>
            <a:r>
              <a:rPr lang="en-US" altLang="en-US" dirty="0"/>
              <a:t>(III)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/>
              <a:t>Improved Attribute Returns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/>
              <a:t>In NFSv2, some operations return less information than they should</a:t>
            </a:r>
          </a:p>
          <a:p>
            <a:pPr marL="1147763" lvl="3">
              <a:buFont typeface="Wingdings" panose="05000000000000000000" pitchFamily="2" charset="2"/>
              <a:buChar char="q"/>
            </a:pPr>
            <a:r>
              <a:rPr lang="en-US" altLang="en-US" dirty="0" smtClean="0"/>
              <a:t>Caused </a:t>
            </a:r>
            <a:r>
              <a:rPr lang="en-US" altLang="en-US" dirty="0"/>
              <a:t>additional lookups</a:t>
            </a:r>
          </a:p>
          <a:p>
            <a:pPr marL="1147763" lvl="3">
              <a:buFont typeface="Wingdings" panose="05000000000000000000" pitchFamily="2" charset="2"/>
              <a:buChar char="q"/>
            </a:pPr>
            <a:r>
              <a:rPr lang="en-US" altLang="en-US" dirty="0"/>
              <a:t>In NFSv3, operations return additional information as appropriate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NFS v. 3 </a:t>
            </a:r>
            <a:r>
              <a:rPr lang="en-US" altLang="en-US" dirty="0" smtClean="0"/>
              <a:t>changes </a:t>
            </a:r>
            <a:r>
              <a:rPr lang="en-US" altLang="en-US" dirty="0"/>
              <a:t>(IV)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 smtClean="0"/>
              <a:t>READDIRPLUS</a:t>
            </a:r>
            <a:endParaRPr lang="en-US" altLang="en-US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 smtClean="0"/>
              <a:t>Returns </a:t>
            </a:r>
            <a:r>
              <a:rPr lang="en-US" altLang="en-US" dirty="0"/>
              <a:t>both directory names and file attributes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/>
              <a:t>"</a:t>
            </a:r>
            <a:r>
              <a:rPr lang="en-US" altLang="en-US" b="1" dirty="0">
                <a:latin typeface="Consolas" panose="020B0609020204030204" pitchFamily="49" charset="0"/>
              </a:rPr>
              <a:t>ls -l</a:t>
            </a:r>
            <a:r>
              <a:rPr lang="en-US" altLang="en-US" dirty="0"/>
              <a:t>" could be handled with just one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READDIRPLUS</a:t>
            </a:r>
            <a:r>
              <a:rPr lang="en-US" altLang="en-US" dirty="0" smtClean="0"/>
              <a:t> </a:t>
            </a:r>
            <a:r>
              <a:rPr lang="en-US" altLang="en-US" dirty="0"/>
              <a:t>operation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dirty="0"/>
              <a:t>Speeds up recursive tree-walking commands like "find"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changes </a:t>
            </a:r>
            <a:r>
              <a:rPr lang="en-US" altLang="en-US" dirty="0"/>
              <a:t>(I)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"/>
            </a:pPr>
            <a:r>
              <a:rPr lang="en-US" altLang="en-US" b="1" i="1" dirty="0"/>
              <a:t>NFS over TCP</a:t>
            </a:r>
          </a:p>
          <a:p>
            <a:pPr>
              <a:spcBef>
                <a:spcPts val="1200"/>
              </a:spcBef>
            </a:pPr>
            <a:r>
              <a:rPr lang="en-US" altLang="en-US" b="1" i="1" dirty="0" err="1"/>
              <a:t>Kerberized</a:t>
            </a:r>
            <a:r>
              <a:rPr lang="en-US" altLang="en-US" b="1" i="1" dirty="0"/>
              <a:t> NFS: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/>
              <a:t>Usually considered in high-security environments, or when operating over a WAN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/>
              <a:t>Not yet widely available</a:t>
            </a:r>
            <a:endParaRPr lang="en-US" altLang="en-US" b="1" dirty="0"/>
          </a:p>
          <a:p>
            <a:pPr>
              <a:spcBef>
                <a:spcPts val="1200"/>
              </a:spcBef>
            </a:pPr>
            <a:r>
              <a:rPr lang="en-US" altLang="en-US" b="1" i="1" dirty="0" err="1"/>
              <a:t>RSA</a:t>
            </a:r>
            <a:r>
              <a:rPr lang="en-US" altLang="en-US" b="1" i="1" dirty="0"/>
              <a:t> encryption</a:t>
            </a:r>
          </a:p>
        </p:txBody>
      </p:sp>
      <p:sp>
        <p:nvSpPr>
          <p:cNvPr id="2" name="Flowchart: Alternate Process 1"/>
          <p:cNvSpPr/>
          <p:nvPr/>
        </p:nvSpPr>
        <p:spPr bwMode="auto">
          <a:xfrm>
            <a:off x="6779037" y="3902781"/>
            <a:ext cx="3187506" cy="683037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 Important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changes (</a:t>
            </a:r>
            <a:r>
              <a:rPr lang="en-US" altLang="en-US" dirty="0"/>
              <a:t>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/>
              <a:t>WebNFS</a:t>
            </a:r>
            <a:r>
              <a:rPr lang="en-US" altLang="en-US" b="1" dirty="0"/>
              <a:t>:</a:t>
            </a:r>
          </a:p>
          <a:p>
            <a:pPr lvl="1"/>
            <a:r>
              <a:rPr lang="en-US" altLang="en-US" dirty="0"/>
              <a:t>Allow an </a:t>
            </a:r>
            <a:r>
              <a:rPr lang="en-US" altLang="en-US" b="1" dirty="0" err="1">
                <a:latin typeface="Consolas" panose="020B0609020204030204" pitchFamily="49" charset="0"/>
              </a:rPr>
              <a:t>nfd</a:t>
            </a:r>
            <a:r>
              <a:rPr lang="en-US" altLang="en-US" dirty="0"/>
              <a:t> prefix in URLs</a:t>
            </a:r>
          </a:p>
          <a:p>
            <a:pPr>
              <a:spcBef>
                <a:spcPts val="1200"/>
              </a:spcBef>
            </a:pPr>
            <a:r>
              <a:rPr lang="en-US" altLang="en-US" i="1" dirty="0"/>
              <a:t>N</a:t>
            </a:r>
            <a:r>
              <a:rPr lang="en-US" altLang="en-US" i="1" dirty="0" smtClean="0"/>
              <a:t>one </a:t>
            </a:r>
            <a:r>
              <a:rPr lang="en-US" altLang="en-US" i="1" dirty="0"/>
              <a:t>of these changes would affect the protocol</a:t>
            </a:r>
          </a:p>
        </p:txBody>
      </p:sp>
      <p:sp>
        <p:nvSpPr>
          <p:cNvPr id="4" name="Flowchart: Alternate Process 3"/>
          <p:cNvSpPr/>
          <p:nvPr/>
        </p:nvSpPr>
        <p:spPr bwMode="auto">
          <a:xfrm>
            <a:off x="7613860" y="2138819"/>
            <a:ext cx="3187506" cy="683037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Conclusions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NFS is flexible:</a:t>
            </a:r>
          </a:p>
          <a:p>
            <a:pPr lvl="1"/>
            <a:r>
              <a:rPr lang="en-US" altLang="en-US" dirty="0"/>
              <a:t>Adopted ideas from the research community: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AFS</a:t>
            </a:r>
            <a:r>
              <a:rPr lang="en-US" altLang="en-US" dirty="0"/>
              <a:t>, Sprite, Spritely NFS, NQ-NFS, etc.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AFS impact includes:</a:t>
            </a:r>
          </a:p>
          <a:p>
            <a:pPr lvl="1">
              <a:spcBef>
                <a:spcPts val="400"/>
              </a:spcBef>
            </a:pPr>
            <a:r>
              <a:rPr lang="en-US" altLang="en-US" dirty="0"/>
              <a:t>Close-to-open file consistency</a:t>
            </a:r>
          </a:p>
          <a:p>
            <a:pPr lvl="1">
              <a:spcBef>
                <a:spcPts val="400"/>
              </a:spcBef>
            </a:pPr>
            <a:r>
              <a:rPr lang="en-US" altLang="en-US" dirty="0"/>
              <a:t>Network-wide name space</a:t>
            </a:r>
          </a:p>
          <a:p>
            <a:pPr lvl="1">
              <a:spcBef>
                <a:spcPts val="400"/>
              </a:spcBef>
            </a:pPr>
            <a:r>
              <a:rPr lang="en-US" altLang="en-US" dirty="0"/>
              <a:t> Large block transfers</a:t>
            </a:r>
          </a:p>
          <a:p>
            <a:pPr lvl="1">
              <a:spcBef>
                <a:spcPts val="400"/>
              </a:spcBef>
            </a:pPr>
            <a:r>
              <a:rPr lang="en-US" altLang="en-US" dirty="0"/>
              <a:t>Client-side disk caching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NFS Version 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December 2000, last revised  in March 2015</a:t>
            </a:r>
            <a:endParaRPr lang="en-US" altLang="en-US" dirty="0"/>
          </a:p>
          <a:p>
            <a:pPr lvl="1"/>
            <a:r>
              <a:rPr lang="en-US" altLang="en-US" dirty="0" smtClean="0"/>
              <a:t>Influenced </a:t>
            </a:r>
            <a:r>
              <a:rPr lang="en-US" altLang="en-US" dirty="0"/>
              <a:t>by AFS and CIFS</a:t>
            </a:r>
          </a:p>
          <a:p>
            <a:pPr lvl="1"/>
            <a:r>
              <a:rPr lang="en-US" altLang="en-US" dirty="0"/>
              <a:t>Includes performance improvements</a:t>
            </a:r>
          </a:p>
          <a:p>
            <a:pPr lvl="1"/>
            <a:r>
              <a:rPr lang="en-US" altLang="en-US" dirty="0"/>
              <a:t>Mandates strong security</a:t>
            </a:r>
          </a:p>
          <a:p>
            <a:pPr lvl="1"/>
            <a:r>
              <a:rPr lang="en-US" altLang="en-US" dirty="0"/>
              <a:t>Introduces a </a:t>
            </a:r>
            <a:r>
              <a:rPr lang="en-US" altLang="en-US" b="1" i="1" dirty="0" err="1"/>
              <a:t>stateful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protocol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NFS Version 4.1, </a:t>
            </a:r>
            <a:r>
              <a:rPr lang="en-US" dirty="0" smtClean="0"/>
              <a:t>January 2010, last revised </a:t>
            </a:r>
            <a:r>
              <a:rPr lang="en-US" dirty="0"/>
              <a:t>in </a:t>
            </a:r>
            <a:r>
              <a:rPr lang="en-US" dirty="0" smtClean="0"/>
              <a:t>August </a:t>
            </a:r>
            <a:r>
              <a:rPr lang="en-US" dirty="0"/>
              <a:t>2020</a:t>
            </a:r>
            <a:r>
              <a:rPr lang="en-US" altLang="en-US" dirty="0" smtClean="0"/>
              <a:t> 	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Scalable </a:t>
            </a:r>
            <a:r>
              <a:rPr lang="en-US" dirty="0"/>
              <a:t>parallel access to </a:t>
            </a:r>
            <a:r>
              <a:rPr lang="en-US" dirty="0" smtClean="0"/>
              <a:t>distributed </a:t>
            </a:r>
            <a:r>
              <a:rPr lang="en-US" dirty="0" smtClean="0"/>
              <a:t>files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NFS </a:t>
            </a:r>
            <a:r>
              <a:rPr lang="en-US" altLang="en-US" dirty="0" smtClean="0"/>
              <a:t>Version </a:t>
            </a:r>
            <a:r>
              <a:rPr lang="en-US" altLang="en-US" dirty="0" smtClean="0"/>
              <a:t>4.2,  November 2016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PAPER HIGHLIGHTS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Paper describes</a:t>
            </a:r>
          </a:p>
          <a:p>
            <a:pPr lvl="1"/>
            <a:r>
              <a:rPr lang="en-US" altLang="en-US" dirty="0"/>
              <a:t>Evolution of NFS since 1985</a:t>
            </a:r>
          </a:p>
          <a:p>
            <a:pPr lvl="1"/>
            <a:r>
              <a:rPr lang="en-US" altLang="en-US" dirty="0"/>
              <a:t>NFS version 3</a:t>
            </a:r>
          </a:p>
          <a:p>
            <a:pPr lvl="1"/>
            <a:r>
              <a:rPr lang="en-US" altLang="en-US" dirty="0"/>
              <a:t>Other changes</a:t>
            </a:r>
          </a:p>
          <a:p>
            <a:pPr>
              <a:spcBef>
                <a:spcPts val="3600"/>
              </a:spcBef>
            </a:pPr>
            <a:r>
              <a:rPr lang="en-US" altLang="en-US" dirty="0"/>
              <a:t>Most changes were implementation changes </a:t>
            </a:r>
            <a:endParaRPr lang="en-US" altLang="en-US" dirty="0" smtClean="0"/>
          </a:p>
          <a:p>
            <a:pPr lvl="1">
              <a:spcBef>
                <a:spcPts val="672"/>
              </a:spcBef>
            </a:pPr>
            <a:r>
              <a:rPr lang="en-US" altLang="en-US" dirty="0"/>
              <a:t>L</a:t>
            </a:r>
            <a:r>
              <a:rPr lang="en-US" altLang="en-US" dirty="0" smtClean="0"/>
              <a:t>eft </a:t>
            </a:r>
            <a:r>
              <a:rPr lang="en-US" altLang="en-US" dirty="0"/>
              <a:t>protocol unchanged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NFS </a:t>
            </a:r>
            <a:r>
              <a:rPr lang="en-US" altLang="en-US" dirty="0" smtClean="0"/>
              <a:t>evolution since </a:t>
            </a:r>
            <a:r>
              <a:rPr lang="en-US" altLang="en-US" dirty="0"/>
              <a:t>1985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spcBef>
                <a:spcPts val="1800"/>
              </a:spcBef>
            </a:pPr>
            <a:r>
              <a:rPr lang="en-US" altLang="en-US" b="1" dirty="0">
                <a:cs typeface="Arial" panose="020B0604020202020204" pitchFamily="34" charset="0"/>
              </a:rPr>
              <a:t>Close-to-open file consistency</a:t>
            </a:r>
          </a:p>
          <a:p>
            <a:pPr marL="574675" indent="-574675">
              <a:spcBef>
                <a:spcPts val="1800"/>
              </a:spcBef>
            </a:pPr>
            <a:r>
              <a:rPr lang="en-US" altLang="en-US" b="1" dirty="0" err="1">
                <a:cs typeface="Times New Roman" panose="02020603050405020304" pitchFamily="18" charset="0"/>
              </a:rPr>
              <a:t>Automounter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574675" indent="-574675">
              <a:spcBef>
                <a:spcPts val="1800"/>
              </a:spcBef>
            </a:pPr>
            <a:r>
              <a:rPr lang="en-US" altLang="en-US" b="1" dirty="0">
                <a:cs typeface="Times New Roman" panose="02020603050405020304" pitchFamily="18" charset="0"/>
              </a:rPr>
              <a:t>Performance improvements</a:t>
            </a:r>
          </a:p>
          <a:p>
            <a:pPr marL="1298575" lvl="1" indent="-609600"/>
            <a:r>
              <a:rPr lang="en-US" altLang="en-US" dirty="0" err="1" smtClean="0">
                <a:cs typeface="Times New Roman" panose="02020603050405020304" pitchFamily="18" charset="0"/>
              </a:rPr>
              <a:t>NVRAM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1298575" lvl="1" indent="-609600"/>
            <a:r>
              <a:rPr lang="en-US" altLang="en-US" dirty="0">
                <a:cs typeface="Times New Roman" panose="02020603050405020304" pitchFamily="18" charset="0"/>
              </a:rPr>
              <a:t>Dynamic retry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  <a:p>
            <a:pPr marL="1298575" lvl="1" indent="-609600"/>
            <a:r>
              <a:rPr lang="en-US" altLang="en-US" dirty="0">
                <a:cs typeface="Arial" panose="020B0604020202020204" pitchFamily="34" charset="0"/>
              </a:rPr>
              <a:t>Improved retry cache heuristics</a:t>
            </a:r>
          </a:p>
          <a:p>
            <a:pPr marL="1298575" lvl="1" indent="-609600"/>
            <a:r>
              <a:rPr lang="en-US" altLang="en-US" dirty="0">
                <a:cs typeface="Arial" panose="020B0604020202020204" pitchFamily="34" charset="0"/>
              </a:rPr>
              <a:t>Client-side disk caching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574675" indent="-574675"/>
            <a:endParaRPr lang="en-US" altLang="en-US" b="1" dirty="0"/>
          </a:p>
        </p:txBody>
      </p:sp>
      <p:sp>
        <p:nvSpPr>
          <p:cNvPr id="2" name="Flowchart: Alternate Process 1"/>
          <p:cNvSpPr/>
          <p:nvPr/>
        </p:nvSpPr>
        <p:spPr bwMode="auto">
          <a:xfrm>
            <a:off x="6854930" y="1981200"/>
            <a:ext cx="2428576" cy="461191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MOST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Close-to-Open </a:t>
            </a:r>
            <a:r>
              <a:rPr lang="en-US" altLang="en-US" dirty="0" smtClean="0">
                <a:cs typeface="Arial" panose="020B0604020202020204" pitchFamily="34" charset="0"/>
              </a:rPr>
              <a:t>Consistency (I)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4163" indent="-284163"/>
            <a:r>
              <a:rPr lang="en-US" altLang="en-US" dirty="0"/>
              <a:t>With earlier versions of NFS, </a:t>
            </a:r>
            <a:r>
              <a:rPr lang="en-US" altLang="en-US" dirty="0">
                <a:cs typeface="Arial" panose="020B0604020202020204" pitchFamily="34" charset="0"/>
              </a:rPr>
              <a:t>updates made on one NFS client might not show up on another </a:t>
            </a:r>
            <a:r>
              <a:rPr lang="en-US" altLang="en-US" dirty="0" smtClean="0">
                <a:cs typeface="Arial" panose="020B0604020202020204" pitchFamily="34" charset="0"/>
              </a:rPr>
              <a:t>client </a:t>
            </a:r>
            <a:r>
              <a:rPr lang="en-US" altLang="en-US" dirty="0">
                <a:cs typeface="Arial" panose="020B0604020202020204" pitchFamily="34" charset="0"/>
              </a:rPr>
              <a:t>for a few seconds</a:t>
            </a:r>
          </a:p>
          <a:p>
            <a:pPr marL="284163" indent="-284163">
              <a:spcBef>
                <a:spcPts val="3600"/>
              </a:spcBef>
            </a:pPr>
            <a:r>
              <a:rPr lang="en-US" altLang="en-US" dirty="0">
                <a:cs typeface="Arial" panose="020B0604020202020204" pitchFamily="34" charset="0"/>
              </a:rPr>
              <a:t>NFS client now</a:t>
            </a:r>
          </a:p>
          <a:p>
            <a:pPr marL="630238" lvl="1" indent="-287338">
              <a:spcBef>
                <a:spcPts val="1200"/>
              </a:spcBef>
            </a:pPr>
            <a:r>
              <a:rPr lang="en-US" altLang="en-US" b="1" i="1" dirty="0" smtClean="0">
                <a:cs typeface="Arial" panose="020B0604020202020204" pitchFamily="34" charset="0"/>
              </a:rPr>
              <a:t>Writes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all modified file data to the server at  </a:t>
            </a:r>
            <a:r>
              <a:rPr lang="en-US" altLang="en-US" b="1" i="1" dirty="0">
                <a:cs typeface="Arial" panose="020B0604020202020204" pitchFamily="34" charset="0"/>
              </a:rPr>
              <a:t>close time</a:t>
            </a:r>
          </a:p>
          <a:p>
            <a:pPr marL="630238" lvl="1" indent="-287338">
              <a:spcBef>
                <a:spcPts val="1200"/>
              </a:spcBef>
            </a:pPr>
            <a:r>
              <a:rPr lang="en-US" altLang="en-US" b="1" i="1" dirty="0" smtClean="0">
                <a:cs typeface="Arial" panose="020B0604020202020204" pitchFamily="34" charset="0"/>
              </a:rPr>
              <a:t>Checks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with the NFS server that any locally cached data are up-to-date at </a:t>
            </a:r>
            <a:r>
              <a:rPr lang="en-US" altLang="en-US" b="1" i="1" dirty="0" smtClean="0">
                <a:cs typeface="Arial" panose="020B0604020202020204" pitchFamily="34" charset="0"/>
              </a:rPr>
              <a:t>open </a:t>
            </a:r>
            <a:r>
              <a:rPr lang="en-US" altLang="en-US" b="1" i="1" dirty="0">
                <a:cs typeface="Arial" panose="020B0604020202020204" pitchFamily="34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Close-to-Open </a:t>
            </a:r>
            <a:r>
              <a:rPr lang="en-US" altLang="en-US" dirty="0" smtClean="0">
                <a:cs typeface="Arial" panose="020B0604020202020204" pitchFamily="34" charset="0"/>
              </a:rPr>
              <a:t>Consistency (II)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08000" indent="-508000"/>
            <a:r>
              <a:rPr lang="en-US" altLang="en-US" dirty="0">
                <a:cs typeface="Arial" panose="020B0604020202020204" pitchFamily="34" charset="0"/>
              </a:rPr>
              <a:t>Result is “</a:t>
            </a:r>
            <a:r>
              <a:rPr lang="en-US" altLang="en-US" b="1" i="1" dirty="0">
                <a:cs typeface="Arial" panose="020B0604020202020204" pitchFamily="34" charset="0"/>
              </a:rPr>
              <a:t>close-to-open</a:t>
            </a:r>
            <a:r>
              <a:rPr lang="en-US" altLang="en-US" dirty="0">
                <a:cs typeface="Arial" panose="020B0604020202020204" pitchFamily="34" charset="0"/>
              </a:rPr>
              <a:t>” consistency: if you update a file and then close it on an NFS client, any process that will open it on another client will see your updates</a:t>
            </a:r>
          </a:p>
          <a:p>
            <a:pPr marL="1149350" lvl="1" indent="-460375"/>
            <a:r>
              <a:rPr lang="en-US" altLang="en-US" dirty="0">
                <a:cs typeface="Arial" panose="020B0604020202020204" pitchFamily="34" charset="0"/>
              </a:rPr>
              <a:t>Idea borrowed from AFS/Coda</a:t>
            </a:r>
          </a:p>
          <a:p>
            <a:pPr marL="508000" indent="-508000">
              <a:spcBef>
                <a:spcPts val="1800"/>
              </a:spcBef>
            </a:pPr>
            <a:r>
              <a:rPr lang="en-US" altLang="en-US" dirty="0">
                <a:cs typeface="Arial" panose="020B0604020202020204" pitchFamily="34" charset="0"/>
              </a:rPr>
              <a:t>Change did not require any modification to the NFS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Close-to-Open Consistency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3088591" y="3084036"/>
            <a:ext cx="990600" cy="762000"/>
          </a:xfrm>
          <a:prstGeom prst="line">
            <a:avLst/>
          </a:prstGeom>
          <a:noFill/>
          <a:ln w="76200" cap="sq" cmpd="sng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667000" y="4114800"/>
            <a:ext cx="6819900" cy="0"/>
          </a:xfrm>
          <a:prstGeom prst="line">
            <a:avLst/>
          </a:prstGeom>
          <a:noFill/>
          <a:ln w="57150" cap="sq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5116115" y="3094128"/>
            <a:ext cx="650954" cy="396310"/>
          </a:xfrm>
          <a:prstGeom prst="line">
            <a:avLst/>
          </a:prstGeom>
          <a:noFill/>
          <a:ln w="76200" cap="sq" cmpd="sng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3056388" y="4467700"/>
            <a:ext cx="1698350" cy="745074"/>
          </a:xfrm>
          <a:prstGeom prst="line">
            <a:avLst/>
          </a:prstGeom>
          <a:noFill/>
          <a:ln w="76200" cap="sq" cmpd="sng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5786930" y="4498182"/>
            <a:ext cx="1978717" cy="668436"/>
          </a:xfrm>
          <a:prstGeom prst="line">
            <a:avLst/>
          </a:prstGeom>
          <a:noFill/>
          <a:ln w="76200" cap="sq" cmpd="sng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3673521" y="1942238"/>
            <a:ext cx="20024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lang="en-US" altLang="en-US" sz="2800" b="1" dirty="0">
                <a:latin typeface="+mj-lt"/>
                <a:ea typeface="Gulim" pitchFamily="2" charset="-127"/>
              </a:rPr>
              <a:t>First client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941355" y="5669757"/>
            <a:ext cx="2521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lang="en-US" altLang="en-US" sz="2800" b="1" dirty="0">
                <a:latin typeface="+mn-lt"/>
                <a:ea typeface="Gulim" pitchFamily="2" charset="-127"/>
              </a:rPr>
              <a:t>Second client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294834" y="2871789"/>
            <a:ext cx="3029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lang="en-US" altLang="en-US" sz="3200" b="1" u="sng" dirty="0">
                <a:latin typeface="+mn-lt"/>
                <a:ea typeface="Gulim" pitchFamily="2" charset="-127"/>
              </a:rPr>
              <a:t>F” </a:t>
            </a:r>
            <a:r>
              <a:rPr lang="en-US" altLang="en-US" sz="2800" b="1" u="sng" dirty="0">
                <a:latin typeface="+mn-lt"/>
                <a:ea typeface="Gulim" pitchFamily="2" charset="-127"/>
              </a:rPr>
              <a:t>overwrites</a:t>
            </a:r>
            <a:r>
              <a:rPr lang="en-US" altLang="en-US" sz="3200" b="1" u="sng" dirty="0">
                <a:latin typeface="+mn-lt"/>
                <a:ea typeface="Gulim" pitchFamily="2" charset="-127"/>
              </a:rPr>
              <a:t> F’</a:t>
            </a:r>
          </a:p>
        </p:txBody>
      </p:sp>
      <p:sp>
        <p:nvSpPr>
          <p:cNvPr id="2" name="Flowchart: Magnetic Disk 1"/>
          <p:cNvSpPr/>
          <p:nvPr/>
        </p:nvSpPr>
        <p:spPr bwMode="auto">
          <a:xfrm>
            <a:off x="2318942" y="3675063"/>
            <a:ext cx="1023143" cy="879475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06" name="Flowchart: Magnetic Disk 105"/>
          <p:cNvSpPr/>
          <p:nvPr/>
        </p:nvSpPr>
        <p:spPr bwMode="auto">
          <a:xfrm>
            <a:off x="7431567" y="3618708"/>
            <a:ext cx="1023143" cy="879475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F”</a:t>
            </a:r>
          </a:p>
        </p:txBody>
      </p:sp>
      <p:sp>
        <p:nvSpPr>
          <p:cNvPr id="107" name="Flowchart: Magnetic Disk 106"/>
          <p:cNvSpPr/>
          <p:nvPr/>
        </p:nvSpPr>
        <p:spPr bwMode="auto">
          <a:xfrm>
            <a:off x="5698232" y="3548398"/>
            <a:ext cx="1023143" cy="879475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F’</a:t>
            </a:r>
          </a:p>
        </p:txBody>
      </p:sp>
      <p:sp>
        <p:nvSpPr>
          <p:cNvPr id="109" name="Flowchart: Magnetic Disk 108"/>
          <p:cNvSpPr/>
          <p:nvPr/>
        </p:nvSpPr>
        <p:spPr bwMode="auto">
          <a:xfrm>
            <a:off x="4037449" y="2659381"/>
            <a:ext cx="1023143" cy="879475"/>
          </a:xfrm>
          <a:prstGeom prst="flowChartMagneticDisk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F’</a:t>
            </a:r>
          </a:p>
        </p:txBody>
      </p:sp>
      <p:sp>
        <p:nvSpPr>
          <p:cNvPr id="111" name="Flowchart: Magnetic Disk 110"/>
          <p:cNvSpPr/>
          <p:nvPr/>
        </p:nvSpPr>
        <p:spPr bwMode="auto">
          <a:xfrm>
            <a:off x="4743927" y="4764566"/>
            <a:ext cx="1023143" cy="879475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client 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/>
              <a:t>At file open time:</a:t>
            </a:r>
          </a:p>
          <a:p>
            <a:pPr lvl="1"/>
            <a:r>
              <a:rPr lang="en-US" altLang="en-US" b="1" i="1" dirty="0"/>
              <a:t>Request</a:t>
            </a:r>
            <a:r>
              <a:rPr lang="en-US" altLang="en-US" dirty="0"/>
              <a:t> from the server the most recent version of the file</a:t>
            </a:r>
          </a:p>
          <a:p>
            <a:pPr lvl="2"/>
            <a:r>
              <a:rPr lang="en-US" altLang="en-US" i="1" dirty="0"/>
              <a:t>It might already be in its buffer !</a:t>
            </a:r>
          </a:p>
          <a:p>
            <a:pPr>
              <a:spcBef>
                <a:spcPts val="1800"/>
              </a:spcBef>
            </a:pPr>
            <a:r>
              <a:rPr lang="en-US" altLang="en-US" b="1" i="1" dirty="0"/>
              <a:t>At file close time:</a:t>
            </a:r>
          </a:p>
          <a:p>
            <a:pPr lvl="1"/>
            <a:r>
              <a:rPr lang="en-US" altLang="en-US" b="1" i="1" dirty="0"/>
              <a:t>Forward</a:t>
            </a:r>
            <a:r>
              <a:rPr lang="en-US" altLang="en-US" dirty="0"/>
              <a:t> to the server all the  blocks that have been </a:t>
            </a:r>
            <a:r>
              <a:rPr lang="en-US" altLang="en-US" b="1" i="1" dirty="0"/>
              <a:t>updated</a:t>
            </a:r>
          </a:p>
          <a:p>
            <a:pPr lvl="2"/>
            <a:r>
              <a:rPr lang="en-US" altLang="en-US" dirty="0"/>
              <a:t>Akin to an</a:t>
            </a:r>
            <a:r>
              <a:rPr lang="en-US" altLang="en-US" b="1" i="1" dirty="0"/>
              <a:t> eager 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Automounter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NFS requires each client to specify  in its </a:t>
            </a:r>
            <a:r>
              <a:rPr lang="en-US" altLang="en-US" b="1" dirty="0">
                <a:latin typeface="Consolas" panose="020B0609020204030204" pitchFamily="49" charset="0"/>
              </a:rPr>
              <a:t>/</a:t>
            </a:r>
            <a:r>
              <a:rPr lang="en-US" altLang="en-US" b="1" dirty="0" err="1">
                <a:latin typeface="Consolas" panose="020B0609020204030204" pitchFamily="49" charset="0"/>
              </a:rPr>
              <a:t>etc</a:t>
            </a:r>
            <a:r>
              <a:rPr lang="en-US" altLang="en-US" b="1" dirty="0">
                <a:latin typeface="Consolas" panose="020B0609020204030204" pitchFamily="49" charset="0"/>
              </a:rPr>
              <a:t>/</a:t>
            </a:r>
            <a:r>
              <a:rPr lang="en-US" altLang="en-US" b="1" dirty="0" err="1">
                <a:latin typeface="Consolas" panose="020B0609020204030204" pitchFamily="49" charset="0"/>
              </a:rPr>
              <a:t>fstab</a:t>
            </a:r>
            <a:r>
              <a:rPr lang="en-US" altLang="en-US" dirty="0"/>
              <a:t> all its remote mount points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dirty="0"/>
              <a:t>Uniformity of file name space  was achieved by keeping these files identical on all clients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dirty="0"/>
              <a:t>NIS and  </a:t>
            </a:r>
            <a:r>
              <a:rPr lang="en-US" altLang="en-US" dirty="0" err="1"/>
              <a:t>automounter</a:t>
            </a:r>
            <a:r>
              <a:rPr lang="en-US" altLang="en-US" dirty="0"/>
              <a:t> allow to manage a corporate-wide name space in a centralized fashion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</a:t>
            </a:r>
            <a:r>
              <a:rPr lang="en-US" altLang="en-US" dirty="0" smtClean="0"/>
              <a:t>improvements </a:t>
            </a:r>
            <a:r>
              <a:rPr lang="en-US" altLang="en-US" dirty="0"/>
              <a:t>(I)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>
                <a:cs typeface="Times New Roman" panose="02020603050405020304" pitchFamily="18" charset="0"/>
              </a:rPr>
              <a:t>NVRAM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>
                <a:cs typeface="Times New Roman" panose="02020603050405020304" pitchFamily="18" charset="0"/>
              </a:rPr>
              <a:t>NFS requires blocking writes at server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 err="1">
                <a:cs typeface="Times New Roman" panose="02020603050405020304" pitchFamily="18" charset="0"/>
              </a:rPr>
              <a:t>NVRAM</a:t>
            </a:r>
            <a:r>
              <a:rPr lang="en-US" altLang="en-US" dirty="0">
                <a:cs typeface="Times New Roman" panose="02020603050405020304" pitchFamily="18" charset="0"/>
              </a:rPr>
              <a:t> allows servers to respond to write requests without waiting for the completion of their own write request </a:t>
            </a:r>
          </a:p>
          <a:p>
            <a:pPr>
              <a:spcBef>
                <a:spcPts val="3000"/>
              </a:spcBef>
            </a:pPr>
            <a:r>
              <a:rPr lang="en-US" altLang="en-US" b="1" dirty="0">
                <a:cs typeface="Times New Roman" panose="02020603050405020304" pitchFamily="18" charset="0"/>
              </a:rPr>
              <a:t>Dynamic Retry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>
                <a:cs typeface="Arial" panose="020B0604020202020204" pitchFamily="34" charset="0"/>
              </a:rPr>
              <a:t>Client can adjust its retry timeouts to promptness of the server </a:t>
            </a:r>
            <a:r>
              <a:rPr lang="en-US" altLang="en-US" b="1" dirty="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1_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New Blue template</Template>
  <TotalTime>347</TotalTime>
  <Pages>0</Pages>
  <Words>679</Words>
  <Characters>0</Characters>
  <Application>Microsoft Office PowerPoint</Application>
  <DocSecurity>0</DocSecurity>
  <PresentationFormat>Widescreen</PresentationFormat>
  <Lines>0</Lines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Consolas</vt:lpstr>
      <vt:lpstr>Gulim</vt:lpstr>
      <vt:lpstr>Times New Roman</vt:lpstr>
      <vt:lpstr>Wingdings</vt:lpstr>
      <vt:lpstr>Pixel</vt:lpstr>
      <vt:lpstr>1_Pixel</vt:lpstr>
      <vt:lpstr>THE EVOLUTION OF NFS </vt:lpstr>
      <vt:lpstr>PAPER HIGHLIGHTS</vt:lpstr>
      <vt:lpstr>NFS evolution since 1985</vt:lpstr>
      <vt:lpstr>Close-to-Open Consistency (I)</vt:lpstr>
      <vt:lpstr>Close-to-Open Consistency (II)</vt:lpstr>
      <vt:lpstr>Close-to-Open Consistency</vt:lpstr>
      <vt:lpstr>The client view</vt:lpstr>
      <vt:lpstr>Automounter</vt:lpstr>
      <vt:lpstr>Performance improvements (I)</vt:lpstr>
      <vt:lpstr>Performance improvements (II)</vt:lpstr>
      <vt:lpstr>NFS v. 3 changes (I)</vt:lpstr>
      <vt:lpstr>NFS v. 3 changes (II)</vt:lpstr>
      <vt:lpstr>NFS v. 3 changes (III)</vt:lpstr>
      <vt:lpstr>NFS v. 3 changes (IV)</vt:lpstr>
      <vt:lpstr>Other changes (I)</vt:lpstr>
      <vt:lpstr>Other changes (II)</vt:lpstr>
      <vt:lpstr>Conclusions</vt:lpstr>
      <vt:lpstr>NFS Version 4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Evolutionj of NFS</dc:title>
  <dc:subject/>
  <dc:creator>Jehan-François Pâris</dc:creator>
  <cp:keywords/>
  <dc:description/>
  <cp:lastModifiedBy>Jehan-Francois Paris</cp:lastModifiedBy>
  <cp:revision>66</cp:revision>
  <dcterms:created xsi:type="dcterms:W3CDTF">2001-09-06T19:05:07Z</dcterms:created>
  <dcterms:modified xsi:type="dcterms:W3CDTF">2020-11-04T20:07:25Z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1033-9.1.0.4759</vt:lpwstr>
  </property>
</Properties>
</file>