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3" r:id="rId1"/>
  </p:sldMasterIdLst>
  <p:handoutMasterIdLst>
    <p:handoutMasterId r:id="rId38"/>
  </p:handoutMasterIdLst>
  <p:sldIdLst>
    <p:sldId id="257" r:id="rId2"/>
    <p:sldId id="280" r:id="rId3"/>
    <p:sldId id="378" r:id="rId4"/>
    <p:sldId id="377" r:id="rId5"/>
    <p:sldId id="379" r:id="rId6"/>
    <p:sldId id="380" r:id="rId7"/>
    <p:sldId id="381" r:id="rId8"/>
    <p:sldId id="382" r:id="rId9"/>
    <p:sldId id="383" r:id="rId10"/>
    <p:sldId id="384" r:id="rId11"/>
    <p:sldId id="385" r:id="rId12"/>
    <p:sldId id="393" r:id="rId13"/>
    <p:sldId id="386" r:id="rId14"/>
    <p:sldId id="388" r:id="rId15"/>
    <p:sldId id="387" r:id="rId16"/>
    <p:sldId id="390" r:id="rId17"/>
    <p:sldId id="391" r:id="rId18"/>
    <p:sldId id="392" r:id="rId19"/>
    <p:sldId id="374" r:id="rId20"/>
    <p:sldId id="337" r:id="rId21"/>
    <p:sldId id="338" r:id="rId22"/>
    <p:sldId id="339" r:id="rId23"/>
    <p:sldId id="340" r:id="rId24"/>
    <p:sldId id="342" r:id="rId25"/>
    <p:sldId id="347" r:id="rId26"/>
    <p:sldId id="394" r:id="rId27"/>
    <p:sldId id="395" r:id="rId28"/>
    <p:sldId id="397" r:id="rId29"/>
    <p:sldId id="398" r:id="rId30"/>
    <p:sldId id="399" r:id="rId31"/>
    <p:sldId id="400" r:id="rId32"/>
    <p:sldId id="401" r:id="rId33"/>
    <p:sldId id="402" r:id="rId34"/>
    <p:sldId id="396" r:id="rId35"/>
    <p:sldId id="403" r:id="rId36"/>
    <p:sldId id="404" r:id="rId37"/>
  </p:sldIdLst>
  <p:sldSz cx="12192000" cy="6858000"/>
  <p:notesSz cx="6896100" cy="9182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6" autoAdjust="0"/>
    <p:restoredTop sz="94660" autoAdjust="0"/>
  </p:normalViewPr>
  <p:slideViewPr>
    <p:cSldViewPr showGuides="1">
      <p:cViewPr varScale="1">
        <p:scale>
          <a:sx n="57" d="100"/>
          <a:sy n="57" d="100"/>
        </p:scale>
        <p:origin x="36" y="256"/>
      </p:cViewPr>
      <p:guideLst>
        <p:guide orient="horz" pos="2352"/>
        <p:guide pos="537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8425" y="0"/>
            <a:ext cx="29876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3313"/>
            <a:ext cx="29876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defTabSz="919163" eaLnBrk="1" hangingPunct="1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8425" y="8723313"/>
            <a:ext cx="2987675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ahoma" panose="020B0604030504040204" pitchFamily="34" charset="0"/>
              </a:defRPr>
            </a:lvl1pPr>
          </a:lstStyle>
          <a:p>
            <a:fld id="{FF22E461-9EAF-4D15-80BD-856523941D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717" y="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96148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E2D9A-6E20-450D-B5BE-0F8DBB1A572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70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922617-9EB1-4069-8107-F8E7896CDD4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8867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5A436-D561-4707-AFF6-33EB5A97CA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25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85E6C-7BDA-43AD-B5C6-959681F56AC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70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DA27F-257B-4CE6-BD41-4020F6376C0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11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A1CA6-416A-43EB-B461-2F2A0B2977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028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B18E31-9704-418A-91DD-B973476F94F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74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FD94-4017-4E55-9D15-2C03226B667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69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B4AA6-7D79-4E40-AB78-84E7673D01C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51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D75AC-4DDC-4951-A0E9-6FDDA8A1176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BA19B7AB-0FE3-409C-990D-99570A46026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29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50701" y="1986995"/>
            <a:ext cx="7380115" cy="1981200"/>
          </a:xfrm>
          <a:noFill/>
        </p:spPr>
        <p:txBody>
          <a:bodyPr/>
          <a:lstStyle/>
          <a:p>
            <a:r>
              <a:rPr lang="en-US" altLang="en-US" sz="4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DESIGN AND IMPLEMENTATION OF THE SUN NETWORK </a:t>
            </a:r>
            <a:r>
              <a:rPr lang="en-US" altLang="en-US" sz="4000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FILESYSTEM</a:t>
            </a:r>
            <a:r>
              <a:rPr lang="en-US" altLang="en-US" sz="40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95045" y="4946900"/>
            <a:ext cx="6172200" cy="1600200"/>
          </a:xfrm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</a:extLst>
        </p:spPr>
        <p:txBody>
          <a:bodyPr/>
          <a:lstStyle/>
          <a:p>
            <a:pPr algn="l"/>
            <a:r>
              <a:rPr lang="en-US" altLang="en-US" dirty="0" smtClean="0">
                <a:cs typeface="Times New Roman" panose="02020603050405020304" pitchFamily="18" charset="0"/>
              </a:rPr>
              <a:t>R. Sandberg, D. Goldberg</a:t>
            </a:r>
            <a:br>
              <a:rPr lang="en-US" altLang="en-US" dirty="0" smtClean="0">
                <a:cs typeface="Times New Roman" panose="02020603050405020304" pitchFamily="18" charset="0"/>
              </a:rPr>
            </a:br>
            <a:r>
              <a:rPr lang="en-US" altLang="en-US" dirty="0" smtClean="0">
                <a:cs typeface="Times New Roman" panose="02020603050405020304" pitchFamily="18" charset="0"/>
              </a:rPr>
              <a:t>S. </a:t>
            </a:r>
            <a:r>
              <a:rPr lang="en-US" altLang="en-US" dirty="0" err="1" smtClean="0">
                <a:cs typeface="Times New Roman" panose="02020603050405020304" pitchFamily="18" charset="0"/>
              </a:rPr>
              <a:t>Kleinman</a:t>
            </a:r>
            <a:r>
              <a:rPr lang="en-US" altLang="en-US" dirty="0" smtClean="0">
                <a:cs typeface="Times New Roman" panose="02020603050405020304" pitchFamily="18" charset="0"/>
              </a:rPr>
              <a:t>, D. Walsh, R. Lyon</a:t>
            </a:r>
            <a:endParaRPr lang="en-US" altLang="en-US" dirty="0" smtClean="0"/>
          </a:p>
          <a:p>
            <a:pPr algn="l"/>
            <a:r>
              <a:rPr lang="en-US" altLang="en-US" i="1" dirty="0" smtClean="0"/>
              <a:t>Sun Microsystems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lookup call (I)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Returns a </a:t>
            </a:r>
            <a:r>
              <a:rPr lang="en-US" altLang="en-US" b="1" i="1" dirty="0" smtClean="0"/>
              <a:t>file handle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instead of a file descriptor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File handle specifies unique location of file</a:t>
            </a:r>
          </a:p>
          <a:p>
            <a:pPr lvl="1">
              <a:spcBef>
                <a:spcPts val="1800"/>
              </a:spcBef>
            </a:pPr>
            <a:r>
              <a:rPr lang="en-US" altLang="en-US" b="1" dirty="0" smtClean="0"/>
              <a:t>l</a:t>
            </a:r>
            <a:r>
              <a:rPr lang="en-US" altLang="en-US" b="1" dirty="0" smtClean="0">
                <a:latin typeface="Consolas" panose="020B0609020204030204" pitchFamily="49" charset="0"/>
              </a:rPr>
              <a:t>ookup(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dirfh</a:t>
            </a:r>
            <a:r>
              <a:rPr lang="en-US" altLang="en-US" b="1" dirty="0" smtClean="0">
                <a:latin typeface="Consolas" panose="020B0609020204030204" pitchFamily="49" charset="0"/>
              </a:rPr>
              <a:t>, name)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returns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fh</a:t>
            </a:r>
            <a:r>
              <a:rPr lang="en-US" altLang="en-US" b="1" dirty="0" smtClean="0">
                <a:latin typeface="Consolas" panose="020B0609020204030204" pitchFamily="49" charset="0"/>
              </a:rPr>
              <a:t>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attr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  <a:p>
            <a:pPr lvl="2"/>
            <a:r>
              <a:rPr lang="en-US" altLang="en-US" dirty="0" smtClean="0"/>
              <a:t>Returns file handle</a:t>
            </a:r>
            <a:r>
              <a:rPr lang="en-US" altLang="en-US" dirty="0" smtClean="0">
                <a:solidFill>
                  <a:srgbClr val="FFFF00"/>
                </a:solidFill>
              </a:rPr>
              <a:t>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fh</a:t>
            </a:r>
            <a:r>
              <a:rPr lang="en-US" altLang="en-US" dirty="0" smtClean="0"/>
              <a:t> and attributes of named file in directory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dirfh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</a:p>
          <a:p>
            <a:pPr lvl="2"/>
            <a:r>
              <a:rPr lang="en-US" altLang="en-US" dirty="0" smtClean="0"/>
              <a:t>Fails if client has no right to access directory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dirfh</a:t>
            </a:r>
            <a:endParaRPr lang="en-US" altLang="en-US" dirty="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lookup call (II)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</a:pPr>
            <a:r>
              <a:rPr lang="en-US" altLang="en-US" dirty="0" smtClean="0"/>
              <a:t>One single open call such as</a:t>
            </a:r>
          </a:p>
          <a:p>
            <a:pPr lvl="2">
              <a:spcBef>
                <a:spcPct val="50000"/>
              </a:spcBef>
              <a:buFontTx/>
              <a:buNone/>
            </a:pPr>
            <a:r>
              <a:rPr lang="en-US" altLang="en-US" b="1" dirty="0" err="1" smtClean="0">
                <a:latin typeface="Consolas" panose="020B0609020204030204" pitchFamily="49" charset="0"/>
              </a:rPr>
              <a:t>fd</a:t>
            </a:r>
            <a:r>
              <a:rPr lang="en-US" altLang="en-US" b="1" dirty="0" smtClean="0">
                <a:latin typeface="Consolas" panose="020B0609020204030204" pitchFamily="49" charset="0"/>
              </a:rPr>
              <a:t> = open(“/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usr</a:t>
            </a:r>
            <a:r>
              <a:rPr lang="en-US" altLang="en-US" b="1" dirty="0" smtClean="0">
                <a:latin typeface="Consolas" panose="020B0609020204030204" pitchFamily="49" charset="0"/>
              </a:rPr>
              <a:t>/joe/6360/list.txt”)</a:t>
            </a:r>
          </a:p>
          <a:p>
            <a:pPr lvl="1">
              <a:spcBef>
                <a:spcPct val="50000"/>
              </a:spcBef>
              <a:buFontTx/>
              <a:buNone/>
            </a:pPr>
            <a:r>
              <a:rPr lang="en-US" altLang="en-US" dirty="0" smtClean="0"/>
              <a:t>will be result in several calls to lookup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FFFF00"/>
                </a:solidFill>
              </a:rPr>
              <a:t>	</a:t>
            </a:r>
            <a:r>
              <a:rPr lang="en-US" altLang="en-US" b="1" dirty="0" smtClean="0">
                <a:latin typeface="Consolas" panose="020B0609020204030204" pitchFamily="49" charset="0"/>
              </a:rPr>
              <a:t>lookup(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rootfh</a:t>
            </a:r>
            <a:r>
              <a:rPr lang="en-US" altLang="en-US" b="1" dirty="0" smtClean="0">
                <a:latin typeface="Consolas" panose="020B0609020204030204" pitchFamily="49" charset="0"/>
              </a:rPr>
              <a:t>, “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usr</a:t>
            </a:r>
            <a:r>
              <a:rPr lang="en-US" altLang="en-US" b="1" dirty="0" smtClean="0">
                <a:latin typeface="Consolas" panose="020B0609020204030204" pitchFamily="49" charset="0"/>
              </a:rPr>
              <a:t>”)</a:t>
            </a:r>
            <a:r>
              <a:rPr lang="en-US" altLang="en-US" dirty="0" smtClean="0">
                <a:latin typeface="+mj-lt"/>
              </a:rPr>
              <a:t> returns </a:t>
            </a:r>
            <a:r>
              <a:rPr lang="en-US" altLang="en-US" b="1" dirty="0" smtClean="0">
                <a:latin typeface="Consolas" panose="020B0609020204030204" pitchFamily="49" charset="0"/>
              </a:rPr>
              <a:t>(fh0,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attr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lookup(fh0, “joe”)</a:t>
            </a:r>
            <a:r>
              <a:rPr lang="en-US" altLang="en-US" dirty="0"/>
              <a:t> returns </a:t>
            </a:r>
            <a:r>
              <a:rPr lang="en-US" altLang="en-US" b="1" dirty="0" smtClean="0">
                <a:latin typeface="Consolas" panose="020B0609020204030204" pitchFamily="49" charset="0"/>
              </a:rPr>
              <a:t>(fh1,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attr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lookup(fh1, “6360”)</a:t>
            </a:r>
            <a:r>
              <a:rPr lang="en-US" altLang="en-US" dirty="0"/>
              <a:t> returns </a:t>
            </a:r>
            <a:r>
              <a:rPr lang="en-US" altLang="en-US" b="1" dirty="0" smtClean="0">
                <a:latin typeface="Consolas" panose="020B0609020204030204" pitchFamily="49" charset="0"/>
              </a:rPr>
              <a:t>(fh2,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attr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b="1" dirty="0" smtClean="0">
                <a:latin typeface="Consolas" panose="020B0609020204030204" pitchFamily="49" charset="0"/>
              </a:rPr>
              <a:t>lookup(fh2, “list.txt”)</a:t>
            </a:r>
            <a:r>
              <a:rPr lang="en-US" altLang="en-US" dirty="0"/>
              <a:t> returns </a:t>
            </a:r>
            <a:r>
              <a:rPr lang="en-US" altLang="en-US" b="1" dirty="0" smtClean="0">
                <a:latin typeface="Consolas" panose="020B0609020204030204" pitchFamily="49" charset="0"/>
              </a:rPr>
              <a:t>(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fh</a:t>
            </a:r>
            <a:r>
              <a:rPr lang="en-US" altLang="en-US" b="1" dirty="0" smtClean="0">
                <a:latin typeface="Consolas" panose="020B0609020204030204" pitchFamily="49" charset="0"/>
              </a:rPr>
              <a:t>, 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attr</a:t>
            </a:r>
            <a:r>
              <a:rPr lang="en-US" altLang="en-US" b="1" dirty="0" smtClean="0">
                <a:latin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lookup call (III)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 all these steps?</a:t>
            </a:r>
          </a:p>
          <a:p>
            <a:pPr lvl="1"/>
            <a:r>
              <a:rPr lang="en-US" altLang="en-US" dirty="0" smtClean="0"/>
              <a:t>Any component of</a:t>
            </a:r>
            <a:r>
              <a:rPr lang="en-US" altLang="en-US" dirty="0" smtClean="0">
                <a:latin typeface="Consolas" panose="020B0609020204030204" pitchFamily="49" charset="0"/>
              </a:rPr>
              <a:t> </a:t>
            </a:r>
            <a:r>
              <a:rPr lang="en-US" altLang="en-US" b="1" dirty="0" smtClean="0">
                <a:latin typeface="Consolas" panose="020B0609020204030204" pitchFamily="49" charset="0"/>
              </a:rPr>
              <a:t>/</a:t>
            </a:r>
            <a:r>
              <a:rPr lang="en-US" altLang="en-US" b="1" dirty="0" err="1" smtClean="0">
                <a:latin typeface="Consolas" panose="020B0609020204030204" pitchFamily="49" charset="0"/>
              </a:rPr>
              <a:t>usr</a:t>
            </a:r>
            <a:r>
              <a:rPr lang="en-US" altLang="en-US" b="1" dirty="0" smtClean="0">
                <a:latin typeface="Consolas" panose="020B0609020204030204" pitchFamily="49" charset="0"/>
              </a:rPr>
              <a:t>/joe/6360/list.txt</a:t>
            </a:r>
            <a:br>
              <a:rPr lang="en-US" altLang="en-US" b="1" dirty="0" smtClean="0">
                <a:latin typeface="Consolas" panose="020B0609020204030204" pitchFamily="49" charset="0"/>
              </a:rPr>
            </a:br>
            <a:r>
              <a:rPr lang="en-US" altLang="en-US" dirty="0" smtClean="0"/>
              <a:t>could be a</a:t>
            </a:r>
            <a:r>
              <a:rPr lang="en-US" altLang="en-US" b="1" i="1" dirty="0" smtClean="0">
                <a:solidFill>
                  <a:srgbClr val="FFFF00"/>
                </a:solidFill>
              </a:rPr>
              <a:t> </a:t>
            </a:r>
            <a:r>
              <a:rPr lang="en-US" altLang="en-US" b="1" i="1" dirty="0" smtClean="0"/>
              <a:t>mount point</a:t>
            </a:r>
          </a:p>
          <a:p>
            <a:pPr lvl="1"/>
            <a:r>
              <a:rPr lang="en-US" altLang="en-US" dirty="0" smtClean="0"/>
              <a:t>Mount points are </a:t>
            </a:r>
            <a:r>
              <a:rPr lang="en-US" altLang="en-US" b="1" i="1" dirty="0" smtClean="0"/>
              <a:t>client dependent</a:t>
            </a:r>
            <a:r>
              <a:rPr lang="en-US" altLang="en-US" b="1" dirty="0" smtClean="0"/>
              <a:t> </a:t>
            </a:r>
            <a:r>
              <a:rPr lang="en-US" altLang="en-US" dirty="0" smtClean="0"/>
              <a:t>and</a:t>
            </a:r>
            <a:br>
              <a:rPr lang="en-US" altLang="en-US" dirty="0" smtClean="0"/>
            </a:br>
            <a:r>
              <a:rPr lang="en-US" altLang="en-US" dirty="0" smtClean="0"/>
              <a:t>mount information is kept above the </a:t>
            </a:r>
            <a:r>
              <a:rPr lang="en-US" altLang="en-US" b="1" dirty="0" smtClean="0">
                <a:latin typeface="Consolas" panose="020B0609020204030204" pitchFamily="49" charset="0"/>
              </a:rPr>
              <a:t>lookup() </a:t>
            </a:r>
            <a:r>
              <a:rPr lang="en-US" altLang="en-US" dirty="0" smtClean="0"/>
              <a:t>level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Server side (I)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Server implements a </a:t>
            </a:r>
            <a:r>
              <a:rPr lang="en-US" altLang="en-US" b="1" i="1" dirty="0" smtClean="0"/>
              <a:t>write-through</a:t>
            </a:r>
            <a:r>
              <a:rPr lang="en-US" altLang="en-US" dirty="0" smtClean="0"/>
              <a:t> policy</a:t>
            </a:r>
          </a:p>
          <a:p>
            <a:pPr lvl="1"/>
            <a:r>
              <a:rPr lang="en-US" altLang="en-US" dirty="0" smtClean="0"/>
              <a:t>Required by statelessness</a:t>
            </a:r>
          </a:p>
          <a:p>
            <a:pPr lvl="1"/>
            <a:r>
              <a:rPr lang="en-US" altLang="en-US" dirty="0" smtClean="0"/>
              <a:t>Any blocks modified by a write request (including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-nodes and indirect blocks) must be written back to disk before the call completes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Server side (II)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u="sng" smtClean="0"/>
              <a:t>File handle</a:t>
            </a:r>
            <a:r>
              <a:rPr lang="en-US" altLang="en-US" b="1" smtClean="0"/>
              <a:t> </a:t>
            </a:r>
            <a:r>
              <a:rPr lang="en-US" altLang="en-US" smtClean="0"/>
              <a:t>consists of</a:t>
            </a:r>
          </a:p>
          <a:p>
            <a:pPr lvl="1">
              <a:spcBef>
                <a:spcPct val="15000"/>
              </a:spcBef>
            </a:pPr>
            <a:r>
              <a:rPr lang="en-US" altLang="en-US" b="1" i="1" u="sng" smtClean="0"/>
              <a:t>Filesystem id</a:t>
            </a:r>
            <a:r>
              <a:rPr lang="en-US" altLang="en-US" smtClean="0"/>
              <a:t> identifying disk partition</a:t>
            </a:r>
          </a:p>
          <a:p>
            <a:pPr lvl="1">
              <a:spcBef>
                <a:spcPct val="15000"/>
              </a:spcBef>
            </a:pPr>
            <a:r>
              <a:rPr lang="en-US" altLang="en-US" b="1" i="1" u="sng" smtClean="0"/>
              <a:t>I-node number</a:t>
            </a:r>
            <a:r>
              <a:rPr lang="en-US" altLang="en-US" smtClean="0"/>
              <a:t> identifying file within partition</a:t>
            </a:r>
          </a:p>
          <a:p>
            <a:pPr lvl="1">
              <a:spcBef>
                <a:spcPct val="15000"/>
              </a:spcBef>
            </a:pPr>
            <a:r>
              <a:rPr lang="en-US" altLang="en-US" b="1" i="1" u="sng" smtClean="0"/>
              <a:t>Generation number</a:t>
            </a:r>
            <a:r>
              <a:rPr lang="en-US" altLang="en-US" smtClean="0"/>
              <a:t> changed every time</a:t>
            </a:r>
            <a:br>
              <a:rPr lang="en-US" altLang="en-US" smtClean="0"/>
            </a:br>
            <a:r>
              <a:rPr lang="en-US" altLang="en-US" smtClean="0"/>
              <a:t>i-node is reused to store a new file</a:t>
            </a:r>
          </a:p>
          <a:p>
            <a:pPr>
              <a:spcBef>
                <a:spcPct val="30000"/>
              </a:spcBef>
            </a:pPr>
            <a:r>
              <a:rPr lang="en-US" altLang="en-US" smtClean="0"/>
              <a:t>Server will store</a:t>
            </a:r>
          </a:p>
          <a:p>
            <a:pPr lvl="1">
              <a:spcBef>
                <a:spcPct val="15000"/>
              </a:spcBef>
            </a:pPr>
            <a:r>
              <a:rPr lang="en-US" altLang="en-US" b="1" i="1" u="sng" smtClean="0"/>
              <a:t>Filesystem id</a:t>
            </a:r>
            <a:r>
              <a:rPr lang="en-US" altLang="en-US" smtClean="0"/>
              <a:t> in filesystem </a:t>
            </a:r>
            <a:r>
              <a:rPr lang="en-US" altLang="en-US" b="1" smtClean="0"/>
              <a:t>superblock</a:t>
            </a:r>
          </a:p>
          <a:p>
            <a:pPr lvl="1">
              <a:spcBef>
                <a:spcPct val="15000"/>
              </a:spcBef>
            </a:pPr>
            <a:r>
              <a:rPr lang="en-US" altLang="en-US" smtClean="0"/>
              <a:t>I-node</a:t>
            </a:r>
            <a:r>
              <a:rPr lang="en-US" altLang="en-US" b="1" i="1" smtClean="0">
                <a:solidFill>
                  <a:srgbClr val="FFFF00"/>
                </a:solidFill>
              </a:rPr>
              <a:t> </a:t>
            </a:r>
            <a:r>
              <a:rPr lang="en-US" altLang="en-US" b="1" i="1" u="sng" smtClean="0"/>
              <a:t>generation number</a:t>
            </a:r>
            <a:r>
              <a:rPr lang="en-US" altLang="en-US" smtClean="0"/>
              <a:t> in </a:t>
            </a:r>
            <a:r>
              <a:rPr lang="en-US" altLang="en-US" b="1" smtClean="0"/>
              <a:t>i-node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Client side (I)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Provides transparent interface to NFS</a:t>
            </a:r>
          </a:p>
          <a:p>
            <a:r>
              <a:rPr lang="en-US" altLang="en-US" smtClean="0"/>
              <a:t>Mapping between remote file names and remote file addresses is done a server boot time through </a:t>
            </a:r>
            <a:r>
              <a:rPr lang="en-US" altLang="en-US" b="1" i="1" u="sng" smtClean="0"/>
              <a:t>remote mount</a:t>
            </a:r>
          </a:p>
          <a:p>
            <a:pPr lvl="1"/>
            <a:r>
              <a:rPr lang="en-US" altLang="en-US" smtClean="0"/>
              <a:t>Extension of UNIX mounts</a:t>
            </a:r>
          </a:p>
          <a:p>
            <a:pPr lvl="1"/>
            <a:r>
              <a:rPr lang="en-US" altLang="en-US" smtClean="0"/>
              <a:t>Specified in a </a:t>
            </a:r>
            <a:r>
              <a:rPr lang="en-US" altLang="en-US" b="1" i="1" u="sng" smtClean="0"/>
              <a:t>mount table</a:t>
            </a:r>
          </a:p>
          <a:p>
            <a:pPr lvl="1"/>
            <a:r>
              <a:rPr lang="en-US" altLang="en-US" smtClean="0"/>
              <a:t>Makes a remote subtree appear part of a local subtree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Remote mount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924800" y="3276600"/>
            <a:ext cx="1905000" cy="2895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24200" y="2362200"/>
            <a:ext cx="1828800" cy="2743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19400" y="1828801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latin typeface="Arial Narrow" panose="020B0606020202030204" pitchFamily="34" charset="0"/>
              </a:rPr>
              <a:t>Client tree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886200" y="2971800"/>
            <a:ext cx="228600" cy="12192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3505200" y="2971800"/>
            <a:ext cx="381000" cy="1143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886200" y="2971800"/>
            <a:ext cx="457200" cy="609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3657600" y="4191000"/>
            <a:ext cx="457200" cy="6858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4114800" y="4191000"/>
            <a:ext cx="45720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8153400" y="3581400"/>
            <a:ext cx="1524000" cy="2286000"/>
            <a:chOff x="576" y="1632"/>
            <a:chExt cx="768" cy="1248"/>
          </a:xfrm>
        </p:grpSpPr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>
              <a:off x="816" y="1632"/>
              <a:ext cx="144" cy="76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3" name="Group 13"/>
            <p:cNvGrpSpPr>
              <a:grpSpLocks/>
            </p:cNvGrpSpPr>
            <p:nvPr/>
          </p:nvGrpSpPr>
          <p:grpSpPr bwMode="auto">
            <a:xfrm>
              <a:off x="576" y="1632"/>
              <a:ext cx="768" cy="1248"/>
              <a:chOff x="576" y="1632"/>
              <a:chExt cx="768" cy="1248"/>
            </a:xfrm>
          </p:grpSpPr>
          <p:sp>
            <p:nvSpPr>
              <p:cNvPr id="18454" name="Line 14"/>
              <p:cNvSpPr>
                <a:spLocks noChangeShapeType="1"/>
              </p:cNvSpPr>
              <p:nvPr/>
            </p:nvSpPr>
            <p:spPr bwMode="auto">
              <a:xfrm flipH="1">
                <a:off x="576" y="1632"/>
                <a:ext cx="240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5" name="Line 15"/>
              <p:cNvSpPr>
                <a:spLocks noChangeShapeType="1"/>
              </p:cNvSpPr>
              <p:nvPr/>
            </p:nvSpPr>
            <p:spPr bwMode="auto">
              <a:xfrm>
                <a:off x="816" y="1632"/>
                <a:ext cx="528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6" name="Line 16"/>
              <p:cNvSpPr>
                <a:spLocks noChangeShapeType="1"/>
              </p:cNvSpPr>
              <p:nvPr/>
            </p:nvSpPr>
            <p:spPr bwMode="auto">
              <a:xfrm flipH="1">
                <a:off x="672" y="2400"/>
                <a:ext cx="288" cy="43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7" name="Line 17"/>
              <p:cNvSpPr>
                <a:spLocks noChangeShapeType="1"/>
              </p:cNvSpPr>
              <p:nvPr/>
            </p:nvSpPr>
            <p:spPr bwMode="auto">
              <a:xfrm>
                <a:off x="960" y="2400"/>
                <a:ext cx="288" cy="48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Text Box 18"/>
          <p:cNvSpPr txBox="1">
            <a:spLocks noChangeArrowheads="1"/>
          </p:cNvSpPr>
          <p:nvPr/>
        </p:nvSpPr>
        <p:spPr bwMode="auto">
          <a:xfrm>
            <a:off x="3200400" y="4267201"/>
            <a:ext cx="685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latin typeface="Arial Narrow" panose="020B0606020202030204" pitchFamily="34" charset="0"/>
              </a:rPr>
              <a:t>bin</a:t>
            </a:r>
            <a:endParaRPr lang="en-US" altLang="en-US" b="1" dirty="0"/>
          </a:p>
        </p:txBody>
      </p:sp>
      <p:sp>
        <p:nvSpPr>
          <p:cNvPr id="18445" name="Text Box 19"/>
          <p:cNvSpPr txBox="1">
            <a:spLocks noChangeArrowheads="1"/>
          </p:cNvSpPr>
          <p:nvPr/>
        </p:nvSpPr>
        <p:spPr bwMode="auto">
          <a:xfrm>
            <a:off x="4267200" y="3581400"/>
            <a:ext cx="7837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latin typeface="Arial Narrow" panose="020B0606020202030204" pitchFamily="34" charset="0"/>
              </a:rPr>
              <a:t>usr</a:t>
            </a:r>
            <a:endParaRPr lang="en-US" altLang="en-US" b="1"/>
          </a:p>
        </p:txBody>
      </p:sp>
      <p:sp>
        <p:nvSpPr>
          <p:cNvPr id="18446" name="Line 20"/>
          <p:cNvSpPr>
            <a:spLocks noChangeShapeType="1"/>
          </p:cNvSpPr>
          <p:nvPr/>
        </p:nvSpPr>
        <p:spPr bwMode="auto">
          <a:xfrm>
            <a:off x="8915400" y="50292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3733800" y="2438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Arial Narrow" panose="020B0606020202030204" pitchFamily="34" charset="0"/>
              </a:rPr>
              <a:t>/</a:t>
            </a:r>
            <a:endParaRPr lang="en-US" altLang="en-US"/>
          </a:p>
        </p:txBody>
      </p:sp>
      <p:sp>
        <p:nvSpPr>
          <p:cNvPr id="18448" name="Text Box 22"/>
          <p:cNvSpPr txBox="1">
            <a:spLocks noChangeArrowheads="1"/>
          </p:cNvSpPr>
          <p:nvPr/>
        </p:nvSpPr>
        <p:spPr bwMode="auto">
          <a:xfrm>
            <a:off x="7696200" y="2667001"/>
            <a:ext cx="2222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latin typeface="Arial Narrow" panose="020B0606020202030204" pitchFamily="34" charset="0"/>
              </a:rPr>
              <a:t>Server subtree</a:t>
            </a:r>
          </a:p>
        </p:txBody>
      </p:sp>
      <p:sp>
        <p:nvSpPr>
          <p:cNvPr id="18449" name="Line 23"/>
          <p:cNvSpPr>
            <a:spLocks noChangeShapeType="1"/>
          </p:cNvSpPr>
          <p:nvPr/>
        </p:nvSpPr>
        <p:spPr bwMode="auto">
          <a:xfrm>
            <a:off x="4419600" y="3581400"/>
            <a:ext cx="4191000" cy="0"/>
          </a:xfrm>
          <a:prstGeom prst="line">
            <a:avLst/>
          </a:prstGeom>
          <a:noFill/>
          <a:ln w="88900" cap="sq">
            <a:solidFill>
              <a:srgbClr val="FF0000"/>
            </a:solidFill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8450" name="Text Box 24"/>
          <p:cNvSpPr txBox="1">
            <a:spLocks noChangeArrowheads="1"/>
          </p:cNvSpPr>
          <p:nvPr/>
        </p:nvSpPr>
        <p:spPr bwMode="auto">
          <a:xfrm>
            <a:off x="5546726" y="3719513"/>
            <a:ext cx="1185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rmount</a:t>
            </a:r>
            <a:endParaRPr lang="en-US" altLang="en-US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8451" name="Text Box 25"/>
          <p:cNvSpPr txBox="1">
            <a:spLocks noChangeArrowheads="1"/>
          </p:cNvSpPr>
          <p:nvPr/>
        </p:nvSpPr>
        <p:spPr bwMode="auto">
          <a:xfrm>
            <a:off x="3252651" y="5272088"/>
            <a:ext cx="440377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latin typeface="+mn-lt"/>
              </a:rPr>
              <a:t>After </a:t>
            </a:r>
            <a:r>
              <a:rPr lang="en-US" altLang="en-US" sz="2800" b="1" dirty="0" err="1">
                <a:latin typeface="+mn-lt"/>
              </a:rPr>
              <a:t>rmount</a:t>
            </a:r>
            <a:r>
              <a:rPr lang="en-US" altLang="en-US" sz="2800" b="1" dirty="0">
                <a:latin typeface="+mn-lt"/>
              </a:rPr>
              <a:t>,</a:t>
            </a:r>
            <a:br>
              <a:rPr lang="en-US" altLang="en-US" sz="2800" b="1" dirty="0">
                <a:latin typeface="+mn-lt"/>
              </a:rPr>
            </a:br>
            <a:r>
              <a:rPr lang="en-US" altLang="en-US" sz="2800" b="1" dirty="0">
                <a:latin typeface="+mn-lt"/>
              </a:rPr>
              <a:t>root of server subtree </a:t>
            </a:r>
          </a:p>
          <a:p>
            <a:r>
              <a:rPr lang="en-US" altLang="en-US" sz="2800" b="1" dirty="0">
                <a:latin typeface="+mn-lt"/>
              </a:rPr>
              <a:t>can be accessed as /</a:t>
            </a:r>
            <a:r>
              <a:rPr lang="en-US" altLang="en-US" sz="2800" b="1" dirty="0" err="1">
                <a:latin typeface="+mn-lt"/>
              </a:rPr>
              <a:t>usr</a:t>
            </a:r>
            <a:r>
              <a:rPr lang="en-US" altLang="en-US" sz="2800" b="1" dirty="0">
                <a:latin typeface="+mn-lt"/>
              </a:rPr>
              <a:t> </a:t>
            </a:r>
            <a:endParaRPr lang="en-US" alt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Client side (II)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Provides transparent access to</a:t>
            </a:r>
          </a:p>
          <a:p>
            <a:pPr lvl="1"/>
            <a:r>
              <a:rPr lang="en-US" altLang="en-US" smtClean="0"/>
              <a:t>NFS </a:t>
            </a:r>
          </a:p>
          <a:p>
            <a:pPr lvl="1"/>
            <a:r>
              <a:rPr lang="en-US" altLang="en-US" smtClean="0"/>
              <a:t>Other file systems (including UNIX FFS) </a:t>
            </a:r>
          </a:p>
          <a:p>
            <a:pPr>
              <a:spcBef>
                <a:spcPct val="40000"/>
              </a:spcBef>
            </a:pPr>
            <a:r>
              <a:rPr lang="en-US" altLang="en-US" smtClean="0"/>
              <a:t>New virtual filesystem interface supports</a:t>
            </a:r>
          </a:p>
          <a:p>
            <a:pPr lvl="1"/>
            <a:r>
              <a:rPr lang="en-US" altLang="en-US" smtClean="0"/>
              <a:t>VFS calls, which operate on whole file system</a:t>
            </a:r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V</a:t>
            </a:r>
            <a:r>
              <a:rPr lang="en-US" altLang="en-US" smtClean="0"/>
              <a:t>NODE calls, which operate on individual files</a:t>
            </a:r>
          </a:p>
          <a:p>
            <a:r>
              <a:rPr lang="en-US" altLang="en-US" smtClean="0"/>
              <a:t>Treats all files in the same fashion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Client side (III)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350416" y="2209801"/>
            <a:ext cx="2820323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+mj-lt"/>
              </a:rPr>
              <a:t>UNIX system calls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76801" y="3267076"/>
            <a:ext cx="196239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 err="1">
                <a:latin typeface="+mj-lt"/>
              </a:rPr>
              <a:t>VNODE</a:t>
            </a:r>
            <a:r>
              <a:rPr lang="en-US" altLang="en-US" b="1" dirty="0">
                <a:latin typeface="+mj-lt"/>
              </a:rPr>
              <a:t>/VFS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3124200" y="4343401"/>
            <a:ext cx="1483098" cy="461665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 dirty="0">
                <a:latin typeface="+mj-lt"/>
              </a:rPr>
              <a:t>Other FS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4876800" y="4343401"/>
            <a:ext cx="1828800" cy="466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+mj-lt"/>
              </a:rPr>
              <a:t>NFS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7162800" y="4343401"/>
            <a:ext cx="1398140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+mj-lt"/>
              </a:rPr>
              <a:t>UNIX FS</a:t>
            </a:r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57912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 flipH="1">
            <a:off x="3848100" y="3733800"/>
            <a:ext cx="17526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5791200" y="3733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5943600" y="3733800"/>
            <a:ext cx="1600200" cy="533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7315200" y="1981201"/>
            <a:ext cx="220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User interface is </a:t>
            </a:r>
            <a:r>
              <a:rPr lang="en-US" altLang="en-US" b="1">
                <a:latin typeface="Tahoma" panose="020B0604030504040204" pitchFamily="34" charset="0"/>
              </a:rPr>
              <a:t>unchanged</a:t>
            </a:r>
          </a:p>
        </p:txBody>
      </p:sp>
      <p:sp>
        <p:nvSpPr>
          <p:cNvPr id="20493" name="Text Box 19"/>
          <p:cNvSpPr txBox="1">
            <a:spLocks noChangeArrowheads="1"/>
          </p:cNvSpPr>
          <p:nvPr/>
        </p:nvSpPr>
        <p:spPr bwMode="auto">
          <a:xfrm>
            <a:off x="4876800" y="5410201"/>
            <a:ext cx="1828800" cy="466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 dirty="0">
                <a:latin typeface="+mj-lt"/>
              </a:rPr>
              <a:t>RPC/XDR</a:t>
            </a:r>
          </a:p>
        </p:txBody>
      </p:sp>
      <p:sp>
        <p:nvSpPr>
          <p:cNvPr id="20494" name="Line 20"/>
          <p:cNvSpPr>
            <a:spLocks noChangeShapeType="1"/>
          </p:cNvSpPr>
          <p:nvPr/>
        </p:nvSpPr>
        <p:spPr bwMode="auto">
          <a:xfrm>
            <a:off x="5791200" y="48006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5" name="Text Box 21"/>
          <p:cNvSpPr txBox="1">
            <a:spLocks noChangeArrowheads="1"/>
          </p:cNvSpPr>
          <p:nvPr/>
        </p:nvSpPr>
        <p:spPr bwMode="auto">
          <a:xfrm>
            <a:off x="8534401" y="5334000"/>
            <a:ext cx="8242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j-lt"/>
              </a:rPr>
              <a:t>disk</a:t>
            </a:r>
          </a:p>
        </p:txBody>
      </p:sp>
      <p:sp>
        <p:nvSpPr>
          <p:cNvPr id="20496" name="Line 22"/>
          <p:cNvSpPr>
            <a:spLocks noChangeShapeType="1"/>
          </p:cNvSpPr>
          <p:nvPr/>
        </p:nvSpPr>
        <p:spPr bwMode="auto">
          <a:xfrm>
            <a:off x="5791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7" name="Line 23"/>
          <p:cNvSpPr>
            <a:spLocks noChangeShapeType="1"/>
          </p:cNvSpPr>
          <p:nvPr/>
        </p:nvSpPr>
        <p:spPr bwMode="auto">
          <a:xfrm flipH="1">
            <a:off x="3810000" y="64008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8" name="Text Box 24"/>
          <p:cNvSpPr txBox="1">
            <a:spLocks noChangeArrowheads="1"/>
          </p:cNvSpPr>
          <p:nvPr/>
        </p:nvSpPr>
        <p:spPr bwMode="auto">
          <a:xfrm>
            <a:off x="2926425" y="6139190"/>
            <a:ext cx="883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+mj-lt"/>
              </a:rPr>
              <a:t>LAN</a:t>
            </a:r>
            <a:endParaRPr lang="en-US" altLang="en-US" dirty="0">
              <a:latin typeface="+mj-lt"/>
            </a:endParaRPr>
          </a:p>
        </p:txBody>
      </p:sp>
      <p:sp>
        <p:nvSpPr>
          <p:cNvPr id="20499" name="Line 26"/>
          <p:cNvSpPr>
            <a:spLocks noChangeShapeType="1"/>
          </p:cNvSpPr>
          <p:nvPr/>
        </p:nvSpPr>
        <p:spPr bwMode="auto">
          <a:xfrm>
            <a:off x="7924800" y="4800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500" name="Text Box 27"/>
          <p:cNvSpPr txBox="1">
            <a:spLocks noChangeArrowheads="1"/>
          </p:cNvSpPr>
          <p:nvPr/>
        </p:nvSpPr>
        <p:spPr bwMode="auto">
          <a:xfrm>
            <a:off x="6858000" y="3276600"/>
            <a:ext cx="2643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anose="020B0604030504040204" pitchFamily="34" charset="0"/>
              </a:rPr>
              <a:t>Common interface</a:t>
            </a:r>
          </a:p>
        </p:txBody>
      </p:sp>
      <p:sp>
        <p:nvSpPr>
          <p:cNvPr id="20501" name="AutoShape 28"/>
          <p:cNvSpPr>
            <a:spLocks noChangeArrowheads="1"/>
          </p:cNvSpPr>
          <p:nvPr/>
        </p:nvSpPr>
        <p:spPr bwMode="auto">
          <a:xfrm>
            <a:off x="7467600" y="5249863"/>
            <a:ext cx="914400" cy="609600"/>
          </a:xfrm>
          <a:prstGeom prst="flowChartMagneticDisk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b="1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File consistency issues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Cannot build an efficient network file system without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i="1" dirty="0" smtClean="0"/>
              <a:t>client </a:t>
            </a:r>
            <a:r>
              <a:rPr lang="en-US" altLang="en-US" b="1" i="1" dirty="0" smtClean="0"/>
              <a:t>caching</a:t>
            </a:r>
            <a:r>
              <a:rPr lang="en-US" altLang="en-US" b="1" i="1" dirty="0" smtClean="0">
                <a:solidFill>
                  <a:schemeClr val="hlink"/>
                </a:solidFill>
              </a:rPr>
              <a:t> </a:t>
            </a:r>
          </a:p>
          <a:p>
            <a:pPr lvl="1"/>
            <a:r>
              <a:rPr lang="en-US" altLang="en-US" i="1" dirty="0" smtClean="0"/>
              <a:t>Cannot send each and every read or write to the server</a:t>
            </a:r>
          </a:p>
          <a:p>
            <a:pPr>
              <a:spcBef>
                <a:spcPts val="2400"/>
              </a:spcBef>
            </a:pPr>
            <a:r>
              <a:rPr lang="en-US" altLang="en-US" b="1" i="1" dirty="0" smtClean="0"/>
              <a:t>Client caching introduces </a:t>
            </a:r>
            <a:r>
              <a:rPr lang="en-US" altLang="en-US" b="1" i="1" u="sng" dirty="0" smtClean="0"/>
              <a:t>consistency issues</a:t>
            </a:r>
            <a:r>
              <a:rPr lang="en-US" altLang="en-US" dirty="0" smtClean="0"/>
              <a:t>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NFS?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First commercially successful network file system:</a:t>
            </a:r>
          </a:p>
          <a:p>
            <a:pPr lvl="1"/>
            <a:r>
              <a:rPr lang="en-US" altLang="en-US" smtClean="0"/>
              <a:t>Developed by Sun Microsystems for their diskless workstations</a:t>
            </a:r>
          </a:p>
          <a:p>
            <a:pPr lvl="1"/>
            <a:r>
              <a:rPr lang="en-US" altLang="en-US" smtClean="0"/>
              <a:t>Designed for robustness and “adequate performance”</a:t>
            </a:r>
          </a:p>
          <a:p>
            <a:pPr lvl="1"/>
            <a:r>
              <a:rPr lang="en-US" altLang="en-US" smtClean="0"/>
              <a:t>Sun published all protocol specifications </a:t>
            </a:r>
          </a:p>
          <a:p>
            <a:pPr lvl="1"/>
            <a:r>
              <a:rPr lang="en-US" altLang="en-US" smtClean="0"/>
              <a:t>Many many implementations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Consider a one-block file X that is concurrently modified by two workstations</a:t>
            </a:r>
          </a:p>
          <a:p>
            <a:r>
              <a:rPr lang="en-US" altLang="en-US" dirty="0" smtClean="0"/>
              <a:t>If file is cached at </a:t>
            </a:r>
            <a:r>
              <a:rPr lang="en-US" altLang="en-US" b="1" i="1" dirty="0" smtClean="0"/>
              <a:t>both</a:t>
            </a:r>
            <a:r>
              <a:rPr lang="en-US" altLang="en-US" i="1" dirty="0" smtClean="0">
                <a:solidFill>
                  <a:srgbClr val="FFFF00"/>
                </a:solidFill>
              </a:rPr>
              <a:t> </a:t>
            </a:r>
            <a:r>
              <a:rPr lang="en-US" altLang="en-US" dirty="0" smtClean="0"/>
              <a:t>workstations</a:t>
            </a:r>
          </a:p>
          <a:p>
            <a:pPr lvl="1"/>
            <a:r>
              <a:rPr lang="en-US" altLang="en-US" dirty="0" smtClean="0"/>
              <a:t>A will not see changes made by B</a:t>
            </a:r>
          </a:p>
          <a:p>
            <a:pPr lvl="1"/>
            <a:r>
              <a:rPr lang="en-US" altLang="en-US" dirty="0" smtClean="0"/>
              <a:t>B will not see changes made by A</a:t>
            </a:r>
          </a:p>
          <a:p>
            <a:r>
              <a:rPr lang="en-US" altLang="en-US" dirty="0" smtClean="0"/>
              <a:t>We will have</a:t>
            </a:r>
          </a:p>
          <a:p>
            <a:pPr lvl="1"/>
            <a:r>
              <a:rPr lang="en-US" altLang="en-US" dirty="0" smtClean="0"/>
              <a:t>Inconsistent updates</a:t>
            </a:r>
          </a:p>
          <a:p>
            <a:pPr lvl="1"/>
            <a:r>
              <a:rPr lang="en-US" altLang="en-US" dirty="0" smtClean="0"/>
              <a:t>Non respect of UNIX semantics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</a:p>
        </p:txBody>
      </p:sp>
      <p:grpSp>
        <p:nvGrpSpPr>
          <p:cNvPr id="23555" name="Group 4"/>
          <p:cNvGrpSpPr>
            <a:grpSpLocks/>
          </p:cNvGrpSpPr>
          <p:nvPr/>
        </p:nvGrpSpPr>
        <p:grpSpPr bwMode="auto">
          <a:xfrm>
            <a:off x="3211513" y="3429000"/>
            <a:ext cx="914400" cy="1295400"/>
            <a:chOff x="1104" y="1344"/>
            <a:chExt cx="576" cy="816"/>
          </a:xfrm>
        </p:grpSpPr>
        <p:sp>
          <p:nvSpPr>
            <p:cNvPr id="23587" name="Line 5"/>
            <p:cNvSpPr>
              <a:spLocks noChangeShapeType="1"/>
            </p:cNvSpPr>
            <p:nvPr/>
          </p:nvSpPr>
          <p:spPr bwMode="auto">
            <a:xfrm flipV="1">
              <a:off x="1152" y="1776"/>
              <a:ext cx="528" cy="1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3588" name="Group 6"/>
            <p:cNvGrpSpPr>
              <a:grpSpLocks/>
            </p:cNvGrpSpPr>
            <p:nvPr/>
          </p:nvGrpSpPr>
          <p:grpSpPr bwMode="auto">
            <a:xfrm>
              <a:off x="1104" y="1344"/>
              <a:ext cx="576" cy="816"/>
              <a:chOff x="1104" y="1392"/>
              <a:chExt cx="576" cy="816"/>
            </a:xfrm>
          </p:grpSpPr>
          <p:sp>
            <p:nvSpPr>
              <p:cNvPr id="23589" name="Line 7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0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0" name="Line 8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52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1" name="Line 9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2" name="Line 10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3" name="Line 11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4" name="Line 12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5" name="Line 13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6" name="Line 14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97" name="Line 15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grpSp>
        <p:nvGrpSpPr>
          <p:cNvPr id="23556" name="Group 16"/>
          <p:cNvGrpSpPr>
            <a:grpSpLocks/>
          </p:cNvGrpSpPr>
          <p:nvPr/>
        </p:nvGrpSpPr>
        <p:grpSpPr bwMode="auto">
          <a:xfrm>
            <a:off x="5715000" y="3429000"/>
            <a:ext cx="914400" cy="1295400"/>
            <a:chOff x="1104" y="1344"/>
            <a:chExt cx="576" cy="816"/>
          </a:xfrm>
        </p:grpSpPr>
        <p:sp>
          <p:nvSpPr>
            <p:cNvPr id="23576" name="Line 17"/>
            <p:cNvSpPr>
              <a:spLocks noChangeShapeType="1"/>
            </p:cNvSpPr>
            <p:nvPr/>
          </p:nvSpPr>
          <p:spPr bwMode="auto">
            <a:xfrm flipV="1">
              <a:off x="1152" y="1776"/>
              <a:ext cx="528" cy="1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3577" name="Group 18"/>
            <p:cNvGrpSpPr>
              <a:grpSpLocks/>
            </p:cNvGrpSpPr>
            <p:nvPr/>
          </p:nvGrpSpPr>
          <p:grpSpPr bwMode="auto">
            <a:xfrm>
              <a:off x="1104" y="1344"/>
              <a:ext cx="576" cy="816"/>
              <a:chOff x="1104" y="1392"/>
              <a:chExt cx="576" cy="816"/>
            </a:xfrm>
          </p:grpSpPr>
          <p:sp>
            <p:nvSpPr>
              <p:cNvPr id="23578" name="Line 19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0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79" name="Line 20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52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0" name="Line 21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1" name="Line 22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2" name="Line 23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3" name="Line 24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4" name="Line 25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5" name="Line 26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86" name="Line 27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</p:grpSp>
      <p:sp>
        <p:nvSpPr>
          <p:cNvPr id="23557" name="Line 28"/>
          <p:cNvSpPr>
            <a:spLocks noChangeShapeType="1"/>
          </p:cNvSpPr>
          <p:nvPr/>
        </p:nvSpPr>
        <p:spPr bwMode="auto">
          <a:xfrm>
            <a:off x="4114800" y="4572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8" name="Line 29"/>
          <p:cNvSpPr>
            <a:spLocks noChangeShapeType="1"/>
          </p:cNvSpPr>
          <p:nvPr/>
        </p:nvSpPr>
        <p:spPr bwMode="auto">
          <a:xfrm>
            <a:off x="4724400" y="24384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9" name="Line 30"/>
          <p:cNvSpPr>
            <a:spLocks noChangeShapeType="1"/>
          </p:cNvSpPr>
          <p:nvPr/>
        </p:nvSpPr>
        <p:spPr bwMode="auto">
          <a:xfrm>
            <a:off x="6705600" y="4572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0" name="Line 31"/>
          <p:cNvSpPr>
            <a:spLocks noChangeShapeType="1"/>
          </p:cNvSpPr>
          <p:nvPr/>
        </p:nvSpPr>
        <p:spPr bwMode="auto">
          <a:xfrm>
            <a:off x="7315200" y="24384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1" name="Line 32"/>
          <p:cNvSpPr>
            <a:spLocks noChangeShapeType="1"/>
          </p:cNvSpPr>
          <p:nvPr/>
        </p:nvSpPr>
        <p:spPr bwMode="auto">
          <a:xfrm>
            <a:off x="2438400" y="2438400"/>
            <a:ext cx="7010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2" name="Text Box 33"/>
          <p:cNvSpPr txBox="1">
            <a:spLocks noChangeArrowheads="1"/>
          </p:cNvSpPr>
          <p:nvPr/>
        </p:nvSpPr>
        <p:spPr bwMode="auto">
          <a:xfrm>
            <a:off x="8694870" y="3373439"/>
            <a:ext cx="1371600" cy="59372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+mn-lt"/>
              </a:rPr>
              <a:t>Server</a:t>
            </a:r>
            <a:endParaRPr lang="en-US" altLang="en-US" dirty="0">
              <a:latin typeface="+mn-lt"/>
            </a:endParaRPr>
          </a:p>
        </p:txBody>
      </p:sp>
      <p:sp>
        <p:nvSpPr>
          <p:cNvPr id="23563" name="Oval 34"/>
          <p:cNvSpPr>
            <a:spLocks noChangeArrowheads="1"/>
          </p:cNvSpPr>
          <p:nvPr/>
        </p:nvSpPr>
        <p:spPr bwMode="auto">
          <a:xfrm>
            <a:off x="8915400" y="4114800"/>
            <a:ext cx="1066800" cy="3810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3564" name="Line 35"/>
          <p:cNvSpPr>
            <a:spLocks noChangeShapeType="1"/>
          </p:cNvSpPr>
          <p:nvPr/>
        </p:nvSpPr>
        <p:spPr bwMode="auto">
          <a:xfrm>
            <a:off x="9982200" y="43434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5" name="Line 36"/>
          <p:cNvSpPr>
            <a:spLocks noChangeShapeType="1"/>
          </p:cNvSpPr>
          <p:nvPr/>
        </p:nvSpPr>
        <p:spPr bwMode="auto">
          <a:xfrm>
            <a:off x="8915400" y="43434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6" name="Line 37"/>
          <p:cNvSpPr>
            <a:spLocks noChangeShapeType="1"/>
          </p:cNvSpPr>
          <p:nvPr/>
        </p:nvSpPr>
        <p:spPr bwMode="auto">
          <a:xfrm>
            <a:off x="9448800" y="24384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7" name="Oval 38"/>
          <p:cNvSpPr>
            <a:spLocks noChangeArrowheads="1"/>
          </p:cNvSpPr>
          <p:nvPr/>
        </p:nvSpPr>
        <p:spPr bwMode="auto">
          <a:xfrm>
            <a:off x="8915400" y="4953000"/>
            <a:ext cx="1066800" cy="3810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23568" name="Line 39"/>
          <p:cNvSpPr>
            <a:spLocks noChangeShapeType="1"/>
          </p:cNvSpPr>
          <p:nvPr/>
        </p:nvSpPr>
        <p:spPr bwMode="auto">
          <a:xfrm>
            <a:off x="9448800" y="3962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69" name="Text Box 43"/>
          <p:cNvSpPr txBox="1">
            <a:spLocks noChangeArrowheads="1"/>
          </p:cNvSpPr>
          <p:nvPr/>
        </p:nvSpPr>
        <p:spPr bwMode="auto">
          <a:xfrm>
            <a:off x="3352800" y="4572001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Arial Black" panose="020B0A04020102020204" pitchFamily="34" charset="0"/>
              </a:rPr>
              <a:t>x’</a:t>
            </a:r>
            <a:endParaRPr lang="en-US" altLang="en-US" dirty="0"/>
          </a:p>
        </p:txBody>
      </p:sp>
      <p:sp>
        <p:nvSpPr>
          <p:cNvPr id="23570" name="Text Box 44"/>
          <p:cNvSpPr txBox="1">
            <a:spLocks noChangeArrowheads="1"/>
          </p:cNvSpPr>
          <p:nvPr/>
        </p:nvSpPr>
        <p:spPr bwMode="auto">
          <a:xfrm>
            <a:off x="9067800" y="4572001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Arial Black" panose="020B0A04020102020204" pitchFamily="34" charset="0"/>
              </a:rPr>
              <a:t>x</a:t>
            </a:r>
            <a:endParaRPr lang="en-US" altLang="en-US" dirty="0"/>
          </a:p>
        </p:txBody>
      </p:sp>
      <p:sp>
        <p:nvSpPr>
          <p:cNvPr id="23571" name="Text Box 45"/>
          <p:cNvSpPr txBox="1">
            <a:spLocks noChangeArrowheads="1"/>
          </p:cNvSpPr>
          <p:nvPr/>
        </p:nvSpPr>
        <p:spPr bwMode="auto">
          <a:xfrm>
            <a:off x="5943600" y="4648201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Arial Black" panose="020B0A04020102020204" pitchFamily="34" charset="0"/>
              </a:rPr>
              <a:t>x’’</a:t>
            </a:r>
            <a:endParaRPr lang="en-US" altLang="en-US" dirty="0"/>
          </a:p>
        </p:txBody>
      </p:sp>
      <p:sp>
        <p:nvSpPr>
          <p:cNvPr id="23572" name="Text Box 46"/>
          <p:cNvSpPr txBox="1">
            <a:spLocks noChangeArrowheads="1"/>
          </p:cNvSpPr>
          <p:nvPr/>
        </p:nvSpPr>
        <p:spPr bwMode="auto">
          <a:xfrm>
            <a:off x="3505200" y="2743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+mn-lt"/>
              </a:rPr>
              <a:t>A</a:t>
            </a:r>
            <a:endParaRPr lang="en-US" altLang="en-US" dirty="0">
              <a:latin typeface="+mn-lt"/>
            </a:endParaRPr>
          </a:p>
        </p:txBody>
      </p:sp>
      <p:sp>
        <p:nvSpPr>
          <p:cNvPr id="23573" name="Text Box 47"/>
          <p:cNvSpPr txBox="1">
            <a:spLocks noChangeArrowheads="1"/>
          </p:cNvSpPr>
          <p:nvPr/>
        </p:nvSpPr>
        <p:spPr bwMode="auto">
          <a:xfrm>
            <a:off x="5951670" y="2763838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+mn-lt"/>
              </a:rPr>
              <a:t>B</a:t>
            </a:r>
            <a:endParaRPr lang="en-US" altLang="en-US" dirty="0">
              <a:latin typeface="+mn-lt"/>
            </a:endParaRPr>
          </a:p>
        </p:txBody>
      </p:sp>
      <p:sp>
        <p:nvSpPr>
          <p:cNvPr id="23574" name="Line 49"/>
          <p:cNvSpPr>
            <a:spLocks noChangeShapeType="1"/>
          </p:cNvSpPr>
          <p:nvPr/>
        </p:nvSpPr>
        <p:spPr bwMode="auto">
          <a:xfrm>
            <a:off x="4191000" y="4953000"/>
            <a:ext cx="1524000" cy="0"/>
          </a:xfrm>
          <a:prstGeom prst="line">
            <a:avLst/>
          </a:prstGeom>
          <a:noFill/>
          <a:ln w="101600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75" name="Text Box 50"/>
          <p:cNvSpPr txBox="1">
            <a:spLocks noChangeArrowheads="1"/>
          </p:cNvSpPr>
          <p:nvPr/>
        </p:nvSpPr>
        <p:spPr bwMode="auto">
          <a:xfrm>
            <a:off x="2209800" y="5410200"/>
            <a:ext cx="533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Arial Black" panose="020B0A04020102020204" pitchFamily="34" charset="0"/>
              </a:rPr>
              <a:t>Inconsistent updates X' and X'' to file 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UNIX file access semantics (I)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Conventional timeshared UNIX semantics guarantee that</a:t>
            </a:r>
          </a:p>
          <a:p>
            <a:pPr lvl="1"/>
            <a:r>
              <a:rPr lang="en-US" altLang="en-US" dirty="0" smtClean="0"/>
              <a:t>All writes are executed in strict sequential fashion</a:t>
            </a:r>
          </a:p>
          <a:p>
            <a:pPr lvl="1"/>
            <a:r>
              <a:rPr lang="en-US" altLang="en-US" dirty="0" smtClean="0"/>
              <a:t>Their effect is immediately visible to all other processes accessing the file</a:t>
            </a:r>
          </a:p>
          <a:p>
            <a:r>
              <a:rPr lang="en-US" altLang="en-US" dirty="0" smtClean="0"/>
              <a:t>Interleaving of writes coming from different processes is left to the kernel discretion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UNIX file access semantics (II)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UNIX file access semantics result from the use of a </a:t>
            </a:r>
            <a:r>
              <a:rPr lang="en-US" altLang="en-US" b="1" i="1" dirty="0" smtClean="0"/>
              <a:t>single I/O buffer </a:t>
            </a:r>
            <a:r>
              <a:rPr lang="en-US" altLang="en-US" dirty="0" smtClean="0"/>
              <a:t>containing all cached blocks and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-nodes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Server caching is not a problem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Disabling client caching is not an option:</a:t>
            </a:r>
          </a:p>
          <a:p>
            <a:pPr lvl="1"/>
            <a:r>
              <a:rPr lang="en-US" altLang="en-US" dirty="0" smtClean="0"/>
              <a:t>Would be too slow</a:t>
            </a:r>
          </a:p>
          <a:p>
            <a:pPr lvl="1"/>
            <a:r>
              <a:rPr lang="en-US" altLang="en-US" dirty="0" smtClean="0"/>
              <a:t>Would overload the file server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NFS solution (I)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Stateless server does not know how many users are accessing a given file</a:t>
            </a:r>
          </a:p>
          <a:p>
            <a:pPr lvl="1"/>
            <a:r>
              <a:rPr lang="en-US" altLang="en-US" b="1" i="1" dirty="0" smtClean="0"/>
              <a:t>Clients do not know either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Clients </a:t>
            </a:r>
            <a:r>
              <a:rPr lang="en-US" altLang="en-US" b="1" i="1" u="sng" dirty="0" smtClean="0"/>
              <a:t>must</a:t>
            </a:r>
            <a:endParaRPr lang="en-US" altLang="en-US" u="sng" dirty="0" smtClean="0"/>
          </a:p>
          <a:p>
            <a:pPr lvl="1"/>
            <a:r>
              <a:rPr lang="en-US" altLang="en-US" dirty="0" smtClean="0"/>
              <a:t>Frequently send their modified blocks to the server</a:t>
            </a:r>
          </a:p>
          <a:p>
            <a:pPr lvl="1"/>
            <a:r>
              <a:rPr lang="en-US" altLang="en-US" dirty="0" smtClean="0"/>
              <a:t>Frequently ask the server to revalidate the blocks they have in their cache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NFS solution (II)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200400" y="3429000"/>
            <a:ext cx="914400" cy="1295400"/>
            <a:chOff x="1104" y="1344"/>
            <a:chExt cx="576" cy="816"/>
          </a:xfrm>
        </p:grpSpPr>
        <p:sp>
          <p:nvSpPr>
            <p:cNvPr id="27683" name="Line 4"/>
            <p:cNvSpPr>
              <a:spLocks noChangeShapeType="1"/>
            </p:cNvSpPr>
            <p:nvPr/>
          </p:nvSpPr>
          <p:spPr bwMode="auto">
            <a:xfrm flipV="1">
              <a:off x="1152" y="1776"/>
              <a:ext cx="528" cy="1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84" name="Group 5"/>
            <p:cNvGrpSpPr>
              <a:grpSpLocks/>
            </p:cNvGrpSpPr>
            <p:nvPr/>
          </p:nvGrpSpPr>
          <p:grpSpPr bwMode="auto">
            <a:xfrm>
              <a:off x="1104" y="1344"/>
              <a:ext cx="576" cy="816"/>
              <a:chOff x="1104" y="1392"/>
              <a:chExt cx="576" cy="816"/>
            </a:xfrm>
          </p:grpSpPr>
          <p:sp>
            <p:nvSpPr>
              <p:cNvPr id="27685" name="Line 6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0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6" name="Line 7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52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Line 8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8" name="Line 9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Line 10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0" name="Line 11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1" name="Line 12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2" name="Line 13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93" name="Line 14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652" name="Group 15"/>
          <p:cNvGrpSpPr>
            <a:grpSpLocks/>
          </p:cNvGrpSpPr>
          <p:nvPr/>
        </p:nvGrpSpPr>
        <p:grpSpPr bwMode="auto">
          <a:xfrm>
            <a:off x="5715000" y="3429000"/>
            <a:ext cx="914400" cy="1295400"/>
            <a:chOff x="1104" y="1344"/>
            <a:chExt cx="576" cy="816"/>
          </a:xfrm>
        </p:grpSpPr>
        <p:sp>
          <p:nvSpPr>
            <p:cNvPr id="27672" name="Line 16"/>
            <p:cNvSpPr>
              <a:spLocks noChangeShapeType="1"/>
            </p:cNvSpPr>
            <p:nvPr/>
          </p:nvSpPr>
          <p:spPr bwMode="auto">
            <a:xfrm flipV="1">
              <a:off x="1152" y="1776"/>
              <a:ext cx="528" cy="1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73" name="Group 17"/>
            <p:cNvGrpSpPr>
              <a:grpSpLocks/>
            </p:cNvGrpSpPr>
            <p:nvPr/>
          </p:nvGrpSpPr>
          <p:grpSpPr bwMode="auto">
            <a:xfrm>
              <a:off x="1104" y="1344"/>
              <a:ext cx="576" cy="816"/>
              <a:chOff x="1104" y="1392"/>
              <a:chExt cx="576" cy="816"/>
            </a:xfrm>
          </p:grpSpPr>
          <p:sp>
            <p:nvSpPr>
              <p:cNvPr id="27674" name="Line 18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0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5" name="Line 19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52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Line 20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7" name="Line 21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Line 22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9" name="Line 23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Line 24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1" name="Line 25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2" name="Line 26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653" name="Line 27"/>
          <p:cNvSpPr>
            <a:spLocks noChangeShapeType="1"/>
          </p:cNvSpPr>
          <p:nvPr/>
        </p:nvSpPr>
        <p:spPr bwMode="auto">
          <a:xfrm>
            <a:off x="4114800" y="4572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28"/>
          <p:cNvSpPr>
            <a:spLocks noChangeShapeType="1"/>
          </p:cNvSpPr>
          <p:nvPr/>
        </p:nvSpPr>
        <p:spPr bwMode="auto">
          <a:xfrm>
            <a:off x="4724400" y="24384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Line 29"/>
          <p:cNvSpPr>
            <a:spLocks noChangeShapeType="1"/>
          </p:cNvSpPr>
          <p:nvPr/>
        </p:nvSpPr>
        <p:spPr bwMode="auto">
          <a:xfrm>
            <a:off x="6705600" y="4572000"/>
            <a:ext cx="60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30"/>
          <p:cNvSpPr>
            <a:spLocks noChangeShapeType="1"/>
          </p:cNvSpPr>
          <p:nvPr/>
        </p:nvSpPr>
        <p:spPr bwMode="auto">
          <a:xfrm>
            <a:off x="7315200" y="2438400"/>
            <a:ext cx="0" cy="213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31"/>
          <p:cNvSpPr>
            <a:spLocks noChangeShapeType="1"/>
          </p:cNvSpPr>
          <p:nvPr/>
        </p:nvSpPr>
        <p:spPr bwMode="auto">
          <a:xfrm>
            <a:off x="2438400" y="2438400"/>
            <a:ext cx="7010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32"/>
          <p:cNvSpPr txBox="1">
            <a:spLocks noChangeArrowheads="1"/>
          </p:cNvSpPr>
          <p:nvPr/>
        </p:nvSpPr>
        <p:spPr bwMode="auto">
          <a:xfrm>
            <a:off x="8752325" y="3352801"/>
            <a:ext cx="1371600" cy="59372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+mj-lt"/>
              </a:rPr>
              <a:t>Server</a:t>
            </a:r>
            <a:endParaRPr lang="en-US" altLang="en-US" dirty="0">
              <a:latin typeface="+mj-lt"/>
            </a:endParaRPr>
          </a:p>
        </p:txBody>
      </p:sp>
      <p:sp>
        <p:nvSpPr>
          <p:cNvPr id="27659" name="Oval 33"/>
          <p:cNvSpPr>
            <a:spLocks noChangeArrowheads="1"/>
          </p:cNvSpPr>
          <p:nvPr/>
        </p:nvSpPr>
        <p:spPr bwMode="auto">
          <a:xfrm>
            <a:off x="8915400" y="4114800"/>
            <a:ext cx="1066800" cy="3810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0" name="Line 34"/>
          <p:cNvSpPr>
            <a:spLocks noChangeShapeType="1"/>
          </p:cNvSpPr>
          <p:nvPr/>
        </p:nvSpPr>
        <p:spPr bwMode="auto">
          <a:xfrm>
            <a:off x="9982200" y="43434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35"/>
          <p:cNvSpPr>
            <a:spLocks noChangeShapeType="1"/>
          </p:cNvSpPr>
          <p:nvPr/>
        </p:nvSpPr>
        <p:spPr bwMode="auto">
          <a:xfrm>
            <a:off x="8915400" y="4343400"/>
            <a:ext cx="0" cy="7620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36"/>
          <p:cNvSpPr>
            <a:spLocks noChangeShapeType="1"/>
          </p:cNvSpPr>
          <p:nvPr/>
        </p:nvSpPr>
        <p:spPr bwMode="auto">
          <a:xfrm>
            <a:off x="9448800" y="2438400"/>
            <a:ext cx="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Oval 37"/>
          <p:cNvSpPr>
            <a:spLocks noChangeArrowheads="1"/>
          </p:cNvSpPr>
          <p:nvPr/>
        </p:nvSpPr>
        <p:spPr bwMode="auto">
          <a:xfrm>
            <a:off x="8915400" y="4953000"/>
            <a:ext cx="1066800" cy="381000"/>
          </a:xfrm>
          <a:prstGeom prst="ellips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64" name="Line 38"/>
          <p:cNvSpPr>
            <a:spLocks noChangeShapeType="1"/>
          </p:cNvSpPr>
          <p:nvPr/>
        </p:nvSpPr>
        <p:spPr bwMode="auto">
          <a:xfrm>
            <a:off x="9448800" y="3962400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Text Box 39"/>
          <p:cNvSpPr txBox="1">
            <a:spLocks noChangeArrowheads="1"/>
          </p:cNvSpPr>
          <p:nvPr/>
        </p:nvSpPr>
        <p:spPr bwMode="auto">
          <a:xfrm>
            <a:off x="3352800" y="4572001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Arial Black" panose="020B0A04020102020204" pitchFamily="34" charset="0"/>
              </a:rPr>
              <a:t>x’</a:t>
            </a:r>
            <a:endParaRPr lang="en-US" altLang="en-US"/>
          </a:p>
        </p:txBody>
      </p:sp>
      <p:sp>
        <p:nvSpPr>
          <p:cNvPr id="27666" name="Text Box 40"/>
          <p:cNvSpPr txBox="1">
            <a:spLocks noChangeArrowheads="1"/>
          </p:cNvSpPr>
          <p:nvPr/>
        </p:nvSpPr>
        <p:spPr bwMode="auto">
          <a:xfrm>
            <a:off x="9067800" y="4572001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Arial Black" panose="020B0A04020102020204" pitchFamily="34" charset="0"/>
              </a:rPr>
              <a:t>x</a:t>
            </a:r>
            <a:endParaRPr lang="en-US" altLang="en-US"/>
          </a:p>
        </p:txBody>
      </p:sp>
      <p:sp>
        <p:nvSpPr>
          <p:cNvPr id="27667" name="Text Box 42"/>
          <p:cNvSpPr txBox="1">
            <a:spLocks noChangeArrowheads="1"/>
          </p:cNvSpPr>
          <p:nvPr/>
        </p:nvSpPr>
        <p:spPr bwMode="auto">
          <a:xfrm>
            <a:off x="3505200" y="2743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+mn-lt"/>
              </a:rPr>
              <a:t>A</a:t>
            </a:r>
            <a:endParaRPr lang="en-US" altLang="en-US" dirty="0">
              <a:latin typeface="+mn-lt"/>
            </a:endParaRPr>
          </a:p>
        </p:txBody>
      </p:sp>
      <p:sp>
        <p:nvSpPr>
          <p:cNvPr id="27668" name="Text Box 43"/>
          <p:cNvSpPr txBox="1">
            <a:spLocks noChangeArrowheads="1"/>
          </p:cNvSpPr>
          <p:nvPr/>
        </p:nvSpPr>
        <p:spPr bwMode="auto">
          <a:xfrm>
            <a:off x="6019800" y="2743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latin typeface="+mn-lt"/>
              </a:rPr>
              <a:t>B</a:t>
            </a:r>
            <a:endParaRPr lang="en-US" altLang="en-US" dirty="0">
              <a:latin typeface="+mn-lt"/>
            </a:endParaRPr>
          </a:p>
        </p:txBody>
      </p:sp>
      <p:sp>
        <p:nvSpPr>
          <p:cNvPr id="27669" name="Text Box 45"/>
          <p:cNvSpPr txBox="1">
            <a:spLocks noChangeArrowheads="1"/>
          </p:cNvSpPr>
          <p:nvPr/>
        </p:nvSpPr>
        <p:spPr bwMode="auto">
          <a:xfrm>
            <a:off x="2667000" y="5456238"/>
            <a:ext cx="7315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Arial Black" panose="020B0A04020102020204" pitchFamily="34" charset="0"/>
              </a:rPr>
              <a:t>Better to propagate my updates and refresh my cache</a:t>
            </a:r>
            <a:r>
              <a:rPr lang="en-US" altLang="en-US" sz="2800" dirty="0">
                <a:solidFill>
                  <a:schemeClr val="hlink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16784" name="Text Box 48"/>
          <p:cNvSpPr txBox="1">
            <a:spLocks noChangeArrowheads="1"/>
          </p:cNvSpPr>
          <p:nvPr/>
        </p:nvSpPr>
        <p:spPr bwMode="auto">
          <a:xfrm>
            <a:off x="9737726" y="2178050"/>
            <a:ext cx="9302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?</a:t>
            </a:r>
            <a:endParaRPr lang="en-US" altLang="en-US">
              <a:cs typeface="+mn-cs"/>
            </a:endParaRPr>
          </a:p>
        </p:txBody>
      </p:sp>
      <p:sp>
        <p:nvSpPr>
          <p:cNvPr id="116785" name="Text Box 49"/>
          <p:cNvSpPr txBox="1">
            <a:spLocks noChangeArrowheads="1"/>
          </p:cNvSpPr>
          <p:nvPr/>
        </p:nvSpPr>
        <p:spPr bwMode="auto">
          <a:xfrm>
            <a:off x="6172201" y="2743200"/>
            <a:ext cx="9302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9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+mn-cs"/>
              </a:rPr>
              <a:t>?</a:t>
            </a:r>
            <a:endParaRPr lang="en-US" altLang="en-US">
              <a:cs typeface="+mn-cs"/>
            </a:endParaRPr>
          </a:p>
        </p:txBody>
      </p:sp>
      <p:grpSp>
        <p:nvGrpSpPr>
          <p:cNvPr id="46" name="Group 3"/>
          <p:cNvGrpSpPr>
            <a:grpSpLocks/>
          </p:cNvGrpSpPr>
          <p:nvPr/>
        </p:nvGrpSpPr>
        <p:grpSpPr bwMode="auto">
          <a:xfrm>
            <a:off x="3184526" y="3421854"/>
            <a:ext cx="914400" cy="1295400"/>
            <a:chOff x="1104" y="1344"/>
            <a:chExt cx="576" cy="816"/>
          </a:xfrm>
        </p:grpSpPr>
        <p:sp>
          <p:nvSpPr>
            <p:cNvPr id="47" name="Line 4"/>
            <p:cNvSpPr>
              <a:spLocks noChangeShapeType="1"/>
            </p:cNvSpPr>
            <p:nvPr/>
          </p:nvSpPr>
          <p:spPr bwMode="auto">
            <a:xfrm flipV="1">
              <a:off x="1152" y="1776"/>
              <a:ext cx="528" cy="1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5"/>
            <p:cNvGrpSpPr>
              <a:grpSpLocks/>
            </p:cNvGrpSpPr>
            <p:nvPr/>
          </p:nvGrpSpPr>
          <p:grpSpPr bwMode="auto">
            <a:xfrm>
              <a:off x="1104" y="1344"/>
              <a:ext cx="576" cy="816"/>
              <a:chOff x="1104" y="1392"/>
              <a:chExt cx="576" cy="816"/>
            </a:xfrm>
          </p:grpSpPr>
          <p:sp>
            <p:nvSpPr>
              <p:cNvPr id="49" name="Line 6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0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7"/>
              <p:cNvSpPr>
                <a:spLocks noChangeShapeType="1"/>
              </p:cNvSpPr>
              <p:nvPr/>
            </p:nvSpPr>
            <p:spPr bwMode="auto">
              <a:xfrm>
                <a:off x="1152" y="1392"/>
                <a:ext cx="528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8"/>
              <p:cNvSpPr>
                <a:spLocks noChangeShapeType="1"/>
              </p:cNvSpPr>
              <p:nvPr/>
            </p:nvSpPr>
            <p:spPr bwMode="auto">
              <a:xfrm>
                <a:off x="1680" y="1536"/>
                <a:ext cx="0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1104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680" y="2016"/>
                <a:ext cx="0" cy="19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Line 12"/>
              <p:cNvSpPr>
                <a:spLocks noChangeShapeType="1"/>
              </p:cNvSpPr>
              <p:nvPr/>
            </p:nvSpPr>
            <p:spPr bwMode="auto">
              <a:xfrm>
                <a:off x="1104" y="2208"/>
                <a:ext cx="576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13"/>
              <p:cNvSpPr>
                <a:spLocks noChangeShapeType="1"/>
              </p:cNvSpPr>
              <p:nvPr/>
            </p:nvSpPr>
            <p:spPr bwMode="auto">
              <a:xfrm>
                <a:off x="1344" y="1920"/>
                <a:ext cx="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Line 14"/>
              <p:cNvSpPr>
                <a:spLocks noChangeShapeType="1"/>
              </p:cNvSpPr>
              <p:nvPr/>
            </p:nvSpPr>
            <p:spPr bwMode="auto">
              <a:xfrm>
                <a:off x="1488" y="1872"/>
                <a:ext cx="0" cy="14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8736451" y="3345655"/>
            <a:ext cx="1371600" cy="59372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+mj-lt"/>
              </a:rPr>
              <a:t>Server</a:t>
            </a:r>
            <a:endParaRPr lang="en-US" altLang="en-US" dirty="0">
              <a:latin typeface="+mj-lt"/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9051926" y="4564855"/>
            <a:ext cx="685800" cy="53181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Arial Black" panose="020B0A04020102020204" pitchFamily="34" charset="0"/>
              </a:rPr>
              <a:t>x</a:t>
            </a: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VNODE</a:t>
            </a:r>
            <a:r>
              <a:rPr lang="en-US" altLang="en-US" dirty="0" smtClean="0"/>
              <a:t> interface only made the kernel 2% slower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Few of the UNIX FS were modified</a:t>
            </a:r>
          </a:p>
          <a:p>
            <a:pPr>
              <a:spcBef>
                <a:spcPts val="2400"/>
              </a:spcBef>
            </a:pPr>
            <a:r>
              <a:rPr lang="en-US" altLang="en-US" dirty="0" smtClean="0"/>
              <a:t>MOUNT was first included into the NFS protocol</a:t>
            </a:r>
          </a:p>
          <a:p>
            <a:pPr lvl="1"/>
            <a:r>
              <a:rPr lang="en-US" altLang="en-US" dirty="0" smtClean="0"/>
              <a:t>Later broken into a separate user-level RPC process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Hard issues (I)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NFS root file systems cannot be shared:</a:t>
            </a:r>
          </a:p>
          <a:p>
            <a:pPr lvl="1"/>
            <a:r>
              <a:rPr lang="en-US" altLang="en-US" dirty="0" smtClean="0"/>
              <a:t>Too many problems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/>
              <a:t>Clients can mount any remote subtree any way they want:</a:t>
            </a:r>
          </a:p>
          <a:p>
            <a:pPr lvl="1"/>
            <a:r>
              <a:rPr lang="en-US" altLang="en-US" dirty="0" smtClean="0"/>
              <a:t>Could have different names for same subtree by mounting it in different places</a:t>
            </a:r>
          </a:p>
          <a:p>
            <a:pPr lvl="1"/>
            <a:r>
              <a:rPr lang="en-US" altLang="en-US" dirty="0" smtClean="0"/>
              <a:t>NFS uses a set of basic mounted </a:t>
            </a:r>
            <a:r>
              <a:rPr lang="en-US" altLang="en-US" dirty="0" err="1" smtClean="0"/>
              <a:t>filesystems</a:t>
            </a:r>
            <a:r>
              <a:rPr lang="en-US" altLang="en-US" dirty="0" smtClean="0"/>
              <a:t> on each machine and let users do the rest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Hard issues (II)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NFS passes user id, group id and groups on each call</a:t>
            </a:r>
          </a:p>
          <a:p>
            <a:pPr lvl="1"/>
            <a:r>
              <a:rPr lang="en-US" altLang="en-US" dirty="0" smtClean="0"/>
              <a:t>Requires </a:t>
            </a:r>
            <a:r>
              <a:rPr lang="en-US" altLang="en-US" b="1" i="1" u="sng" dirty="0" smtClean="0"/>
              <a:t>same mapping</a:t>
            </a:r>
            <a:r>
              <a:rPr lang="en-US" altLang="en-US" dirty="0" smtClean="0"/>
              <a:t> from user id and group id to user on all machines</a:t>
            </a:r>
          </a:p>
          <a:p>
            <a:pPr lvl="1"/>
            <a:r>
              <a:rPr lang="en-US" altLang="en-US" dirty="0" smtClean="0"/>
              <a:t>Achieved by </a:t>
            </a:r>
            <a:r>
              <a:rPr lang="en-US" altLang="en-US" b="1" i="1" u="sng" dirty="0" smtClean="0"/>
              <a:t>Yellow Pages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YP</a:t>
            </a:r>
            <a:r>
              <a:rPr lang="en-US" altLang="en-US" dirty="0" smtClean="0"/>
              <a:t>) service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NFS has no file locking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Hard issues (III)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UNIX allows removal of opened files</a:t>
            </a:r>
          </a:p>
          <a:p>
            <a:pPr marL="990600" lvl="1" indent="-533400">
              <a:spcBef>
                <a:spcPct val="0"/>
              </a:spcBef>
            </a:pPr>
            <a:r>
              <a:rPr lang="en-US" altLang="en-US" dirty="0" smtClean="0"/>
              <a:t>File becomes </a:t>
            </a:r>
            <a:r>
              <a:rPr lang="en-US" altLang="en-US" b="1" i="1" dirty="0" smtClean="0"/>
              <a:t>nameless</a:t>
            </a:r>
          </a:p>
          <a:p>
            <a:pPr marL="990600" lvl="1" indent="-533400">
              <a:spcBef>
                <a:spcPct val="0"/>
              </a:spcBef>
            </a:pPr>
            <a:r>
              <a:rPr lang="en-US" altLang="en-US" dirty="0" smtClean="0"/>
              <a:t>Processes that have the file opened can continue to access the file</a:t>
            </a:r>
          </a:p>
          <a:p>
            <a:pPr marL="990600" lvl="1" indent="-533400">
              <a:spcBef>
                <a:spcPct val="0"/>
              </a:spcBef>
            </a:pPr>
            <a:r>
              <a:rPr lang="en-US" altLang="en-US" dirty="0" smtClean="0"/>
              <a:t>Other processes cannot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NFS cannot do that and remain stateless</a:t>
            </a:r>
          </a:p>
          <a:p>
            <a:pPr marL="990600" lvl="1" indent="-533400"/>
            <a:r>
              <a:rPr lang="en-US" altLang="en-US" dirty="0" smtClean="0"/>
              <a:t>NFS client detecting removal of an opened file renames it and deletes renamed file at close time</a:t>
            </a:r>
          </a:p>
          <a:p>
            <a:pPr marL="1447800" lvl="2" indent="-533400"/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Paper highlights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NFS is </a:t>
            </a:r>
            <a:r>
              <a:rPr lang="en-US" altLang="en-US" b="1" i="1" dirty="0" smtClean="0"/>
              <a:t>stateless</a:t>
            </a:r>
          </a:p>
          <a:p>
            <a:pPr lvl="1"/>
            <a:r>
              <a:rPr lang="en-US" altLang="en-US" dirty="0" smtClean="0"/>
              <a:t>All client requests must be </a:t>
            </a:r>
            <a:r>
              <a:rPr lang="en-US" altLang="en-US" b="1" i="1" dirty="0" smtClean="0"/>
              <a:t>self-contained</a:t>
            </a:r>
          </a:p>
          <a:p>
            <a:pPr lvl="1"/>
            <a:r>
              <a:rPr lang="en-US" altLang="en-US" dirty="0" smtClean="0"/>
              <a:t>Maintaining cache consistency  is </a:t>
            </a:r>
            <a:r>
              <a:rPr lang="en-US" altLang="en-US" b="1" i="1" dirty="0" smtClean="0"/>
              <a:t>very hard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The virtual </a:t>
            </a:r>
            <a:r>
              <a:rPr lang="en-US" altLang="en-US" dirty="0" err="1" smtClean="0"/>
              <a:t>filesystem</a:t>
            </a:r>
            <a:r>
              <a:rPr lang="en-US" altLang="en-US" dirty="0" smtClean="0"/>
              <a:t> interface</a:t>
            </a:r>
          </a:p>
          <a:p>
            <a:pPr lvl="1"/>
            <a:r>
              <a:rPr lang="en-US" altLang="en-US" dirty="0" smtClean="0"/>
              <a:t>VFS operations</a:t>
            </a:r>
          </a:p>
          <a:p>
            <a:pPr lvl="1"/>
            <a:r>
              <a:rPr lang="en-US" altLang="en-US" dirty="0" err="1" smtClean="0">
                <a:cs typeface="Times New Roman" panose="02020603050405020304" pitchFamily="18" charset="0"/>
              </a:rPr>
              <a:t>V</a:t>
            </a:r>
            <a:r>
              <a:rPr lang="en-US" altLang="en-US" dirty="0" err="1" smtClean="0"/>
              <a:t>NODE</a:t>
            </a:r>
            <a:r>
              <a:rPr lang="en-US" altLang="en-US" dirty="0" smtClean="0"/>
              <a:t> operations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Performance issues</a:t>
            </a:r>
          </a:p>
          <a:p>
            <a:pPr lvl="1"/>
            <a:r>
              <a:rPr lang="en-US" altLang="en-US" dirty="0" smtClean="0"/>
              <a:t>Impact of tuning on NFS performance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Hard issues (IV)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altLang="en-US" smtClean="0"/>
              <a:t>In general, NFS tries to preserve UNIX open file semantics but does not always succeed</a:t>
            </a:r>
          </a:p>
          <a:p>
            <a:pPr marL="990600" lvl="1" indent="-533400"/>
            <a:r>
              <a:rPr lang="en-US" altLang="en-US" smtClean="0"/>
              <a:t>If an opened file is removed by a process on another client, file is immediately deleted</a:t>
            </a:r>
          </a:p>
          <a:p>
            <a:pPr marL="1447800" lvl="2" indent="-533400"/>
            <a:endParaRPr lang="en-US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Tuning (I)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First version of NFS was much slower than Sun Network Disk (ND)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First improvement</a:t>
            </a:r>
          </a:p>
          <a:p>
            <a:pPr lvl="1"/>
            <a:r>
              <a:rPr lang="en-US" altLang="en-US" dirty="0" smtClean="0"/>
              <a:t>Added client buffer cache </a:t>
            </a:r>
          </a:p>
          <a:p>
            <a:pPr lvl="1"/>
            <a:r>
              <a:rPr lang="en-US" altLang="en-US" dirty="0" smtClean="0"/>
              <a:t>Increased the size of </a:t>
            </a:r>
            <a:r>
              <a:rPr lang="en-US" altLang="en-US" dirty="0" err="1" smtClean="0"/>
              <a:t>UDP</a:t>
            </a:r>
            <a:r>
              <a:rPr lang="en-US" altLang="en-US" dirty="0" smtClean="0"/>
              <a:t> packets from 2048 to 9000 bytes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/>
              <a:t>Next improvement reduced the amount of buffer to buffer copying in NFS and RPC (</a:t>
            </a:r>
            <a:r>
              <a:rPr lang="en-US" altLang="en-US" dirty="0" err="1" smtClean="0"/>
              <a:t>bcopy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Tuning (II)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dirty="0" smtClean="0"/>
              <a:t>Third improvement introduced a client-side </a:t>
            </a:r>
            <a:r>
              <a:rPr lang="en-US" altLang="en-US" b="1" dirty="0" smtClean="0"/>
              <a:t>attribute cache</a:t>
            </a:r>
          </a:p>
          <a:p>
            <a:pPr lvl="1">
              <a:lnSpc>
                <a:spcPct val="95000"/>
              </a:lnSpc>
            </a:pPr>
            <a:r>
              <a:rPr lang="en-US" altLang="en-US" dirty="0" smtClean="0"/>
              <a:t>Cache is updated every time new attributes arrive from the server</a:t>
            </a:r>
          </a:p>
          <a:p>
            <a:pPr lvl="1">
              <a:lnSpc>
                <a:spcPct val="95000"/>
              </a:lnSpc>
            </a:pPr>
            <a:r>
              <a:rPr lang="en-US" altLang="en-US" dirty="0" smtClean="0"/>
              <a:t>Cached attributes are discarded after</a:t>
            </a:r>
          </a:p>
          <a:p>
            <a:pPr lvl="2"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 smtClean="0"/>
              <a:t>3 seconds for </a:t>
            </a:r>
            <a:r>
              <a:rPr lang="en-US" altLang="en-US" b="1" i="1" dirty="0" smtClean="0"/>
              <a:t>file attributes</a:t>
            </a:r>
          </a:p>
          <a:p>
            <a:pPr lvl="2">
              <a:lnSpc>
                <a:spcPct val="95000"/>
              </a:lnSpc>
              <a:spcBef>
                <a:spcPct val="10000"/>
              </a:spcBef>
            </a:pPr>
            <a:r>
              <a:rPr lang="en-US" altLang="en-US" dirty="0" smtClean="0"/>
              <a:t>30 seconds for </a:t>
            </a:r>
            <a:r>
              <a:rPr lang="en-US" altLang="en-US" b="1" i="1" dirty="0" smtClean="0"/>
              <a:t>directory attributes</a:t>
            </a:r>
          </a:p>
          <a:p>
            <a:pPr>
              <a:lnSpc>
                <a:spcPct val="95000"/>
              </a:lnSpc>
              <a:spcBef>
                <a:spcPts val="1800"/>
              </a:spcBef>
            </a:pPr>
            <a:r>
              <a:rPr lang="en-US" altLang="en-US" dirty="0" smtClean="0"/>
              <a:t>These three improvements cut benchmark run time by 50%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Tuning (III)</a:t>
            </a:r>
          </a:p>
        </p:txBody>
      </p:sp>
      <p:pic>
        <p:nvPicPr>
          <p:cNvPr id="3584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9568" y="1683415"/>
            <a:ext cx="9866350" cy="5032744"/>
          </a:xfrm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4" name="Text Box 7"/>
          <p:cNvSpPr txBox="1">
            <a:spLocks noChangeArrowheads="1"/>
          </p:cNvSpPr>
          <p:nvPr/>
        </p:nvSpPr>
        <p:spPr bwMode="auto">
          <a:xfrm>
            <a:off x="3970940" y="2814792"/>
            <a:ext cx="474360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These three</a:t>
            </a:r>
            <a:r>
              <a:rPr lang="en-US" altLang="en-US" sz="2800" b="1" dirty="0">
                <a:solidFill>
                  <a:srgbClr val="00B050"/>
                </a:solidFill>
              </a:rPr>
              <a:t> </a:t>
            </a:r>
            <a: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improvements</a:t>
            </a:r>
            <a:b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had the biggest impact on</a:t>
            </a:r>
            <a:b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altLang="en-US" sz="2800" b="1" dirty="0">
                <a:solidFill>
                  <a:srgbClr val="00B050"/>
                </a:solidFill>
                <a:latin typeface="Comic Sans MS" panose="030F0702030302020204" pitchFamily="66" charset="0"/>
              </a:rPr>
              <a:t>NFS performance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436773" y="3972102"/>
            <a:ext cx="455370" cy="455370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881680" y="4328123"/>
            <a:ext cx="455370" cy="455370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42743" y="4911829"/>
            <a:ext cx="455370" cy="455370"/>
          </a:xfrm>
          <a:prstGeom prst="ellipse">
            <a:avLst/>
          </a:prstGeom>
          <a:noFill/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My conclusion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NFS succeeded because it was</a:t>
            </a:r>
          </a:p>
          <a:p>
            <a:pPr lvl="1"/>
            <a:r>
              <a:rPr lang="en-US" altLang="en-US" dirty="0" smtClean="0"/>
              <a:t>Robust</a:t>
            </a:r>
          </a:p>
          <a:p>
            <a:pPr lvl="1"/>
            <a:r>
              <a:rPr lang="en-US" altLang="en-US" dirty="0" smtClean="0"/>
              <a:t>Reasonably efficient</a:t>
            </a:r>
          </a:p>
          <a:p>
            <a:pPr lvl="1"/>
            <a:r>
              <a:rPr lang="en-US" altLang="en-US" dirty="0" smtClean="0"/>
              <a:t>Tuned to the needs of diskless workstations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3136095" y="4587555"/>
            <a:ext cx="6071600" cy="143224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1" dirty="0"/>
              <a:t>In addition, NFS was able to evolve and incorporate concepts such as close-to-open consistency (see next paper)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Major NFS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High cost of synchronous writes at the server</a:t>
            </a:r>
            <a:endParaRPr lang="en-US" dirty="0"/>
          </a:p>
          <a:p>
            <a:pPr lvl="1"/>
            <a:r>
              <a:rPr lang="en-US" dirty="0" smtClean="0"/>
              <a:t>Required to maintain statelessness</a:t>
            </a:r>
          </a:p>
          <a:p>
            <a:pPr lvl="1"/>
            <a:endParaRPr lang="en-US" dirty="0"/>
          </a:p>
          <a:p>
            <a:r>
              <a:rPr lang="en-US" dirty="0"/>
              <a:t>Updates can take a few seconds to be propagated to disk</a:t>
            </a:r>
          </a:p>
          <a:p>
            <a:pPr lvl="1"/>
            <a:r>
              <a:rPr lang="en-US" dirty="0"/>
              <a:t> Unix files are rarely shared by more than one user</a:t>
            </a:r>
          </a:p>
          <a:p>
            <a:pPr lvl="1"/>
            <a:r>
              <a:rPr lang="en-US" dirty="0"/>
              <a:t>“Sequential sharing” is an </a:t>
            </a:r>
            <a:r>
              <a:rPr lang="en-US" dirty="0" smtClean="0"/>
              <a:t>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509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Sequential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199"/>
            <a:ext cx="10972800" cy="471128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Alice edits on her work station a program</a:t>
            </a:r>
            <a:endParaRPr lang="en-US" dirty="0"/>
          </a:p>
          <a:p>
            <a:pPr lvl="1"/>
            <a:r>
              <a:rPr lang="en-US" dirty="0" smtClean="0"/>
              <a:t>Then compiles and runs it on a server cluster</a:t>
            </a:r>
          </a:p>
          <a:p>
            <a:pPr lvl="1"/>
            <a:r>
              <a:rPr lang="en-US" dirty="0" smtClean="0"/>
              <a:t>Server cluster will not see most recent updates to program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1206" y="3838955"/>
            <a:ext cx="975445" cy="1353429"/>
          </a:xfrm>
          <a:prstGeom prst="rect">
            <a:avLst/>
          </a:prstGeom>
        </p:spPr>
      </p:pic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8372850" y="4719591"/>
            <a:ext cx="1371600" cy="59372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>
                <a:latin typeface="+mj-lt"/>
              </a:rPr>
              <a:t>Server</a:t>
            </a:r>
            <a:endParaRPr lang="en-US" altLang="en-US" dirty="0">
              <a:latin typeface="+mj-lt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8828220" y="5771986"/>
            <a:ext cx="677565" cy="511889"/>
          </a:xfrm>
          <a:prstGeom prst="can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4729890" y="5402270"/>
            <a:ext cx="2200955" cy="884624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800" dirty="0" smtClean="0">
                <a:latin typeface="+mj-lt"/>
              </a:rPr>
              <a:t>Cluster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</a:rPr>
              <a:t>Server</a:t>
            </a:r>
            <a:endParaRPr lang="en-US" altLang="en-US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826651" y="4990847"/>
            <a:ext cx="4583256" cy="14185"/>
          </a:xfrm>
          <a:prstGeom prst="straightConnector1">
            <a:avLst/>
          </a:prstGeom>
          <a:solidFill>
            <a:schemeClr val="accent1"/>
          </a:solidFill>
          <a:ln w="73025" cap="flat" cmpd="sng" algn="ctr">
            <a:solidFill>
              <a:srgbClr val="00B050"/>
            </a:solidFill>
            <a:prstDash val="solid"/>
            <a:round/>
            <a:headEnd type="none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930845" y="5313316"/>
            <a:ext cx="2218980" cy="651109"/>
          </a:xfrm>
          <a:prstGeom prst="straightConnector1">
            <a:avLst/>
          </a:prstGeom>
          <a:solidFill>
            <a:schemeClr val="accent1"/>
          </a:solidFill>
          <a:ln w="73025" cap="flat" cmpd="sng" algn="ctr">
            <a:solidFill>
              <a:srgbClr val="FF0000"/>
            </a:solidFill>
            <a:prstDash val="sysDash"/>
            <a:round/>
            <a:headEnd type="none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9126349" y="5192384"/>
            <a:ext cx="10902" cy="734659"/>
          </a:xfrm>
          <a:prstGeom prst="straightConnector1">
            <a:avLst/>
          </a:prstGeom>
          <a:solidFill>
            <a:schemeClr val="accent1"/>
          </a:solidFill>
          <a:ln w="73025" cap="flat" cmpd="sng" algn="ctr">
            <a:solidFill>
              <a:srgbClr val="00B050"/>
            </a:solidFill>
            <a:prstDash val="solid"/>
            <a:round/>
            <a:headEnd type="triangle" w="lg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3515570" y="5182829"/>
            <a:ext cx="1172116" cy="661753"/>
          </a:xfrm>
          <a:prstGeom prst="straightConnector1">
            <a:avLst/>
          </a:prstGeom>
          <a:solidFill>
            <a:schemeClr val="accent1"/>
          </a:solidFill>
          <a:ln w="73025" cap="flat" cmpd="sng" algn="ctr">
            <a:solidFill>
              <a:srgbClr val="0070C0"/>
            </a:solidFill>
            <a:prstDash val="solid"/>
            <a:round/>
            <a:headEnd type="none" w="lg" len="lg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8024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 (I)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Machine and Operating System Independence</a:t>
            </a:r>
          </a:p>
          <a:p>
            <a:pPr lvl="1"/>
            <a:r>
              <a:rPr lang="en-US" altLang="en-US" dirty="0" smtClean="0"/>
              <a:t>Could be implemented on low-end machines of the mid-80’s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Fast Crash Recovery</a:t>
            </a:r>
          </a:p>
          <a:p>
            <a:pPr lvl="1"/>
            <a:r>
              <a:rPr lang="en-US" altLang="en-US" dirty="0" smtClean="0"/>
              <a:t>Major reason behind stateless design</a:t>
            </a:r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Transparent Access</a:t>
            </a:r>
          </a:p>
          <a:p>
            <a:pPr lvl="1"/>
            <a:r>
              <a:rPr lang="en-US" altLang="en-US" dirty="0" smtClean="0"/>
              <a:t>Remote files should be accessed in exactly the same way as local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Objectives (II)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i="1" dirty="0" smtClean="0"/>
              <a:t>Maintain UNIX semantics on client</a:t>
            </a:r>
          </a:p>
          <a:p>
            <a:pPr lvl="1">
              <a:spcBef>
                <a:spcPct val="10000"/>
              </a:spcBef>
            </a:pPr>
            <a:r>
              <a:rPr lang="en-US" altLang="en-US" dirty="0" smtClean="0"/>
              <a:t>Best way to achieve transparent access</a:t>
            </a:r>
          </a:p>
          <a:p>
            <a:pPr lvl="2">
              <a:spcBef>
                <a:spcPts val="600"/>
              </a:spcBef>
            </a:pPr>
            <a:r>
              <a:rPr lang="en-US" altLang="en-US" i="1" dirty="0" smtClean="0"/>
              <a:t>Did they succeed?</a:t>
            </a:r>
            <a:endParaRPr lang="en-US" altLang="en-US" i="1" dirty="0"/>
          </a:p>
          <a:p>
            <a:pPr>
              <a:spcBef>
                <a:spcPts val="1800"/>
              </a:spcBef>
            </a:pPr>
            <a:r>
              <a:rPr lang="en-US" altLang="en-US" b="1" i="1" dirty="0" smtClean="0"/>
              <a:t>“Reasonable” performance</a:t>
            </a:r>
          </a:p>
          <a:p>
            <a:pPr lvl="1"/>
            <a:r>
              <a:rPr lang="en-US" altLang="en-US" dirty="0" smtClean="0"/>
              <a:t>Robustness and preservation of UNIX semantics were much more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Basic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Three important parts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The protocol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The server side</a:t>
            </a:r>
          </a:p>
          <a:p>
            <a:pPr lvl="1">
              <a:spcBef>
                <a:spcPts val="1800"/>
              </a:spcBef>
            </a:pPr>
            <a:r>
              <a:rPr lang="en-US" altLang="en-US" dirty="0" smtClean="0"/>
              <a:t>The client side</a:t>
            </a:r>
          </a:p>
          <a:p>
            <a:pPr lvl="1"/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protocol (I)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Uses the Sun RPC mechanism and Sun eXternal Data Representation (XDR) standard</a:t>
            </a:r>
          </a:p>
          <a:p>
            <a:r>
              <a:rPr lang="en-US" altLang="en-US" smtClean="0"/>
              <a:t>Defined as a set of remote procedures</a:t>
            </a:r>
          </a:p>
          <a:p>
            <a:r>
              <a:rPr lang="en-US" altLang="en-US" smtClean="0"/>
              <a:t>Protocol is </a:t>
            </a:r>
            <a:r>
              <a:rPr lang="en-US" altLang="en-US" b="1" i="1" u="sng" smtClean="0"/>
              <a:t>stateless</a:t>
            </a:r>
          </a:p>
          <a:p>
            <a:pPr lvl="1"/>
            <a:r>
              <a:rPr lang="en-US" altLang="en-US" smtClean="0"/>
              <a:t>Each procedure call contains</a:t>
            </a:r>
            <a:r>
              <a:rPr lang="en-US" altLang="en-US" b="1" smtClean="0"/>
              <a:t> </a:t>
            </a:r>
            <a:r>
              <a:rPr lang="en-US" altLang="en-US" b="1" i="1" smtClean="0"/>
              <a:t>all the information necessary to complete the call</a:t>
            </a:r>
          </a:p>
          <a:p>
            <a:pPr lvl="1"/>
            <a:r>
              <a:rPr lang="en-US" altLang="en-US" smtClean="0"/>
              <a:t>Server maintains no “between call” information</a:t>
            </a:r>
            <a:endParaRPr lang="en-US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Advantages of statelessness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dirty="0" smtClean="0"/>
              <a:t>Crash recovery is very easy:</a:t>
            </a:r>
          </a:p>
          <a:p>
            <a:pPr lvl="1">
              <a:lnSpc>
                <a:spcPct val="95000"/>
              </a:lnSpc>
              <a:spcBef>
                <a:spcPts val="1200"/>
              </a:spcBef>
            </a:pPr>
            <a:r>
              <a:rPr lang="en-US" altLang="en-US" dirty="0" smtClean="0"/>
              <a:t>When a server crashes, client just resends request until it gets an answer from the rebooted server</a:t>
            </a:r>
          </a:p>
          <a:p>
            <a:pPr lvl="1">
              <a:lnSpc>
                <a:spcPct val="95000"/>
              </a:lnSpc>
              <a:spcBef>
                <a:spcPts val="1200"/>
              </a:spcBef>
            </a:pPr>
            <a:r>
              <a:rPr lang="en-US" altLang="en-US" dirty="0" smtClean="0"/>
              <a:t>Client cannot tell difference between a server that has crashed and recovered and a slow server</a:t>
            </a:r>
          </a:p>
          <a:p>
            <a:pPr>
              <a:lnSpc>
                <a:spcPct val="95000"/>
              </a:lnSpc>
              <a:spcBef>
                <a:spcPts val="3000"/>
              </a:spcBef>
            </a:pPr>
            <a:r>
              <a:rPr lang="en-US" altLang="en-US" dirty="0" smtClean="0"/>
              <a:t>Client can always</a:t>
            </a:r>
            <a:r>
              <a:rPr lang="en-US" altLang="en-US" b="1" i="1" dirty="0" smtClean="0"/>
              <a:t> repeat any request</a:t>
            </a:r>
          </a:p>
          <a:p>
            <a:pPr lvl="1">
              <a:lnSpc>
                <a:spcPct val="95000"/>
              </a:lnSpc>
              <a:spcBef>
                <a:spcPts val="1200"/>
              </a:spcBef>
            </a:pPr>
            <a:r>
              <a:rPr lang="en-US" altLang="en-US" dirty="0" smtClean="0"/>
              <a:t>Requests are</a:t>
            </a:r>
            <a:r>
              <a:rPr lang="en-US" altLang="en-US" b="1" i="1" dirty="0" smtClean="0"/>
              <a:t> idempotent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Consequences of statelessness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Read and writes must specify their start offset</a:t>
            </a:r>
          </a:p>
          <a:p>
            <a:pPr lvl="1"/>
            <a:r>
              <a:rPr lang="en-US" altLang="en-US" dirty="0" smtClean="0"/>
              <a:t>Server does not keep track of current position in the file</a:t>
            </a:r>
          </a:p>
          <a:p>
            <a:pPr lvl="1"/>
            <a:r>
              <a:rPr lang="en-US" altLang="en-US" dirty="0" smtClean="0"/>
              <a:t>User still use conventional UNIX reads and writes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Open system call translates into several</a:t>
            </a:r>
            <a:br>
              <a:rPr lang="en-US" altLang="en-US" dirty="0" smtClean="0"/>
            </a:br>
            <a:r>
              <a:rPr lang="en-US" altLang="en-US" dirty="0" smtClean="0"/>
              <a:t>lookup calls to server</a:t>
            </a:r>
          </a:p>
          <a:p>
            <a:pPr>
              <a:spcBef>
                <a:spcPts val="3000"/>
              </a:spcBef>
            </a:pPr>
            <a:r>
              <a:rPr lang="en-US" altLang="en-US" dirty="0" smtClean="0"/>
              <a:t>No NFS equivalent to UNIX </a:t>
            </a:r>
            <a:r>
              <a:rPr lang="en-US" altLang="en-US" b="1" dirty="0" smtClean="0">
                <a:latin typeface="Consolas" panose="020B0609020204030204" pitchFamily="49" charset="0"/>
              </a:rPr>
              <a:t>close() </a:t>
            </a:r>
            <a:r>
              <a:rPr lang="en-US" altLang="en-US" dirty="0" smtClean="0"/>
              <a:t>system call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Big Red</Template>
  <TotalTime>2244</TotalTime>
  <Words>1441</Words>
  <Application>Microsoft Office PowerPoint</Application>
  <PresentationFormat>Widescreen</PresentationFormat>
  <Paragraphs>223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Arial Narrow</vt:lpstr>
      <vt:lpstr>Comic Sans MS</vt:lpstr>
      <vt:lpstr>Consolas</vt:lpstr>
      <vt:lpstr>Tahoma</vt:lpstr>
      <vt:lpstr>Times New Roman</vt:lpstr>
      <vt:lpstr>Wingdings</vt:lpstr>
      <vt:lpstr>Pixel</vt:lpstr>
      <vt:lpstr>DESIGN AND IMPLEMENTATION OF THE SUN NETWORK FILESYSTEM </vt:lpstr>
      <vt:lpstr>What is NFS?</vt:lpstr>
      <vt:lpstr>Paper highlights</vt:lpstr>
      <vt:lpstr>Objectives (I)</vt:lpstr>
      <vt:lpstr>Objectives (II)</vt:lpstr>
      <vt:lpstr>Basic design</vt:lpstr>
      <vt:lpstr>The protocol (I)</vt:lpstr>
      <vt:lpstr>Advantages of statelessness</vt:lpstr>
      <vt:lpstr>Consequences of statelessness</vt:lpstr>
      <vt:lpstr>The lookup call (I)</vt:lpstr>
      <vt:lpstr>The lookup call (II)</vt:lpstr>
      <vt:lpstr>The lookup call (III)</vt:lpstr>
      <vt:lpstr>Server side (I)</vt:lpstr>
      <vt:lpstr>Server side (II)</vt:lpstr>
      <vt:lpstr>Client side (I)</vt:lpstr>
      <vt:lpstr>Remote mount</vt:lpstr>
      <vt:lpstr>Client side (II)</vt:lpstr>
      <vt:lpstr>Client side (III)</vt:lpstr>
      <vt:lpstr>File consistency issues</vt:lpstr>
      <vt:lpstr>Example</vt:lpstr>
      <vt:lpstr>Example</vt:lpstr>
      <vt:lpstr>UNIX file access semantics (I)</vt:lpstr>
      <vt:lpstr>UNIX file access semantics (II)</vt:lpstr>
      <vt:lpstr>NFS solution (I)</vt:lpstr>
      <vt:lpstr>NFS solution (II)</vt:lpstr>
      <vt:lpstr>Implementation</vt:lpstr>
      <vt:lpstr>Hard issues (I)</vt:lpstr>
      <vt:lpstr>Hard issues (II)</vt:lpstr>
      <vt:lpstr>Hard issues (III)</vt:lpstr>
      <vt:lpstr>Hard issues (IV)</vt:lpstr>
      <vt:lpstr>Tuning (I)</vt:lpstr>
      <vt:lpstr>Tuning (II)</vt:lpstr>
      <vt:lpstr>Tuning (III)</vt:lpstr>
      <vt:lpstr>My conclusion</vt:lpstr>
      <vt:lpstr>Major NFS limitations</vt:lpstr>
      <vt:lpstr>Sequential sharing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NFS</dc:title>
  <dc:creator>Jehan-François Pâris</dc:creator>
  <cp:lastModifiedBy>Jehan-Francois Paris</cp:lastModifiedBy>
  <cp:revision>64</cp:revision>
  <dcterms:created xsi:type="dcterms:W3CDTF">2001-09-06T19:05:07Z</dcterms:created>
  <dcterms:modified xsi:type="dcterms:W3CDTF">2020-11-04T19:10:20Z</dcterms:modified>
</cp:coreProperties>
</file>