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42"/>
  </p:notesMasterIdLst>
  <p:handoutMasterIdLst>
    <p:handoutMasterId r:id="rId43"/>
  </p:handoutMasterIdLst>
  <p:sldIdLst>
    <p:sldId id="297" r:id="rId2"/>
    <p:sldId id="257" r:id="rId3"/>
    <p:sldId id="258" r:id="rId4"/>
    <p:sldId id="259" r:id="rId5"/>
    <p:sldId id="260" r:id="rId6"/>
    <p:sldId id="299" r:id="rId7"/>
    <p:sldId id="261" r:id="rId8"/>
    <p:sldId id="293" r:id="rId9"/>
    <p:sldId id="262" r:id="rId10"/>
    <p:sldId id="264" r:id="rId11"/>
    <p:sldId id="296" r:id="rId12"/>
    <p:sldId id="265" r:id="rId13"/>
    <p:sldId id="266" r:id="rId14"/>
    <p:sldId id="267" r:id="rId15"/>
    <p:sldId id="268" r:id="rId16"/>
    <p:sldId id="282" r:id="rId17"/>
    <p:sldId id="294" r:id="rId18"/>
    <p:sldId id="269" r:id="rId19"/>
    <p:sldId id="270" r:id="rId20"/>
    <p:sldId id="271" r:id="rId21"/>
    <p:sldId id="272" r:id="rId22"/>
    <p:sldId id="295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92" r:id="rId31"/>
    <p:sldId id="283" r:id="rId32"/>
    <p:sldId id="280" r:id="rId33"/>
    <p:sldId id="281" r:id="rId34"/>
    <p:sldId id="284" r:id="rId35"/>
    <p:sldId id="285" r:id="rId36"/>
    <p:sldId id="286" r:id="rId37"/>
    <p:sldId id="287" r:id="rId38"/>
    <p:sldId id="289" r:id="rId39"/>
    <p:sldId id="288" r:id="rId40"/>
    <p:sldId id="290" r:id="rId4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74" autoAdjust="0"/>
    <p:restoredTop sz="94660" autoAdjust="0"/>
  </p:normalViewPr>
  <p:slideViewPr>
    <p:cSldViewPr showGuides="1">
      <p:cViewPr varScale="1">
        <p:scale>
          <a:sx n="47" d="100"/>
          <a:sy n="47" d="100"/>
        </p:scale>
        <p:origin x="1104" y="38"/>
      </p:cViewPr>
      <p:guideLst>
        <p:guide orient="horz" pos="33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CDBFF3-6978-4D6C-B37D-D24FD43A54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21281DC-D155-4B35-B9AC-708BAC12F6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08F4F0-1003-4848-A90F-6574F6BFC13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5813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D8DA40-5BD1-4838-9C29-877E2C552C90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38E7D0-AD7E-4F21-B613-EBBF1F301A43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4E4006-2AF9-44F2-B02E-964F761AA471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1BAFDE-B918-4A12-BA52-F6EC9C9C29F1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AECE4E-04E0-4C87-872A-82CB7679775C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7481AD-8E6C-4C7F-A616-B6FEBB02154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59A0A5-08CF-4652-B197-BAAED976148F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FFFBAD-137F-4A78-8821-A6781DBC687A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0AB08C-418E-473C-A6AA-9632AB60F03F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EABE70-E1A0-41D2-B47A-C1481722E441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91A575-800A-4898-AFC4-81538A5B89B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14A999-D3C7-43A9-899A-4543FA2E3FF6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E6E733-7F1B-4755-8FC7-715141BC9C4E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07C4AA-C1B2-4670-8DC4-7A43CC03827C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0A90F2-1CE1-4D28-BFD0-891687262002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EABC5E-A089-4532-A462-6C6E891D95A6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5D69D9-A695-466B-A813-8492380F18FF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0F9A7D-59F2-444A-B0E0-ACDE53F42BBF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E04336-202D-4840-99D3-4A275342806A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704484-46B0-4BB4-8EE8-413A5B0C54CC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A87107-FA70-4BC5-8199-2E26228F4680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4866BA-8676-412D-BDDB-EEA3FFDCA2C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FEE4B6-7B6E-4EB1-AF22-C9B60740A1F5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44FB05-C637-4ADB-A120-0C2073DDD665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75D9F1-D492-4ACE-AB6D-E297712093CB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A674D6-1B2A-4B92-97F8-3E9241DD32D4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C43E6D-2395-4FD9-B0EC-0FC5DD6BC59A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9FC3BD-C032-45EA-BA79-167362F75D37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766A6F-4376-4163-A734-CD3368275853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9F163F-BD6C-4B88-8FE5-70519EA84C4B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E82A84-1B78-410D-B2EE-2423D690A1FD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F7ED73-F830-4BA7-A9CA-95EA4C7610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606CAC-0789-45D0-B791-EAB07242087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1AC0BC-DD2B-464C-86A5-C62A6ACA1C0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60DF14-C493-4680-9641-6929E633BCF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41B1C2-0936-44EC-9806-F7BBBDD8708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DF070A-1C72-4D4A-8C04-D8D9F2CA5FE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CF98B-671C-464E-9468-B9ACAC1AC2D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68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DDC04-3A19-4598-815A-F55B8256024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40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A7B0A-428D-40A1-8D64-A6CDEE39E4E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95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5F6759A-6C36-4964-8706-FA2E5E2A2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19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04B75-9F15-4FC7-ACE2-A66D73D1C3C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67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13A91-CA75-4EC8-81A8-C29EDE5A8DD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91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5B679-0193-4498-BA58-A8D12F5CFDF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7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85CDF-8A1A-489F-8C60-DB8C7923BCF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61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0BE7A-7F2D-46BC-9A0F-5DA271AE4D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00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358C8-0C84-4941-A6F5-DEFD02F31EE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11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7EC01-0E59-4701-B340-0A344AFD66B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02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4CD38-3408-43B9-80F7-3CEAE458D80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71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011CC94E-E5AD-4AF7-8007-4C7F1BC446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7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676400"/>
            <a:ext cx="7391400" cy="2514600"/>
          </a:xfrm>
          <a:solidFill>
            <a:schemeClr val="bg2"/>
          </a:solidFill>
        </p:spPr>
        <p:txBody>
          <a:bodyPr/>
          <a:lstStyle/>
          <a:p>
            <a:pPr marL="171450"/>
            <a:r>
              <a:rPr lang="en-US" altLang="en-US" sz="3800" b="1" dirty="0"/>
              <a:t>IMPROVING THE RELIABILITY OF COMMODITY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9600" y="4648200"/>
            <a:ext cx="5257800" cy="1981200"/>
          </a:xfrm>
        </p:spPr>
        <p:txBody>
          <a:bodyPr/>
          <a:lstStyle/>
          <a:p>
            <a:pPr algn="l">
              <a:spcBef>
                <a:spcPct val="5000"/>
              </a:spcBef>
            </a:pPr>
            <a:r>
              <a:rPr lang="en-US" altLang="en-US" sz="2800" dirty="0"/>
              <a:t>Michael M. Swift</a:t>
            </a:r>
          </a:p>
          <a:p>
            <a:pPr algn="l">
              <a:spcBef>
                <a:spcPct val="5000"/>
              </a:spcBef>
            </a:pPr>
            <a:r>
              <a:rPr lang="en-US" altLang="en-US" sz="2800" dirty="0"/>
              <a:t>Brian N. </a:t>
            </a:r>
            <a:r>
              <a:rPr lang="en-US" altLang="en-US" sz="2800" dirty="0" err="1"/>
              <a:t>Bershad</a:t>
            </a:r>
            <a:endParaRPr lang="en-US" altLang="en-US" sz="2800" dirty="0"/>
          </a:p>
          <a:p>
            <a:pPr algn="l">
              <a:spcBef>
                <a:spcPct val="5000"/>
              </a:spcBef>
            </a:pPr>
            <a:r>
              <a:rPr lang="en-US" altLang="en-US" sz="2800" dirty="0"/>
              <a:t>Henry M. Levy</a:t>
            </a:r>
          </a:p>
          <a:p>
            <a:pPr algn="l">
              <a:spcBef>
                <a:spcPct val="5000"/>
              </a:spcBef>
            </a:pPr>
            <a:r>
              <a:rPr lang="en-US" altLang="en-US" sz="2800" i="1" dirty="0"/>
              <a:t>University of Washington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607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PREVIOUS WORK (III)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Virtual machines: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Can reduce the amount of code that can crash </a:t>
            </a:r>
            <a:r>
              <a:rPr lang="en-US" altLang="en-US" b="1" i="1" dirty="0" smtClean="0"/>
              <a:t>whole machine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Fails if extension executes </a:t>
            </a:r>
            <a:r>
              <a:rPr lang="en-US" altLang="en-US" b="1" i="1" dirty="0" smtClean="0"/>
              <a:t>inside</a:t>
            </a:r>
            <a:r>
              <a:rPr lang="en-US" altLang="en-US" dirty="0" smtClean="0"/>
              <a:t> the virtual machine monitor</a:t>
            </a:r>
            <a:endParaRPr lang="en-US" altLang="en-US" sz="24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29200" y="4876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953001" y="4572000"/>
            <a:ext cx="1006475" cy="604838"/>
          </a:xfrm>
          <a:prstGeom prst="rec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latin typeface="Arial Narrow" panose="020B0606020202030204" pitchFamily="34" charset="0"/>
              </a:rPr>
              <a:t>VM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822826" y="5554663"/>
            <a:ext cx="333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953000" y="5257800"/>
            <a:ext cx="3003551" cy="604838"/>
          </a:xfrm>
          <a:prstGeom prst="rec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latin typeface="Arial Narrow" panose="020B0606020202030204" pitchFamily="34" charset="0"/>
              </a:rPr>
              <a:t>VM Monitor</a:t>
            </a:r>
            <a:r>
              <a:rPr lang="en-US" altLang="en-US"/>
              <a:t> 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953000" y="5943600"/>
            <a:ext cx="3003551" cy="604838"/>
          </a:xfrm>
          <a:prstGeom prst="rect">
            <a:avLst/>
          </a:prstGeom>
          <a:solidFill>
            <a:schemeClr val="bg2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latin typeface="Arial Narrow" panose="020B0606020202030204" pitchFamily="34" charset="0"/>
              </a:rPr>
              <a:t>Hardware</a:t>
            </a:r>
            <a:r>
              <a:rPr lang="en-US" altLang="en-US"/>
              <a:t> 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5943601" y="4572000"/>
            <a:ext cx="1006475" cy="604838"/>
          </a:xfrm>
          <a:prstGeom prst="rec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 dirty="0" err="1" smtClean="0">
                <a:latin typeface="Arial Narrow" panose="020B0606020202030204" pitchFamily="34" charset="0"/>
              </a:rPr>
              <a:t>VM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950076" y="4572000"/>
            <a:ext cx="1006475" cy="604838"/>
          </a:xfrm>
          <a:prstGeom prst="rec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 dirty="0" err="1" smtClean="0">
                <a:latin typeface="Arial Narrow" panose="020B0606020202030204" pitchFamily="34" charset="0"/>
              </a:rPr>
              <a:t>VM</a:t>
            </a:r>
            <a:endParaRPr lang="en-US" altLang="en-US" sz="32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229600" cy="1143000"/>
          </a:xfrm>
        </p:spPr>
        <p:txBody>
          <a:bodyPr/>
          <a:lstStyle/>
          <a:p>
            <a:r>
              <a:rPr lang="en-US" altLang="en-US" smtClean="0"/>
              <a:t>REQUIRED MODIFICATIONS</a:t>
            </a:r>
          </a:p>
        </p:txBody>
      </p:sp>
      <p:graphicFrame>
        <p:nvGraphicFramePr>
          <p:cNvPr id="86120" name="Group 104"/>
          <p:cNvGraphicFramePr>
            <a:graphicFrameLocks noGrp="1"/>
          </p:cNvGraphicFramePr>
          <p:nvPr>
            <p:ph type="tbl" idx="1"/>
          </p:nvPr>
        </p:nvGraphicFramePr>
        <p:xfrm>
          <a:off x="2362200" y="1752600"/>
          <a:ext cx="7924800" cy="4678680"/>
        </p:xfrm>
        <a:graphic>
          <a:graphicData uri="http://schemas.openxmlformats.org/drawingml/2006/table">
            <a:tbl>
              <a:tblPr/>
              <a:tblGrid>
                <a:gridCol w="4362450">
                  <a:extLst>
                    <a:ext uri="{9D8B030D-6E8A-4147-A177-3AD203B41FA5}">
                      <a16:colId xmlns:a16="http://schemas.microsoft.com/office/drawing/2014/main" val="2417091118"/>
                    </a:ext>
                  </a:extLst>
                </a:gridCol>
                <a:gridCol w="1423988">
                  <a:extLst>
                    <a:ext uri="{9D8B030D-6E8A-4147-A177-3AD203B41FA5}">
                      <a16:colId xmlns:a16="http://schemas.microsoft.com/office/drawing/2014/main" val="10776609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3892443372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3567267247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Ext.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53709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Capability 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31257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Microkernels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5061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Type-safe languages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15185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New driver arch.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42512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Atomic transactions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29988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Virtual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57691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Static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384838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Nooks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87176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NOOKS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Design for fault-resistance, not fault-tolerance</a:t>
            </a:r>
            <a:r>
              <a:rPr lang="en-US" altLang="en-US" b="1" dirty="0" smtClean="0"/>
              <a:t>:</a:t>
            </a:r>
          </a:p>
          <a:p>
            <a:pPr lvl="1"/>
            <a:r>
              <a:rPr lang="en-US" altLang="en-US" dirty="0" smtClean="0"/>
              <a:t>System must prevent and recover from </a:t>
            </a:r>
            <a:r>
              <a:rPr lang="en-US" altLang="en-US" b="1" i="1" dirty="0" smtClean="0"/>
              <a:t>most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extension mistakes</a:t>
            </a:r>
          </a:p>
          <a:p>
            <a:pPr lvl="1"/>
            <a:r>
              <a:rPr lang="en-US" altLang="en-US" dirty="0" smtClean="0"/>
              <a:t>Occupy </a:t>
            </a:r>
            <a:r>
              <a:rPr lang="en-US" altLang="en-US" b="1" i="1" dirty="0" smtClean="0"/>
              <a:t>middle ground</a:t>
            </a:r>
            <a:r>
              <a:rPr lang="en-US" altLang="en-US" dirty="0" smtClean="0"/>
              <a:t> between </a:t>
            </a:r>
            <a:r>
              <a:rPr lang="en-US" altLang="en-US" b="1" i="1" dirty="0" smtClean="0"/>
              <a:t>unprotected</a:t>
            </a:r>
            <a:r>
              <a:rPr lang="en-US" altLang="en-US" dirty="0" smtClean="0"/>
              <a:t> (Linux, Windows) and </a:t>
            </a:r>
            <a:r>
              <a:rPr lang="en-US" altLang="en-US" b="1" i="1" dirty="0" smtClean="0"/>
              <a:t>safe</a:t>
            </a:r>
            <a:r>
              <a:rPr lang="en-US" altLang="en-US" dirty="0" smtClean="0"/>
              <a:t> (SPIN, Java </a:t>
            </a:r>
            <a:r>
              <a:rPr lang="en-US" altLang="en-US" dirty="0" err="1" smtClean="0"/>
              <a:t>VM</a:t>
            </a:r>
            <a:r>
              <a:rPr lang="en-US" altLang="en-US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en-US" altLang="en-US" b="1" i="1" dirty="0" smtClean="0"/>
              <a:t>Design for mistakes, not abuse:</a:t>
            </a:r>
          </a:p>
          <a:p>
            <a:pPr lvl="1"/>
            <a:r>
              <a:rPr lang="en-US" altLang="en-US" dirty="0" smtClean="0"/>
              <a:t>Exclude malicious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Nooks goals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Isolation:</a:t>
            </a:r>
          </a:p>
          <a:p>
            <a:pPr lvl="1"/>
            <a:r>
              <a:rPr lang="en-US" altLang="en-US" dirty="0" smtClean="0"/>
              <a:t>Isolate kernel from extension failures</a:t>
            </a:r>
          </a:p>
          <a:p>
            <a:pPr lvl="1"/>
            <a:r>
              <a:rPr lang="en-US" altLang="en-US" dirty="0" smtClean="0"/>
              <a:t>Detect extension failures before they corrupt kernel</a:t>
            </a:r>
          </a:p>
          <a:p>
            <a:pPr>
              <a:spcBef>
                <a:spcPts val="2400"/>
              </a:spcBef>
            </a:pPr>
            <a:r>
              <a:rPr lang="en-US" altLang="en-US" b="1" i="1" dirty="0" smtClean="0"/>
              <a:t>Automatic recovery from extension failures</a:t>
            </a:r>
          </a:p>
          <a:p>
            <a:pPr>
              <a:spcBef>
                <a:spcPts val="2400"/>
              </a:spcBef>
            </a:pPr>
            <a:r>
              <a:rPr lang="en-US" altLang="en-US" b="1" i="1" dirty="0" smtClean="0"/>
              <a:t>Backward compatibility </a:t>
            </a:r>
            <a:r>
              <a:rPr lang="en-US" altLang="en-US" dirty="0" smtClean="0"/>
              <a:t>with existing systems and extensions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Nooks functions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New system reliability layer:</a:t>
            </a:r>
            <a:br>
              <a:rPr lang="en-US" altLang="en-US" smtClean="0"/>
            </a:br>
            <a:r>
              <a:rPr lang="en-US" altLang="en-US" smtClean="0"/>
              <a:t>the </a:t>
            </a:r>
            <a:r>
              <a:rPr lang="en-US" altLang="en-US" b="1" smtClean="0"/>
              <a:t>Nooks Isolation Manager (NIM)</a:t>
            </a:r>
          </a:p>
        </p:txBody>
      </p:sp>
      <p:grpSp>
        <p:nvGrpSpPr>
          <p:cNvPr id="15364" name="Group 10"/>
          <p:cNvGrpSpPr>
            <a:grpSpLocks/>
          </p:cNvGrpSpPr>
          <p:nvPr/>
        </p:nvGrpSpPr>
        <p:grpSpPr bwMode="auto">
          <a:xfrm>
            <a:off x="2514600" y="3662363"/>
            <a:ext cx="7315200" cy="1819275"/>
            <a:chOff x="576" y="1785"/>
            <a:chExt cx="4608" cy="1146"/>
          </a:xfrm>
        </p:grpSpPr>
        <p:sp>
          <p:nvSpPr>
            <p:cNvPr id="15365" name="Text Box 4"/>
            <p:cNvSpPr txBox="1">
              <a:spLocks noChangeArrowheads="1"/>
            </p:cNvSpPr>
            <p:nvPr/>
          </p:nvSpPr>
          <p:spPr bwMode="auto">
            <a:xfrm>
              <a:off x="576" y="1785"/>
              <a:ext cx="4608" cy="381"/>
            </a:xfrm>
            <a:prstGeom prst="rect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>
                  <a:latin typeface="Arial Narrow" panose="020B0606020202030204" pitchFamily="34" charset="0"/>
                </a:rPr>
                <a:t>OS Kernel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576" y="2550"/>
              <a:ext cx="4608" cy="381"/>
            </a:xfrm>
            <a:prstGeom prst="rect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>
                  <a:latin typeface="Arial Narrow" panose="020B0606020202030204" pitchFamily="34" charset="0"/>
                </a:rPr>
                <a:t>Kernel extensions</a:t>
              </a:r>
            </a:p>
          </p:txBody>
        </p:sp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576" y="2176"/>
              <a:ext cx="816" cy="36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 dirty="0">
                  <a:latin typeface="Arial Narrow" panose="020B0606020202030204" pitchFamily="34" charset="0"/>
                </a:rPr>
                <a:t>Isolation</a:t>
              </a:r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1392" y="2176"/>
              <a:ext cx="1344" cy="36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>
                  <a:latin typeface="Arial Narrow" panose="020B0606020202030204" pitchFamily="34" charset="0"/>
                </a:rPr>
                <a:t>Interposition</a:t>
              </a: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2736" y="2176"/>
              <a:ext cx="1536" cy="36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 dirty="0">
                  <a:latin typeface="Arial Narrow" panose="020B0606020202030204" pitchFamily="34" charset="0"/>
                </a:rPr>
                <a:t>Object Tracking</a:t>
              </a:r>
            </a:p>
          </p:txBody>
        </p:sp>
        <p:sp>
          <p:nvSpPr>
            <p:cNvPr id="15370" name="Text Box 9"/>
            <p:cNvSpPr txBox="1">
              <a:spLocks noChangeArrowheads="1"/>
            </p:cNvSpPr>
            <p:nvPr/>
          </p:nvSpPr>
          <p:spPr bwMode="auto">
            <a:xfrm>
              <a:off x="4224" y="2181"/>
              <a:ext cx="960" cy="349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45720" rIns="4572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 dirty="0">
                  <a:latin typeface="Arial Narrow" panose="020B0606020202030204" pitchFamily="34" charset="0"/>
                </a:rPr>
                <a:t>Recovery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Nooks isolation mechanisms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Every extension executes within its own </a:t>
            </a:r>
            <a:r>
              <a:rPr lang="en-US" altLang="en-US" b="1" i="1" dirty="0" smtClean="0"/>
              <a:t>lightweight kernel protection domain </a:t>
            </a:r>
          </a:p>
          <a:p>
            <a:pPr>
              <a:spcBef>
                <a:spcPct val="80000"/>
              </a:spcBef>
            </a:pPr>
            <a:r>
              <a:rPr lang="en-US" altLang="en-US" dirty="0" smtClean="0"/>
              <a:t>Communication between kernel and extensions must go through new kernel service, the </a:t>
            </a:r>
            <a:r>
              <a:rPr lang="en-US" altLang="en-US" b="1" i="1" dirty="0" smtClean="0"/>
              <a:t>Extension Procedure Call </a:t>
            </a:r>
            <a:r>
              <a:rPr lang="en-US" altLang="en-US" b="1" dirty="0" smtClean="0"/>
              <a:t>(</a:t>
            </a:r>
            <a:r>
              <a:rPr lang="en-US" altLang="en-US" b="1" dirty="0" err="1" smtClean="0"/>
              <a:t>XPC</a:t>
            </a:r>
            <a:r>
              <a:rPr lang="en-US" altLang="en-US" b="1" dirty="0" smtClean="0"/>
              <a:t>)</a:t>
            </a:r>
          </a:p>
          <a:p>
            <a:pPr lvl="1"/>
            <a:r>
              <a:rPr lang="en-US" altLang="en-US" dirty="0" smtClean="0"/>
              <a:t>Similar to an RPC between two processes located on the same machine (Lightweight RPC)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57200"/>
            <a:ext cx="83820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en-US" dirty="0" smtClean="0"/>
              <a:t>Lightweight protection domains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 </a:t>
            </a:r>
            <a:r>
              <a:rPr lang="en-US" altLang="en-US" b="1" smtClean="0"/>
              <a:t>protection</a:t>
            </a:r>
            <a:r>
              <a:rPr lang="en-US" altLang="en-US" smtClean="0"/>
              <a:t> by having extensions execute with a </a:t>
            </a:r>
            <a:r>
              <a:rPr lang="en-US" altLang="en-US" b="1" smtClean="0"/>
              <a:t>different page table </a:t>
            </a:r>
            <a:r>
              <a:rPr lang="en-US" altLang="en-US" smtClean="0"/>
              <a:t>giving them </a:t>
            </a:r>
          </a:p>
          <a:p>
            <a:pPr lvl="1">
              <a:spcBef>
                <a:spcPct val="10000"/>
              </a:spcBef>
            </a:pPr>
            <a:r>
              <a:rPr lang="en-US" altLang="en-US" smtClean="0"/>
              <a:t>Read/write access to their own pages</a:t>
            </a:r>
          </a:p>
          <a:p>
            <a:pPr lvl="1">
              <a:spcBef>
                <a:spcPct val="10000"/>
              </a:spcBef>
            </a:pPr>
            <a:r>
              <a:rPr lang="en-US" altLang="en-US" smtClean="0"/>
              <a:t>Read only access to other kernel pages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4191000"/>
            <a:ext cx="6858000" cy="2286000"/>
            <a:chOff x="3200400" y="4114800"/>
            <a:chExt cx="6858000" cy="2286000"/>
          </a:xfrm>
        </p:grpSpPr>
        <p:sp>
          <p:nvSpPr>
            <p:cNvPr id="2" name="Rounded Rectangle 1"/>
            <p:cNvSpPr/>
            <p:nvPr/>
          </p:nvSpPr>
          <p:spPr bwMode="auto">
            <a:xfrm>
              <a:off x="3200400" y="4114800"/>
              <a:ext cx="6858000" cy="2286000"/>
            </a:xfrm>
            <a:prstGeom prst="roundRect">
              <a:avLst/>
            </a:prstGeom>
            <a:pattFill prst="wdUpDiag">
              <a:fgClr>
                <a:srgbClr val="FFCC00"/>
              </a:fgClr>
              <a:bgClr>
                <a:schemeClr val="bg1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Kernel</a:t>
              </a:r>
              <a:b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(read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only)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 bwMode="auto">
            <a:xfrm>
              <a:off x="5257800" y="5715000"/>
              <a:ext cx="2971800" cy="533400"/>
            </a:xfrm>
            <a:prstGeom prst="roundRect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Extension (R/W)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Lightweight protection domains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b="1" dirty="0" smtClean="0"/>
              <a:t>Lightweight </a:t>
            </a:r>
            <a:r>
              <a:rPr lang="en-US" altLang="en-US" dirty="0" smtClean="0"/>
              <a:t>solution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E</a:t>
            </a:r>
            <a:r>
              <a:rPr lang="en-US" altLang="en-US" dirty="0" smtClean="0"/>
              <a:t>xtensions execute in </a:t>
            </a:r>
            <a:r>
              <a:rPr lang="en-US" altLang="en-US" b="1" i="1" dirty="0" smtClean="0"/>
              <a:t>kernel mode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A malicious extension could 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S</a:t>
            </a:r>
            <a:r>
              <a:rPr lang="en-US" altLang="en-US" dirty="0" smtClean="0"/>
              <a:t>witch back to the kernel’s page table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Another could misuse DMA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Nooks interposition mechanisms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Ensure that</a:t>
            </a:r>
          </a:p>
          <a:p>
            <a:pPr lvl="1"/>
            <a:r>
              <a:rPr lang="en-US" altLang="en-US" dirty="0" smtClean="0"/>
              <a:t>All extension-to-kernel and kernel-to-extension control flow goes through Nooks </a:t>
            </a:r>
            <a:r>
              <a:rPr lang="en-US" altLang="en-US" dirty="0" err="1" smtClean="0"/>
              <a:t>XPC</a:t>
            </a:r>
            <a:r>
              <a:rPr lang="en-US" altLang="en-US" dirty="0" smtClean="0"/>
              <a:t> mechanism</a:t>
            </a:r>
          </a:p>
          <a:p>
            <a:pPr lvl="1"/>
            <a:r>
              <a:rPr lang="en-US" altLang="en-US" dirty="0" smtClean="0"/>
              <a:t>All data transfers between kernel and extension go through Nooks object tracking code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All interfaces are done through </a:t>
            </a:r>
            <a:r>
              <a:rPr lang="en-US" altLang="en-US" b="1" i="1" dirty="0" smtClean="0"/>
              <a:t>wrappers</a:t>
            </a:r>
            <a:r>
              <a:rPr lang="en-US" altLang="en-US" dirty="0" smtClean="0"/>
              <a:t>, similar to the stubs of an RPC package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Nooks object tracking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Maintain a list of kernel data structures accessed by each extension</a:t>
            </a:r>
          </a:p>
          <a:p>
            <a:r>
              <a:rPr lang="en-US" altLang="en-US" smtClean="0"/>
              <a:t>Control all modifications to these structures</a:t>
            </a:r>
          </a:p>
          <a:p>
            <a:r>
              <a:rPr lang="en-US" altLang="en-US" smtClean="0"/>
              <a:t>Provide object information for cleanup if object fails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Idea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smtClean="0"/>
              <a:t>Kernel extensions are a major source of system failures</a:t>
            </a:r>
          </a:p>
          <a:p>
            <a:pPr>
              <a:spcBef>
                <a:spcPct val="35000"/>
              </a:spcBef>
            </a:pPr>
            <a:r>
              <a:rPr lang="en-US" altLang="en-US" smtClean="0"/>
              <a:t>Nooks isolates extensions </a:t>
            </a:r>
            <a:r>
              <a:rPr lang="en-US" altLang="en-US" b="1" smtClean="0"/>
              <a:t>within lightweight protection domains</a:t>
            </a:r>
            <a:r>
              <a:rPr lang="en-US" altLang="en-US" smtClean="0"/>
              <a:t> inside the kernel address space</a:t>
            </a:r>
          </a:p>
          <a:p>
            <a:pPr>
              <a:spcBef>
                <a:spcPct val="35000"/>
              </a:spcBef>
            </a:pPr>
            <a:r>
              <a:rPr lang="en-US" altLang="en-US" smtClean="0"/>
              <a:t>Requires </a:t>
            </a:r>
            <a:r>
              <a:rPr lang="en-US" altLang="en-US" b="1" smtClean="0"/>
              <a:t>little or no changes</a:t>
            </a:r>
            <a:r>
              <a:rPr lang="en-US" altLang="en-US" smtClean="0"/>
              <a:t> to extension  and kernel code</a:t>
            </a:r>
          </a:p>
          <a:p>
            <a:pPr>
              <a:spcBef>
                <a:spcPct val="35000"/>
              </a:spcBef>
            </a:pPr>
            <a:r>
              <a:rPr lang="en-US" altLang="en-US" smtClean="0"/>
              <a:t>Still prevents </a:t>
            </a:r>
            <a:r>
              <a:rPr lang="en-US" altLang="en-US" b="1" smtClean="0"/>
              <a:t>most</a:t>
            </a:r>
            <a:r>
              <a:rPr lang="en-US" altLang="en-US" smtClean="0"/>
              <a:t> system failures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Nooks object tracking functions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Extensions </a:t>
            </a:r>
            <a:r>
              <a:rPr lang="en-US" altLang="en-US" b="1" dirty="0" smtClean="0"/>
              <a:t>cannot </a:t>
            </a:r>
            <a:r>
              <a:rPr lang="en-US" altLang="en-US" dirty="0" smtClean="0"/>
              <a:t>directly modify kernel data structures</a:t>
            </a:r>
          </a:p>
          <a:p>
            <a:r>
              <a:rPr lang="en-US" altLang="en-US" dirty="0" smtClean="0"/>
              <a:t>Object tracking code will:</a:t>
            </a:r>
          </a:p>
          <a:p>
            <a:pPr lvl="1"/>
            <a:r>
              <a:rPr lang="en-US" altLang="en-US" dirty="0" smtClean="0"/>
              <a:t>Copy kernel data structures into extension address space</a:t>
            </a:r>
          </a:p>
          <a:p>
            <a:pPr lvl="1"/>
            <a:r>
              <a:rPr lang="en-US" altLang="en-US" dirty="0" smtClean="0"/>
              <a:t>Copy them back after changes have been applied</a:t>
            </a:r>
          </a:p>
          <a:p>
            <a:pPr lvl="1"/>
            <a:r>
              <a:rPr lang="en-US" altLang="en-US" dirty="0" smtClean="0"/>
              <a:t>Perform checks whenever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Nooks recovery functions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Detect and recover from various extension faults:</a:t>
            </a:r>
          </a:p>
          <a:p>
            <a:pPr lvl="1"/>
            <a:r>
              <a:rPr lang="en-US" altLang="en-US" smtClean="0"/>
              <a:t>When an extension improperly invokes a kernel function</a:t>
            </a:r>
          </a:p>
          <a:p>
            <a:pPr lvl="1"/>
            <a:r>
              <a:rPr lang="en-US" altLang="en-US" smtClean="0"/>
              <a:t>When processor raises an exception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Nooks recovery functions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Recovery helped by Nooks isolation mechanisms:</a:t>
            </a:r>
          </a:p>
          <a:p>
            <a:pPr lvl="1"/>
            <a:r>
              <a:rPr lang="en-US" altLang="en-US" dirty="0" smtClean="0"/>
              <a:t>All access to kernel structures are done through wrappers</a:t>
            </a:r>
          </a:p>
          <a:p>
            <a:pPr lvl="1"/>
            <a:r>
              <a:rPr lang="en-US" altLang="en-US" dirty="0" smtClean="0"/>
              <a:t>Nooks can successfully release extension-held kernel structures    </a:t>
            </a:r>
            <a:r>
              <a:rPr lang="en-US" altLang="en-US" sz="2400" dirty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Inside Linux 2.4.18 kernel on Intel x86 architecture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Linux kernel provides</a:t>
            </a:r>
          </a:p>
          <a:p>
            <a:pPr lvl="1"/>
            <a:r>
              <a:rPr lang="en-US" altLang="en-US" dirty="0" smtClean="0"/>
              <a:t>over 700 functions callable by extensions</a:t>
            </a:r>
          </a:p>
          <a:p>
            <a:pPr lvl="1"/>
            <a:r>
              <a:rPr lang="en-US" altLang="en-US" dirty="0" smtClean="0"/>
              <a:t>over 650 extension-entry functions callable by the kernel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Most interactions between kernel and extensions go through function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Nooks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895600" y="2209800"/>
            <a:ext cx="7315200" cy="604838"/>
          </a:xfrm>
          <a:prstGeom prst="rect">
            <a:avLst/>
          </a:prstGeom>
          <a:solidFill>
            <a:schemeClr val="accent1"/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latin typeface="Arial Narrow" panose="020B0606020202030204" pitchFamily="34" charset="0"/>
              </a:rPr>
              <a:t>Linux Kernel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895600" y="2819401"/>
            <a:ext cx="7315200" cy="57467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45720" rIns="4572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000" dirty="0">
                <a:latin typeface="Arial Narrow" panose="020B0606020202030204" pitchFamily="34" charset="0"/>
              </a:rPr>
              <a:t>Nooks Isolation Manager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76600" y="3886200"/>
            <a:ext cx="2286000" cy="1371600"/>
            <a:chOff x="1828800" y="3997325"/>
            <a:chExt cx="2286000" cy="1371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1828800" y="3997325"/>
              <a:ext cx="2286000" cy="1371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 dirty="0">
                  <a:latin typeface="Arial Narrow" panose="020B0606020202030204" pitchFamily="34" charset="0"/>
                </a:rPr>
                <a:t>Interposition</a:t>
              </a:r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228850" y="4576763"/>
              <a:ext cx="1485900" cy="574675"/>
            </a:xfrm>
            <a:prstGeom prst="rect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 dirty="0">
                  <a:latin typeface="Arial Narrow" panose="020B0606020202030204" pitchFamily="34" charset="0"/>
                </a:rPr>
                <a:t>Extension</a:t>
              </a:r>
            </a:p>
          </p:txBody>
        </p:sp>
      </p:grpSp>
      <p:sp>
        <p:nvSpPr>
          <p:cNvPr id="25607" name="Text Box 16"/>
          <p:cNvSpPr txBox="1">
            <a:spLocks noChangeArrowheads="1"/>
          </p:cNvSpPr>
          <p:nvPr/>
        </p:nvSpPr>
        <p:spPr bwMode="auto">
          <a:xfrm>
            <a:off x="1996159" y="5715000"/>
            <a:ext cx="8199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+mj-lt"/>
                <a:ea typeface="Segoe UI Symbol" panose="020B0502040204020203" pitchFamily="34" charset="0"/>
              </a:rPr>
              <a:t>Extensions are wrapped by Nooks </a:t>
            </a:r>
            <a:r>
              <a:rPr lang="en-US" altLang="en-US" sz="2800" b="1" i="1" dirty="0">
                <a:latin typeface="+mj-lt"/>
                <a:ea typeface="Segoe UI Symbol" panose="020B0502040204020203" pitchFamily="34" charset="0"/>
              </a:rPr>
              <a:t>wrapper stubs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315200" y="3851276"/>
            <a:ext cx="2286000" cy="1371600"/>
            <a:chOff x="1828800" y="3997325"/>
            <a:chExt cx="2286000" cy="1371600"/>
          </a:xfrm>
        </p:grpSpPr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1828800" y="3997325"/>
              <a:ext cx="2286000" cy="1371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 dirty="0">
                  <a:latin typeface="Arial Narrow" panose="020B0606020202030204" pitchFamily="34" charset="0"/>
                </a:rPr>
                <a:t>Interposition</a:t>
              </a: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2228850" y="4576763"/>
              <a:ext cx="1485900" cy="574675"/>
            </a:xfrm>
            <a:prstGeom prst="rect">
              <a:avLst/>
            </a:prstGeom>
            <a:solidFill>
              <a:schemeClr val="accent1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000" dirty="0">
                  <a:latin typeface="Arial Narrow" panose="020B0606020202030204" pitchFamily="34" charset="0"/>
                </a:rPr>
                <a:t>Extension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Details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22,000 lines of code</a:t>
            </a:r>
          </a:p>
          <a:p>
            <a:pPr lvl="1"/>
            <a:r>
              <a:rPr lang="en-US" altLang="en-US" smtClean="0"/>
              <a:t>Linux kernel has 2.4 million lines</a:t>
            </a:r>
          </a:p>
          <a:p>
            <a:pPr>
              <a:spcBef>
                <a:spcPct val="60000"/>
              </a:spcBef>
            </a:pPr>
            <a:r>
              <a:rPr lang="en-US" altLang="en-US" smtClean="0"/>
              <a:t>Makes no use of Intel x86 protection rings</a:t>
            </a:r>
          </a:p>
          <a:p>
            <a:pPr lvl="1"/>
            <a:r>
              <a:rPr lang="en-US" altLang="en-US" smtClean="0"/>
              <a:t>Extensions execute at same protection level as kernel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Isolation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Two parts:</a:t>
            </a:r>
          </a:p>
          <a:p>
            <a:pPr lvl="1"/>
            <a:r>
              <a:rPr lang="en-US" altLang="en-US" b="1" i="1" smtClean="0"/>
              <a:t>memory management:</a:t>
            </a:r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smtClean="0"/>
              <a:t>to implement lightweight protection domains</a:t>
            </a:r>
          </a:p>
          <a:p>
            <a:pPr lvl="1"/>
            <a:r>
              <a:rPr lang="en-US" altLang="en-US" b="1" i="1" smtClean="0"/>
              <a:t>extension procedure call</a:t>
            </a:r>
            <a:r>
              <a:rPr lang="en-US" altLang="en-US" b="1" smtClean="0"/>
              <a:t> (XPC)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Memory management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All components share the same kernel address space</a:t>
            </a:r>
          </a:p>
          <a:p>
            <a:r>
              <a:rPr lang="en-US" altLang="en-US" smtClean="0"/>
              <a:t>Each extension executes in a separate </a:t>
            </a:r>
            <a:r>
              <a:rPr lang="en-US" altLang="en-US" b="1" i="1" smtClean="0"/>
              <a:t>lightweight protection domain</a:t>
            </a:r>
          </a:p>
          <a:p>
            <a:r>
              <a:rPr lang="en-US" altLang="en-US" smtClean="0"/>
              <a:t>Extension has:</a:t>
            </a:r>
          </a:p>
          <a:p>
            <a:pPr lvl="1"/>
            <a:r>
              <a:rPr lang="en-US" altLang="en-US" smtClean="0"/>
              <a:t>Read-only access to kernel</a:t>
            </a:r>
          </a:p>
          <a:p>
            <a:pPr lvl="1"/>
            <a:r>
              <a:rPr lang="en-US" altLang="en-US" smtClean="0"/>
              <a:t>Read-write access to its own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Lightweight </a:t>
            </a:r>
            <a:r>
              <a:rPr lang="en-US" altLang="en-US" smtClean="0"/>
              <a:t>protection domains</a:t>
            </a:r>
            <a:endParaRPr lang="en-US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Each lightweight protection domain has</a:t>
            </a:r>
          </a:p>
          <a:p>
            <a:pPr lvl="1">
              <a:spcBef>
                <a:spcPct val="10000"/>
              </a:spcBef>
            </a:pPr>
            <a:r>
              <a:rPr lang="en-US" altLang="en-US" dirty="0" smtClean="0"/>
              <a:t>A synchronized copy of the kernel page table</a:t>
            </a:r>
          </a:p>
          <a:p>
            <a:pPr lvl="1">
              <a:spcBef>
                <a:spcPct val="10000"/>
              </a:spcBef>
            </a:pPr>
            <a:r>
              <a:rPr lang="en-US" altLang="en-US" dirty="0" smtClean="0"/>
              <a:t>Its own heap, a pool of stacks and other private data structures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Changing protection domains requires a change of page tables</a:t>
            </a:r>
          </a:p>
          <a:p>
            <a:pPr lvl="1">
              <a:spcBef>
                <a:spcPct val="10000"/>
              </a:spcBef>
            </a:pPr>
            <a:r>
              <a:rPr lang="en-US" altLang="en-US" dirty="0" smtClean="0"/>
              <a:t>Results in a </a:t>
            </a:r>
            <a:r>
              <a:rPr lang="en-US" altLang="en-US" dirty="0" err="1" smtClean="0"/>
              <a:t>TLB</a:t>
            </a:r>
            <a:r>
              <a:rPr lang="en-US" altLang="en-US" dirty="0" smtClean="0"/>
              <a:t> flush!</a:t>
            </a:r>
          </a:p>
          <a:p>
            <a:pPr lvl="2">
              <a:spcBef>
                <a:spcPct val="10000"/>
              </a:spcBef>
            </a:pPr>
            <a:r>
              <a:rPr lang="en-US" altLang="en-US" dirty="0"/>
              <a:t> </a:t>
            </a:r>
            <a:r>
              <a:rPr lang="en-US" altLang="en-US" dirty="0" smtClean="0"/>
              <a:t>Performance degradation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No protection against </a:t>
            </a:r>
            <a:r>
              <a:rPr lang="en-US" altLang="en-US" b="1" i="1" dirty="0" smtClean="0"/>
              <a:t>DMA misuse</a:t>
            </a:r>
            <a:r>
              <a:rPr lang="en-US" altLang="en-US" dirty="0" smtClean="0"/>
              <a:t> by extensions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Interposition (I)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Done by </a:t>
            </a:r>
            <a:r>
              <a:rPr lang="en-US" altLang="en-US" b="1" i="1" dirty="0" smtClean="0"/>
              <a:t>wrapper stubs</a:t>
            </a:r>
            <a:r>
              <a:rPr lang="en-US" altLang="en-US" dirty="0" smtClean="0"/>
              <a:t> all executing in kernel protection domain: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Before the call when kernel calls an extension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After the call when an extension calls the kernel</a:t>
            </a:r>
          </a:p>
          <a:p>
            <a:pPr>
              <a:lnSpc>
                <a:spcPct val="150000"/>
              </a:lnSpc>
              <a:spcBef>
                <a:spcPct val="45000"/>
              </a:spcBef>
            </a:pPr>
            <a:r>
              <a:rPr lang="en-US" altLang="en-US" dirty="0" smtClean="0"/>
              <a:t>Wrappers: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Check parameters for validity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Implement </a:t>
            </a:r>
            <a:r>
              <a:rPr lang="en-US" altLang="en-US" b="1" i="1" dirty="0" smtClean="0"/>
              <a:t>call by value and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Want to allow </a:t>
            </a:r>
            <a:r>
              <a:rPr lang="en-US" altLang="en-US" b="1" smtClean="0"/>
              <a:t>existing</a:t>
            </a:r>
            <a:r>
              <a:rPr lang="en-US" altLang="en-US" smtClean="0"/>
              <a:t> kernel extensions to execute </a:t>
            </a:r>
            <a:r>
              <a:rPr lang="en-US" altLang="en-US" b="1" smtClean="0"/>
              <a:t>safely</a:t>
            </a:r>
            <a:r>
              <a:rPr lang="en-US" altLang="en-US" b="1" i="1" smtClean="0"/>
              <a:t> </a:t>
            </a:r>
            <a:r>
              <a:rPr lang="en-US" altLang="en-US" smtClean="0"/>
              <a:t>in commodity</a:t>
            </a:r>
            <a:r>
              <a:rPr lang="en-US" altLang="en-US" b="1" smtClean="0"/>
              <a:t> kernels </a:t>
            </a:r>
            <a:r>
              <a:rPr lang="en-US" altLang="en-US" smtClean="0"/>
              <a:t>because</a:t>
            </a:r>
          </a:p>
          <a:p>
            <a:pPr lvl="1"/>
            <a:r>
              <a:rPr lang="en-US" altLang="en-US" smtClean="0"/>
              <a:t>Computer reliability remains an</a:t>
            </a:r>
            <a:br>
              <a:rPr lang="en-US" altLang="en-US" smtClean="0"/>
            </a:br>
            <a:r>
              <a:rPr lang="en-US" altLang="en-US" smtClean="0"/>
              <a:t>unsolved issue</a:t>
            </a:r>
          </a:p>
          <a:p>
            <a:pPr lvl="1"/>
            <a:r>
              <a:rPr lang="en-US" altLang="en-US" smtClean="0"/>
              <a:t>Kernel extensions are increasingly popular in Windows and Linux</a:t>
            </a:r>
          </a:p>
          <a:p>
            <a:pPr lvl="1"/>
            <a:r>
              <a:rPr lang="en-US" altLang="en-US" smtClean="0"/>
              <a:t>Account for most system failures  (85% for Windows XP)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 flipV="1">
            <a:off x="4578350" y="5021262"/>
            <a:ext cx="2355850" cy="1588"/>
          </a:xfrm>
          <a:prstGeom prst="line">
            <a:avLst/>
          </a:prstGeom>
          <a:noFill/>
          <a:ln w="15240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213351" y="4238625"/>
            <a:ext cx="841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latin typeface="Arial Narrow" panose="020B0606020202030204" pitchFamily="34" charset="0"/>
              </a:rPr>
              <a:t>i = 1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4005263" y="4035425"/>
            <a:ext cx="3111500" cy="0"/>
          </a:xfrm>
          <a:prstGeom prst="line">
            <a:avLst/>
          </a:prstGeom>
          <a:noFill/>
          <a:ln w="1524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213351" y="3251200"/>
            <a:ext cx="841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latin typeface="Arial Narrow" panose="020B0606020202030204" pitchFamily="34" charset="0"/>
              </a:rPr>
              <a:t>i = 0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8458200" cy="1143000"/>
          </a:xfrm>
        </p:spPr>
        <p:txBody>
          <a:bodyPr/>
          <a:lstStyle/>
          <a:p>
            <a:r>
              <a:rPr lang="en-US" altLang="en-US" smtClean="0"/>
              <a:t>Passing by value and result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452688" y="2290764"/>
            <a:ext cx="2049462" cy="4097337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i="1" u="sng">
                <a:latin typeface="Arial" panose="020B0604020202020204" pitchFamily="34" charset="0"/>
              </a:rPr>
              <a:t>Caller:</a:t>
            </a:r>
          </a:p>
          <a:p>
            <a:r>
              <a:rPr lang="en-US" altLang="en-US" sz="3200" b="1">
                <a:latin typeface="Arial" panose="020B0604020202020204" pitchFamily="34" charset="0"/>
              </a:rPr>
              <a:t>  </a:t>
            </a:r>
            <a:r>
              <a:rPr lang="en-US" altLang="en-US" sz="3200" b="1">
                <a:latin typeface="Arial Narrow" panose="020B0606020202030204" pitchFamily="34" charset="0"/>
              </a:rPr>
              <a:t>…</a:t>
            </a:r>
          </a:p>
          <a:p>
            <a:r>
              <a:rPr lang="en-US" altLang="en-US" sz="3200" b="1">
                <a:latin typeface="Arial Narrow" panose="020B0606020202030204" pitchFamily="34" charset="0"/>
              </a:rPr>
              <a:t>   i = 0;</a:t>
            </a:r>
          </a:p>
          <a:p>
            <a:r>
              <a:rPr lang="en-US" altLang="en-US" sz="3200" b="1">
                <a:latin typeface="Arial Narrow" panose="020B0606020202030204" pitchFamily="34" charset="0"/>
              </a:rPr>
              <a:t>   abc(&amp;i);</a:t>
            </a:r>
          </a:p>
          <a:p>
            <a:r>
              <a:rPr lang="en-US" altLang="en-US" sz="3200" b="1">
                <a:latin typeface="Arial Narrow" panose="020B0606020202030204" pitchFamily="34" charset="0"/>
              </a:rPr>
              <a:t>   …</a:t>
            </a:r>
            <a:br>
              <a:rPr lang="en-US" altLang="en-US" sz="3200" b="1">
                <a:latin typeface="Arial Narrow" panose="020B0606020202030204" pitchFamily="34" charset="0"/>
              </a:rPr>
            </a:br>
            <a:endParaRPr lang="en-US" altLang="en-US" sz="3200" b="1">
              <a:latin typeface="Arial Narrow" panose="020B0606020202030204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908301" y="5022851"/>
            <a:ext cx="911225" cy="455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>
                <a:latin typeface="Arial Narrow" panose="020B0606020202030204" pitchFamily="34" charset="0"/>
              </a:rPr>
              <a:t>i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185027" y="3540919"/>
            <a:ext cx="2560637" cy="1744662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latin typeface="Arial" panose="020B0604020202020204" pitchFamily="34" charset="0"/>
              </a:rPr>
              <a:t>abc(int *k){</a:t>
            </a:r>
            <a:br>
              <a:rPr lang="en-US" altLang="en-US" sz="3200" b="1">
                <a:latin typeface="Arial" panose="020B0604020202020204" pitchFamily="34" charset="0"/>
              </a:rPr>
            </a:br>
            <a:r>
              <a:rPr lang="en-US" altLang="en-US" sz="3200" b="1">
                <a:latin typeface="Arial" panose="020B0604020202020204" pitchFamily="34" charset="0"/>
              </a:rPr>
              <a:t>  (*k)++;</a:t>
            </a:r>
            <a:br>
              <a:rPr lang="en-US" altLang="en-US" sz="3200" b="1">
                <a:latin typeface="Arial" panose="020B0604020202020204" pitchFamily="34" charset="0"/>
              </a:rPr>
            </a:br>
            <a:r>
              <a:rPr lang="en-US" altLang="en-US" sz="3200" b="1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941888" y="25574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475413" y="1752600"/>
            <a:ext cx="3871912" cy="16700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Variable </a:t>
            </a:r>
            <a:r>
              <a:rPr lang="en-US" altLang="en-US" sz="3200" b="1" dirty="0" err="1">
                <a:latin typeface="Arial Narrow" panose="020B0606020202030204" pitchFamily="34" charset="0"/>
              </a:rPr>
              <a:t>i</a:t>
            </a:r>
            <a:r>
              <a:rPr lang="en-US" altLang="en-US" sz="3200" b="1" dirty="0">
                <a:latin typeface="Arial Narrow" panose="020B0606020202030204" pitchFamily="34" charset="0"/>
              </a:rPr>
              <a:t> is increased</a:t>
            </a:r>
          </a:p>
          <a:p>
            <a:r>
              <a:rPr lang="en-US" altLang="en-US" sz="3200" b="1" i="1" dirty="0">
                <a:latin typeface="Arial Narrow" panose="020B0606020202030204" pitchFamily="34" charset="0"/>
              </a:rPr>
              <a:t>after  </a:t>
            </a:r>
            <a:r>
              <a:rPr lang="en-US" altLang="en-US" sz="3200" b="1" dirty="0">
                <a:latin typeface="Arial Narrow" panose="020B0606020202030204" pitchFamily="34" charset="0"/>
              </a:rPr>
              <a:t>caller receives</a:t>
            </a:r>
            <a:br>
              <a:rPr lang="en-US" altLang="en-US" sz="3200" b="1" dirty="0">
                <a:latin typeface="Arial Narrow" panose="020B0606020202030204" pitchFamily="34" charset="0"/>
              </a:rPr>
            </a:br>
            <a:r>
              <a:rPr lang="en-US" altLang="en-US" sz="3200" b="1" dirty="0">
                <a:latin typeface="Arial Narrow" panose="020B0606020202030204" pitchFamily="34" charset="0"/>
              </a:rPr>
              <a:t>server’s reply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Interposition (II)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Writing wrappers is not an easy task:</a:t>
            </a:r>
          </a:p>
          <a:p>
            <a:pPr lvl="1"/>
            <a:r>
              <a:rPr lang="en-US" altLang="en-US" dirty="0" smtClean="0"/>
              <a:t>Requires knowing how parameters are used</a:t>
            </a:r>
          </a:p>
          <a:p>
            <a:pPr lvl="1"/>
            <a:r>
              <a:rPr lang="en-US" altLang="en-US" dirty="0" smtClean="0"/>
              <a:t>Significant amount of </a:t>
            </a:r>
            <a:r>
              <a:rPr lang="en-US" altLang="en-US" b="1" i="1" dirty="0" smtClean="0"/>
              <a:t>wrapper sharing</a:t>
            </a:r>
            <a:r>
              <a:rPr lang="en-US" altLang="en-US" dirty="0" smtClean="0"/>
              <a:t> among extensions</a:t>
            </a:r>
          </a:p>
          <a:p>
            <a:pPr lvl="2"/>
            <a:r>
              <a:rPr lang="en-US" altLang="en-US" dirty="0" smtClean="0"/>
              <a:t>Especially when extensions share </a:t>
            </a:r>
            <a:r>
              <a:rPr lang="en-US" altLang="en-US" b="1" i="1" dirty="0" smtClean="0"/>
              <a:t>same functionality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 tracking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Records kernel objects and types manipulated by extensions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Recovery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Mostly through undoing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Limitations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 smtClean="0"/>
              <a:t>Cannot prevent extensions from executing privileged instructions that would corrupt the kernel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Cannot prevent </a:t>
            </a:r>
            <a:r>
              <a:rPr lang="en-US" altLang="en-US" b="1" i="1" dirty="0" smtClean="0"/>
              <a:t>infinite loops </a:t>
            </a:r>
            <a:r>
              <a:rPr lang="en-US" altLang="en-US" dirty="0" smtClean="0"/>
              <a:t>inside an extension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Prevented by Linux semantics to do a thorough check of the parameters passed to the operating system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Current implementation of recovery assumes that extensions can be </a:t>
            </a:r>
            <a:r>
              <a:rPr lang="en-US" altLang="en-US" b="1" i="1" dirty="0" smtClean="0"/>
              <a:t>killed and restarted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Transparency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“Neither the extension not the kernel is aware of the Nooks layer”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In reality, must sometimes modify a few lines of extension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Reliability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Tested eight extensions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Two sound card drivers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Four Ethernet drivers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A Win95 compatible file system (VFAT)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An in-kernel Web server</a:t>
            </a:r>
          </a:p>
          <a:p>
            <a:pPr>
              <a:spcBef>
                <a:spcPct val="60000"/>
              </a:spcBef>
            </a:pPr>
            <a:r>
              <a:rPr lang="en-US" altLang="en-US" smtClean="0"/>
              <a:t>Injected 400 faults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317 resulted in extension failures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Test results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Nooks eliminated 99% of the crashes observed with native </a:t>
            </a:r>
            <a:r>
              <a:rPr lang="en-US" altLang="en-US" sz="2600" dirty="0" smtClean="0"/>
              <a:t>Linux</a:t>
            </a:r>
          </a:p>
          <a:p>
            <a:pPr lvl="1"/>
            <a:r>
              <a:rPr lang="en-US" altLang="en-US" sz="2600" dirty="0" smtClean="0"/>
              <a:t>313 </a:t>
            </a:r>
            <a:r>
              <a:rPr lang="en-US" altLang="en-US" sz="2600" dirty="0"/>
              <a:t>out of </a:t>
            </a:r>
            <a:r>
              <a:rPr lang="en-US" altLang="en-US" sz="2600" dirty="0" smtClean="0"/>
              <a:t>317</a:t>
            </a:r>
            <a:endParaRPr lang="en-US" altLang="en-US" sz="2600" dirty="0"/>
          </a:p>
          <a:p>
            <a:pPr>
              <a:spcBef>
                <a:spcPts val="2400"/>
              </a:spcBef>
            </a:pPr>
            <a:r>
              <a:rPr lang="en-US" altLang="en-US" sz="2600" dirty="0"/>
              <a:t>Nooks is</a:t>
            </a:r>
            <a:r>
              <a:rPr lang="en-US" altLang="en-US" sz="2600" b="1" dirty="0"/>
              <a:t> </a:t>
            </a:r>
            <a:r>
              <a:rPr lang="en-US" altLang="en-US" sz="2600" b="1" i="1" dirty="0"/>
              <a:t>slower</a:t>
            </a:r>
          </a:p>
          <a:p>
            <a:pPr lvl="1"/>
            <a:r>
              <a:rPr lang="en-US" altLang="en-US" sz="2600" dirty="0" err="1"/>
              <a:t>VFAT</a:t>
            </a:r>
            <a:r>
              <a:rPr lang="en-US" altLang="en-US" sz="2600" dirty="0"/>
              <a:t> benchmark spent 165s in the kernel instead of 29.5s for native Linux</a:t>
            </a:r>
          </a:p>
          <a:p>
            <a:pPr lvl="1"/>
            <a:r>
              <a:rPr lang="en-US" altLang="en-US" sz="2600" dirty="0"/>
              <a:t>Web server could only serve about 6,000 pages/s instead of 15,000 pages/s for native Linux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029200" y="5600700"/>
            <a:ext cx="2133600" cy="533400"/>
          </a:xfrm>
          <a:prstGeom prst="rect">
            <a:avLst/>
          </a:prstGeom>
          <a:solidFill>
            <a:srgbClr val="FF0000"/>
          </a:solidFill>
          <a:ln w="28575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Verdana" panose="020B0604030504040204" pitchFamily="34" charset="0"/>
              </a:rPr>
              <a:t>Ouch!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PERFORMANCE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Ten percent performance penalty for sound and Ethernet drivers</a:t>
            </a:r>
          </a:p>
          <a:p>
            <a:r>
              <a:rPr lang="en-US" altLang="en-US" smtClean="0"/>
              <a:t>Sixty percent performance penalty for in-kernel web server</a:t>
            </a:r>
          </a:p>
          <a:p>
            <a:pPr lvl="1"/>
            <a:r>
              <a:rPr lang="en-US" altLang="en-US" smtClean="0"/>
              <a:t>(15,000 - 6,000)/15,000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Recovery errors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Big problems with </a:t>
            </a:r>
            <a:r>
              <a:rPr lang="en-US" altLang="en-US" dirty="0" err="1" smtClean="0"/>
              <a:t>VFAT</a:t>
            </a:r>
            <a:r>
              <a:rPr lang="en-US" altLang="en-US" dirty="0" smtClean="0"/>
              <a:t> extension</a:t>
            </a:r>
          </a:p>
          <a:p>
            <a:pPr lvl="1">
              <a:spcBef>
                <a:spcPct val="60000"/>
              </a:spcBef>
            </a:pPr>
            <a:r>
              <a:rPr lang="en-US" altLang="en-US" dirty="0" smtClean="0"/>
              <a:t>90% of attempted recoveries resulted in on-disk corruption</a:t>
            </a:r>
          </a:p>
          <a:p>
            <a:pPr lvl="1">
              <a:spcBef>
                <a:spcPct val="60000"/>
              </a:spcBef>
            </a:pPr>
            <a:r>
              <a:rPr lang="en-US" altLang="en-US" dirty="0" err="1" smtClean="0"/>
              <a:t>VFAT</a:t>
            </a:r>
            <a:r>
              <a:rPr lang="en-US" altLang="en-US" dirty="0" smtClean="0"/>
              <a:t> extension cannot be safely killed and restarted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581400" y="4038600"/>
            <a:ext cx="4800600" cy="838200"/>
          </a:xfrm>
          <a:prstGeom prst="rect">
            <a:avLst/>
          </a:prstGeom>
          <a:solidFill>
            <a:srgbClr val="FF0000"/>
          </a:solidFill>
          <a:ln w="9525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Verdana" panose="020B0604030504040204" pitchFamily="34" charset="0"/>
              </a:rPr>
              <a:t>We should expect that!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Programmers writing device drivers are often less experienced than kernel programmers</a:t>
            </a:r>
          </a:p>
          <a:p>
            <a:pPr>
              <a:spcBef>
                <a:spcPts val="3600"/>
              </a:spcBef>
            </a:pPr>
            <a:r>
              <a:rPr lang="en-US" altLang="en-US" dirty="0" smtClean="0"/>
              <a:t>Number of variants prevent us from testing them completely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Nooks approach focuses on achieving</a:t>
            </a:r>
            <a:br>
              <a:rPr lang="en-US" altLang="en-US" dirty="0" smtClean="0"/>
            </a:br>
            <a:r>
              <a:rPr lang="en-US" altLang="en-US" b="1" i="1" dirty="0" smtClean="0"/>
              <a:t>backward compatibility</a:t>
            </a:r>
          </a:p>
          <a:p>
            <a:pPr lvl="1"/>
            <a:r>
              <a:rPr lang="en-US" altLang="en-US" dirty="0" smtClean="0"/>
              <a:t>Cannot provide complete isolation and fault-tolerance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Can still achieve “</a:t>
            </a:r>
            <a:r>
              <a:rPr lang="en-US" altLang="en-US" b="1" i="1" dirty="0" smtClean="0"/>
              <a:t>an extremely high level of operating system reliability</a:t>
            </a:r>
            <a:r>
              <a:rPr lang="en-US" altLang="en-US" dirty="0" smtClean="0"/>
              <a:t>”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Performance loss varies between 0 and 60 percent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Nooks approach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Works with commodity operating systems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Requires little or no changes to extension  and kernel code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Prevents </a:t>
            </a:r>
            <a:r>
              <a:rPr lang="en-US" altLang="en-US" b="1" i="1" dirty="0" smtClean="0"/>
              <a:t>most but not all</a:t>
            </a:r>
            <a:r>
              <a:rPr lang="en-US" altLang="en-US" dirty="0" smtClean="0"/>
              <a:t> system failures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Let kernel extensions reside in the kernel address space 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Solution is </a:t>
            </a:r>
            <a:r>
              <a:rPr lang="en-US" altLang="en-US" b="1" i="1" dirty="0" smtClean="0"/>
              <a:t>practical</a:t>
            </a:r>
            <a:r>
              <a:rPr lang="en-US" altLang="en-US" dirty="0" smtClean="0"/>
              <a:t>, </a:t>
            </a:r>
            <a:r>
              <a:rPr lang="en-US" altLang="en-US" b="1" i="1" dirty="0" smtClean="0"/>
              <a:t>backward-compatible</a:t>
            </a:r>
            <a:r>
              <a:rPr lang="en-US" altLang="en-US" dirty="0" smtClean="0"/>
              <a:t> and </a:t>
            </a:r>
            <a:r>
              <a:rPr lang="en-US" altLang="en-US" b="1" i="1" dirty="0" smtClean="0"/>
              <a:t>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19" y="598676"/>
            <a:ext cx="10972800" cy="1371600"/>
          </a:xfrm>
        </p:spPr>
        <p:txBody>
          <a:bodyPr/>
          <a:lstStyle/>
          <a:p>
            <a:r>
              <a:rPr lang="en-US" dirty="0" smtClean="0"/>
              <a:t>The challenge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609600" y="3322320"/>
            <a:ext cx="45719" cy="45719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4124960" y="2062480"/>
            <a:ext cx="3799840" cy="358648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8402" y="5320375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Safety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49932" y="5263852"/>
            <a:ext cx="127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Speed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54368" y="1539260"/>
            <a:ext cx="2401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Extensibility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23967" y="3429000"/>
            <a:ext cx="1544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orte" panose="03060902040502070203" pitchFamily="66" charset="0"/>
              </a:rPr>
              <a:t>Linux</a:t>
            </a:r>
          </a:p>
          <a:p>
            <a:r>
              <a:rPr lang="en-US" sz="2800" dirty="0" smtClean="0">
                <a:latin typeface="Forte" panose="03060902040502070203" pitchFamily="66" charset="0"/>
              </a:rPr>
              <a:t>Windows</a:t>
            </a:r>
            <a:endParaRPr lang="en-US" sz="2800" dirty="0">
              <a:latin typeface="Forte" panose="0306090204050207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5433" y="5759152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orte" panose="03060902040502070203" pitchFamily="66" charset="0"/>
              </a:rPr>
              <a:t>Unix</a:t>
            </a:r>
            <a:endParaRPr lang="en-US" sz="2800" dirty="0">
              <a:latin typeface="Forte" panose="0306090204050207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6695" y="3345179"/>
            <a:ext cx="19191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Forte" panose="03060902040502070203" pitchFamily="66" charset="0"/>
              </a:rPr>
              <a:t>Mach</a:t>
            </a:r>
            <a:br>
              <a:rPr lang="en-US" sz="2800" dirty="0" smtClean="0">
                <a:latin typeface="Forte" panose="03060902040502070203" pitchFamily="66" charset="0"/>
              </a:rPr>
            </a:br>
            <a:r>
              <a:rPr lang="en-US" sz="2400" dirty="0" smtClean="0">
                <a:latin typeface="Forte" panose="03060902040502070203" pitchFamily="66" charset="0"/>
              </a:rPr>
              <a:t>(microkernel</a:t>
            </a:r>
            <a:r>
              <a:rPr lang="en-US" sz="2800" dirty="0" smtClean="0">
                <a:latin typeface="Forte" panose="03060902040502070203" pitchFamily="66" charset="0"/>
              </a:rPr>
              <a:t>)</a:t>
            </a:r>
            <a:endParaRPr lang="en-US" sz="28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PREVIOUS WORK (I)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b="1" smtClean="0"/>
              <a:t>Capability-based architectures, ring and segment architectures</a:t>
            </a:r>
            <a:r>
              <a:rPr lang="en-US" altLang="en-US" smtClean="0"/>
              <a:t>: </a:t>
            </a:r>
          </a:p>
          <a:p>
            <a:pPr lvl="1">
              <a:spcBef>
                <a:spcPct val="60000"/>
              </a:spcBef>
            </a:pPr>
            <a:r>
              <a:rPr lang="en-US" altLang="en-US" smtClean="0"/>
              <a:t>Enable construction and isolation of privileged subsystems. </a:t>
            </a:r>
          </a:p>
          <a:p>
            <a:pPr lvl="1">
              <a:spcBef>
                <a:spcPct val="60000"/>
              </a:spcBef>
            </a:pPr>
            <a:r>
              <a:rPr lang="en-US" altLang="en-US" smtClean="0"/>
              <a:t>Slow and do not address recovery issues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PREVIOUS WORK (II)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Microkernels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Put extensions into separate address spaces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Slow and do not address recovery issues</a:t>
            </a:r>
          </a:p>
          <a:p>
            <a:pPr>
              <a:spcBef>
                <a:spcPts val="2400"/>
              </a:spcBef>
            </a:pPr>
            <a:r>
              <a:rPr lang="en-US" altLang="en-US" b="1" dirty="0" smtClean="0"/>
              <a:t>Database recovery techniques: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Atomic transactions</a:t>
            </a:r>
          </a:p>
          <a:p>
            <a:pPr lvl="1"/>
            <a:r>
              <a:rPr lang="en-US" altLang="en-US" dirty="0" smtClean="0"/>
              <a:t>Work well for file system </a:t>
            </a:r>
          </a:p>
          <a:p>
            <a:pPr lvl="1"/>
            <a:r>
              <a:rPr lang="en-US" altLang="en-US" dirty="0" smtClean="0"/>
              <a:t>Often awkward and slow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PREVIOUS WORK (III)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Type-safe programming languages:</a:t>
            </a:r>
          </a:p>
          <a:p>
            <a:pPr lvl="1"/>
            <a:r>
              <a:rPr lang="en-US" altLang="en-US" dirty="0" smtClean="0"/>
              <a:t>Must rewrite the kernel</a:t>
            </a:r>
          </a:p>
          <a:p>
            <a:pPr>
              <a:spcBef>
                <a:spcPts val="2400"/>
              </a:spcBef>
            </a:pPr>
            <a:r>
              <a:rPr lang="en-US" altLang="en-US" b="1" dirty="0" smtClean="0"/>
              <a:t>Static analysis of extensions:</a:t>
            </a:r>
          </a:p>
          <a:p>
            <a:pPr lvl="1"/>
            <a:r>
              <a:rPr lang="en-US" altLang="en-US" dirty="0" smtClean="0"/>
              <a:t> Can detect some errors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1200</TotalTime>
  <Words>1321</Words>
  <Application>Microsoft Office PowerPoint</Application>
  <PresentationFormat>Widescreen</PresentationFormat>
  <Paragraphs>294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Arial Black</vt:lpstr>
      <vt:lpstr>Arial Narrow</vt:lpstr>
      <vt:lpstr>Forte</vt:lpstr>
      <vt:lpstr>Segoe UI Symbol</vt:lpstr>
      <vt:lpstr>Times New Roman</vt:lpstr>
      <vt:lpstr>Verdana</vt:lpstr>
      <vt:lpstr>Wingdings</vt:lpstr>
      <vt:lpstr>Pixel</vt:lpstr>
      <vt:lpstr>IMPROVING THE RELIABILITY OF COMMODITY OPERATING SYSTEMS</vt:lpstr>
      <vt:lpstr>Key Idea</vt:lpstr>
      <vt:lpstr>INTRODUCTION</vt:lpstr>
      <vt:lpstr>Why?</vt:lpstr>
      <vt:lpstr>The Nooks approach</vt:lpstr>
      <vt:lpstr>The challenge </vt:lpstr>
      <vt:lpstr>PREVIOUS WORK (I)</vt:lpstr>
      <vt:lpstr>PREVIOUS WORK (II)</vt:lpstr>
      <vt:lpstr>PREVIOUS WORK (III)</vt:lpstr>
      <vt:lpstr>PREVIOUS WORK (III)</vt:lpstr>
      <vt:lpstr>REQUIRED MODIFICATIONS</vt:lpstr>
      <vt:lpstr>NOOKS</vt:lpstr>
      <vt:lpstr>Nooks goals</vt:lpstr>
      <vt:lpstr>Nooks functions</vt:lpstr>
      <vt:lpstr>Nooks isolation mechanisms</vt:lpstr>
      <vt:lpstr>Lightweight protection domains</vt:lpstr>
      <vt:lpstr>Lightweight protection domains</vt:lpstr>
      <vt:lpstr>Nooks interposition mechanisms </vt:lpstr>
      <vt:lpstr>Nooks object tracking functions</vt:lpstr>
      <vt:lpstr>Nooks object tracking functions</vt:lpstr>
      <vt:lpstr>Nooks recovery functions </vt:lpstr>
      <vt:lpstr>Nooks recovery functions</vt:lpstr>
      <vt:lpstr>IMPLEMENTATION</vt:lpstr>
      <vt:lpstr>Nooks</vt:lpstr>
      <vt:lpstr>Details</vt:lpstr>
      <vt:lpstr>Isolation</vt:lpstr>
      <vt:lpstr>Memory management</vt:lpstr>
      <vt:lpstr>Lightweight protection domains</vt:lpstr>
      <vt:lpstr>Interposition (I) </vt:lpstr>
      <vt:lpstr>Passing by value and result</vt:lpstr>
      <vt:lpstr>Interposition (II)</vt:lpstr>
      <vt:lpstr>Object tracking</vt:lpstr>
      <vt:lpstr>Recovery</vt:lpstr>
      <vt:lpstr>Limitations</vt:lpstr>
      <vt:lpstr>Transparency</vt:lpstr>
      <vt:lpstr>Reliability</vt:lpstr>
      <vt:lpstr>Test results </vt:lpstr>
      <vt:lpstr>PERFORMANCE</vt:lpstr>
      <vt:lpstr>Recovery errors</vt:lpstr>
      <vt:lpstr>CONCLUSIONS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Reliability of Commodity Operating Systems</dc:title>
  <dc:creator>Paris</dc:creator>
  <cp:lastModifiedBy>Jehan-Francois Paris</cp:lastModifiedBy>
  <cp:revision>45</cp:revision>
  <dcterms:created xsi:type="dcterms:W3CDTF">2002-11-06T23:05:44Z</dcterms:created>
  <dcterms:modified xsi:type="dcterms:W3CDTF">2020-10-07T20:06:29Z</dcterms:modified>
</cp:coreProperties>
</file>