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1" r:id="rId6"/>
    <p:sldId id="280" r:id="rId7"/>
    <p:sldId id="262" r:id="rId8"/>
    <p:sldId id="264" r:id="rId9"/>
    <p:sldId id="281" r:id="rId10"/>
    <p:sldId id="265" r:id="rId11"/>
    <p:sldId id="278" r:id="rId12"/>
    <p:sldId id="279" r:id="rId13"/>
    <p:sldId id="283" r:id="rId14"/>
    <p:sldId id="284" r:id="rId15"/>
    <p:sldId id="285" r:id="rId16"/>
    <p:sldId id="267" r:id="rId17"/>
    <p:sldId id="286" r:id="rId18"/>
    <p:sldId id="282" r:id="rId19"/>
    <p:sldId id="268" r:id="rId20"/>
    <p:sldId id="270" r:id="rId21"/>
    <p:sldId id="271" r:id="rId22"/>
    <p:sldId id="272" r:id="rId23"/>
    <p:sldId id="289" r:id="rId24"/>
    <p:sldId id="273" r:id="rId25"/>
    <p:sldId id="287" r:id="rId26"/>
    <p:sldId id="288" r:id="rId27"/>
    <p:sldId id="274" r:id="rId28"/>
    <p:sldId id="275" r:id="rId29"/>
    <p:sldId id="276" r:id="rId30"/>
    <p:sldId id="277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2" userDrawn="1">
          <p15:clr>
            <a:srgbClr val="A4A3A4"/>
          </p15:clr>
        </p15:guide>
        <p15:guide id="2" pos="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5EF030"/>
    <a:srgbClr val="FF505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9566" autoAdjust="0"/>
  </p:normalViewPr>
  <p:slideViewPr>
    <p:cSldViewPr>
      <p:cViewPr varScale="1">
        <p:scale>
          <a:sx n="60" d="100"/>
          <a:sy n="60" d="100"/>
        </p:scale>
        <p:origin x="44" y="196"/>
      </p:cViewPr>
      <p:guideLst>
        <p:guide orient="horz" pos="3642"/>
        <p:guide pos="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92D9250-3BCD-41E7-8D3A-4F2B390366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82D4BEC-F561-408F-B00C-63620DB70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7A2E24D9-CA06-4333-8583-0A1535C32695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25B83ABC-620E-4414-84AD-F6D0AA101D56}" type="slidenum">
              <a:rPr lang="en-US" altLang="en-US" sz="1200">
                <a:latin typeface="Times New Roman" panose="02020603050405020304" pitchFamily="18" charset="0"/>
              </a:rPr>
              <a:pPr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8A173CC4-7536-4152-9274-08FBC1DEE89A}" type="slidenum">
              <a:rPr lang="en-US" altLang="en-US" sz="1200">
                <a:latin typeface="Times New Roman" panose="02020603050405020304" pitchFamily="18" charset="0"/>
              </a:rPr>
              <a:pPr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4526F0B4-DBC6-4C61-8FC7-6D62BEDF3AFF}" type="slidenum">
              <a:rPr lang="en-US" altLang="en-US" sz="1200">
                <a:latin typeface="Times New Roman" panose="02020603050405020304" pitchFamily="18" charset="0"/>
              </a:rPr>
              <a:pPr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316DFCAF-1D25-471E-900A-2451FAB28925}" type="slidenum">
              <a:rPr lang="en-US" altLang="en-US" sz="1200">
                <a:latin typeface="Times New Roman" panose="02020603050405020304" pitchFamily="18" charset="0"/>
              </a:rPr>
              <a:pPr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FDB27ACB-FB2A-4646-8817-52FD17251F7C}" type="slidenum">
              <a:rPr lang="en-US" altLang="en-US" sz="1200">
                <a:latin typeface="Times New Roman" panose="02020603050405020304" pitchFamily="18" charset="0"/>
              </a:rPr>
              <a:pPr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6C654C23-061C-4FD0-866E-6E74C9ACFD86}" type="slidenum">
              <a:rPr lang="en-US" altLang="en-US" sz="1200">
                <a:latin typeface="Times New Roman" panose="02020603050405020304" pitchFamily="18" charset="0"/>
              </a:rPr>
              <a:pPr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C6EB180C-76C4-4F92-9E27-7EF9FC161CAE}" type="slidenum">
              <a:rPr lang="en-US" altLang="en-US" sz="1200">
                <a:latin typeface="Times New Roman" panose="02020603050405020304" pitchFamily="18" charset="0"/>
              </a:rPr>
              <a:pPr/>
              <a:t>27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441B85C-97EF-41C2-AEB9-3D147B8D3A60}" type="slidenum">
              <a:rPr lang="en-US" altLang="en-US" sz="1200">
                <a:latin typeface="Times New Roman" panose="02020603050405020304" pitchFamily="18" charset="0"/>
              </a:rPr>
              <a:pPr/>
              <a:t>28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ED4905B9-7255-4DBA-946F-C17299444CFA}" type="slidenum">
              <a:rPr lang="en-US" altLang="en-US" sz="1200">
                <a:latin typeface="Times New Roman" panose="02020603050405020304" pitchFamily="18" charset="0"/>
              </a:rPr>
              <a:pPr/>
              <a:t>29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053D140D-0CEA-4EB4-A8B0-DE707C61C103}" type="slidenum">
              <a:rPr lang="en-US" altLang="en-US" sz="1200">
                <a:latin typeface="Times New Roman" panose="02020603050405020304" pitchFamily="18" charset="0"/>
              </a:rPr>
              <a:pPr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415FFC8C-2295-4940-97EF-8441D708055C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A4F4A620-D4C8-4ECB-8576-53FC96D26A37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A4EBBC4F-185C-43AF-8528-72B6FA0CB44D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ED053496-8060-4092-A7F6-5CBF12A3B83E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56746946-093D-4B87-A8A3-FA85583F2CFF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9BED9071-E1AE-4A74-8D04-69B9F430C7C5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53EAD1CA-9408-4BF6-9D7D-EE4368CBD2D8}" type="slidenum">
              <a:rPr lang="en-US" altLang="en-US" sz="1200">
                <a:latin typeface="Times New Roman" panose="02020603050405020304" pitchFamily="18" charset="0"/>
              </a:rPr>
              <a:pPr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2F296051-5B56-4D8B-984A-AA254D492D90}" type="slidenum">
              <a:rPr lang="en-US" altLang="en-US" sz="120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3527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22EA6-2FCB-46BD-839C-2D125447753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2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3F9BA-3D69-4C36-AE04-A8281C0F092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16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41BAD-61D2-4C17-8F51-24AFE9157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71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87EA2-3D61-45D6-BF95-B949613A4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27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F8EB7-1C11-451F-8D79-0D4D12D3141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2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D051C-CBC1-4EDA-8C7F-A213DB27900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423B7-F1EA-40EF-860D-C06F435A0FB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84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A44F7-20C6-4D93-B80B-B296548904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0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0FE11-CBCB-4DEF-B070-4DC9B54606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9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5FC1E-CC4C-4107-98B5-605A0B9B3DB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497C4-30A6-405B-ACC8-6BCBEA1C8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48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C5FDC-BD9F-46D7-A60F-82E2DC9A45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A25BB14C-7008-4BC3-9B81-1773593B8F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92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marL="182880"/>
            <a:r>
              <a:rPr lang="en-GB" altLang="en-US" sz="4000" dirty="0"/>
              <a:t>A CASE FOR REDUNDANT ARRAYS OF INEXPENSIVE DISKS (RAID)</a:t>
            </a: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2800" dirty="0"/>
              <a:t>D. A. Patterson, G. A. Gibson, R. H. Katz</a:t>
            </a:r>
          </a:p>
          <a:p>
            <a:r>
              <a:rPr lang="en-GB" altLang="en-US" sz="2800" dirty="0"/>
              <a:t>University of California, Berkeley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</a:t>
            </a:r>
            <a:r>
              <a:rPr lang="en-GB" altLang="en-US" dirty="0" smtClean="0"/>
              <a:t>level </a:t>
            </a:r>
            <a:r>
              <a:rPr lang="en-GB" altLang="en-US" dirty="0" smtClean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Requires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altLang="en-US" dirty="0" smtClean="0"/>
                  <a:t> disk drives</a:t>
                </a:r>
              </a:p>
              <a:p>
                <a:pPr marL="741363" lvl="1" indent="-284163" defTabSz="457200">
                  <a:spcBef>
                    <a:spcPts val="18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dirty="0" smtClean="0"/>
                  <a:t> drives contain data (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dirty="0" smtClean="0"/>
                  <a:t> of each data block)</a:t>
                </a:r>
              </a:p>
              <a:p>
                <a:pPr lvl="2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Block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altLang="en-US" dirty="0" smtClean="0"/>
                  <a:t> now partitioned into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dirty="0" smtClean="0"/>
                  <a:t> fragments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,1], 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,2], … 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en-US" i="1" dirty="0" err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altLang="en-US" dirty="0" smtClean="0"/>
              </a:p>
              <a:p>
                <a:pPr marL="741363" lvl="1" indent="-284163" defTabSz="457200">
                  <a:spcBef>
                    <a:spcPts val="18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Parity drive contains exclusive or </a:t>
                </a:r>
                <a:r>
                  <a:rPr lang="en-GB" altLang="en-US" dirty="0" smtClean="0"/>
                  <a:t>of these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dirty="0" smtClean="0"/>
                  <a:t> fragments	</a:t>
                </a:r>
              </a:p>
              <a:p>
                <a:pPr marL="741363" lvl="1" indent="-284163" algn="ctr" defTabSz="457200"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	</a:t>
                </a:r>
                <a14:m>
                  <m:oMath xmlns:m="http://schemas.openxmlformats.org/officeDocument/2006/math"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 =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 ⊕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GB" alt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 …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err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en-US" b="1" i="1" dirty="0" err="1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altLang="en-US" b="1" dirty="0" smtClean="0"/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/>
                </a:stretch>
              </a:blipFill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parity works?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981201"/>
            <a:ext cx="6997700" cy="612775"/>
          </a:xfrm>
        </p:spPr>
        <p:txBody>
          <a:bodyPr/>
          <a:lstStyle/>
          <a:p>
            <a:r>
              <a:rPr lang="en-US" altLang="en-US"/>
              <a:t>Truth table for XOR (same as parity)</a:t>
            </a:r>
          </a:p>
        </p:txBody>
      </p:sp>
      <p:graphicFrame>
        <p:nvGraphicFramePr>
          <p:cNvPr id="87085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380664"/>
              </p:ext>
            </p:extLst>
          </p:nvPr>
        </p:nvGraphicFramePr>
        <p:xfrm>
          <a:off x="4578351" y="3049588"/>
          <a:ext cx="3490913" cy="2957666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kumimoji="1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1" lang="en-GB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1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3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Recovering from a disk failure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RAID </a:t>
            </a:r>
            <a:r>
              <a:rPr lang="en-US" altLang="en-US" dirty="0" smtClean="0"/>
              <a:t>level 3 array with data disks D0 and D1 </a:t>
            </a:r>
            <a:r>
              <a:rPr lang="en-US" altLang="en-US" dirty="0" smtClean="0"/>
              <a:t>and parity </a:t>
            </a:r>
            <a:r>
              <a:rPr lang="en-US" altLang="en-US" dirty="0" smtClean="0"/>
              <a:t>disk </a:t>
            </a:r>
            <a:r>
              <a:rPr lang="en-US" altLang="en-US" dirty="0" smtClean="0"/>
              <a:t>P</a:t>
            </a:r>
          </a:p>
          <a:p>
            <a:pPr lvl="1"/>
            <a:r>
              <a:rPr lang="en-US" altLang="en-US" dirty="0" smtClean="0"/>
              <a:t> Can </a:t>
            </a:r>
            <a:r>
              <a:rPr lang="en-US" altLang="en-US" dirty="0" smtClean="0"/>
              <a:t>tolerate failure of either D0 or D1</a:t>
            </a:r>
          </a:p>
        </p:txBody>
      </p:sp>
      <p:graphicFrame>
        <p:nvGraphicFramePr>
          <p:cNvPr id="89278" name="Group 19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77347920"/>
              </p:ext>
            </p:extLst>
          </p:nvPr>
        </p:nvGraphicFramePr>
        <p:xfrm>
          <a:off x="1694090" y="3504894"/>
          <a:ext cx="3136095" cy="2713035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D0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9280" name="Group 19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56784578"/>
              </p:ext>
            </p:extLst>
          </p:nvPr>
        </p:nvGraphicFramePr>
        <p:xfrm>
          <a:off x="6551370" y="3504894"/>
          <a:ext cx="4705490" cy="2712978"/>
        </p:xfrm>
        <a:graphic>
          <a:graphicData uri="http://schemas.openxmlformats.org/drawingml/2006/table">
            <a:tbl>
              <a:tblPr/>
              <a:tblGrid>
                <a:gridCol w="2352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D1</a:t>
                      </a:r>
                      <a:r>
                        <a:rPr kumimoji="1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1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P=D0</a:t>
                      </a:r>
                      <a:endParaRPr kumimoji="1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D0</a:t>
                      </a:r>
                      <a:r>
                        <a:rPr kumimoji="1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1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P=D1</a:t>
                      </a:r>
                      <a:endParaRPr kumimoji="1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60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89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8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RAID level 3 works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Assume </a:t>
                </a:r>
                <a:r>
                  <a:rPr lang="en-US" altLang="en-US" dirty="0" smtClean="0"/>
                  <a:t>we have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 + 1 </m:t>
                    </m:r>
                  </m:oMath>
                </a14:m>
                <a:r>
                  <a:rPr lang="en-US" altLang="en-US" dirty="0" smtClean="0"/>
                  <a:t>disks</a:t>
                </a:r>
              </a:p>
              <a:p>
                <a:r>
                  <a:rPr lang="en-US" altLang="en-US" dirty="0" smtClean="0"/>
                  <a:t>Each block is partitioned into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en-US" dirty="0" smtClean="0"/>
                  <a:t> equal chunks</a:t>
                </a:r>
              </a:p>
            </p:txBody>
          </p:sp>
        </mc:Choice>
        <mc:Fallback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64" name="Group 16"/>
          <p:cNvGrpSpPr>
            <a:grpSpLocks/>
          </p:cNvGrpSpPr>
          <p:nvPr/>
        </p:nvGrpSpPr>
        <p:grpSpPr bwMode="auto">
          <a:xfrm>
            <a:off x="2755900" y="4187826"/>
            <a:ext cx="4237038" cy="1641475"/>
            <a:chOff x="1446" y="2427"/>
            <a:chExt cx="2669" cy="1034"/>
          </a:xfrm>
        </p:grpSpPr>
        <p:sp>
          <p:nvSpPr>
            <p:cNvPr id="15366" name="Rectangle 4"/>
            <p:cNvSpPr>
              <a:spLocks noChangeArrowheads="1"/>
            </p:cNvSpPr>
            <p:nvPr/>
          </p:nvSpPr>
          <p:spPr bwMode="auto">
            <a:xfrm>
              <a:off x="1733" y="2427"/>
              <a:ext cx="2073" cy="34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Block</a:t>
              </a:r>
            </a:p>
          </p:txBody>
        </p:sp>
        <p:grpSp>
          <p:nvGrpSpPr>
            <p:cNvPr id="15367" name="Group 15"/>
            <p:cNvGrpSpPr>
              <a:grpSpLocks/>
            </p:cNvGrpSpPr>
            <p:nvPr/>
          </p:nvGrpSpPr>
          <p:grpSpPr bwMode="auto">
            <a:xfrm>
              <a:off x="1446" y="3116"/>
              <a:ext cx="2669" cy="345"/>
              <a:chOff x="1446" y="2676"/>
              <a:chExt cx="2669" cy="345"/>
            </a:xfrm>
          </p:grpSpPr>
          <p:sp>
            <p:nvSpPr>
              <p:cNvPr id="15372" name="Rectangle 6"/>
              <p:cNvSpPr>
                <a:spLocks noChangeArrowheads="1"/>
              </p:cNvSpPr>
              <p:nvPr/>
            </p:nvSpPr>
            <p:spPr bwMode="auto">
              <a:xfrm>
                <a:off x="1446" y="2676"/>
                <a:ext cx="518" cy="345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2400"/>
                  <a:t>Chunk</a:t>
                </a:r>
              </a:p>
            </p:txBody>
          </p:sp>
          <p:sp>
            <p:nvSpPr>
              <p:cNvPr id="15373" name="Rectangle 7"/>
              <p:cNvSpPr>
                <a:spLocks noChangeArrowheads="1"/>
              </p:cNvSpPr>
              <p:nvPr/>
            </p:nvSpPr>
            <p:spPr bwMode="auto">
              <a:xfrm>
                <a:off x="2163" y="2676"/>
                <a:ext cx="518" cy="345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2400"/>
                  <a:t>Chunk</a:t>
                </a:r>
              </a:p>
            </p:txBody>
          </p:sp>
          <p:sp>
            <p:nvSpPr>
              <p:cNvPr id="15374" name="Rectangle 8"/>
              <p:cNvSpPr>
                <a:spLocks noChangeArrowheads="1"/>
              </p:cNvSpPr>
              <p:nvPr/>
            </p:nvSpPr>
            <p:spPr bwMode="auto">
              <a:xfrm>
                <a:off x="2880" y="2676"/>
                <a:ext cx="518" cy="345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2400"/>
                  <a:t>Chunk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75" name="Rectangle 9"/>
              <p:cNvSpPr>
                <a:spLocks noChangeArrowheads="1"/>
              </p:cNvSpPr>
              <p:nvPr/>
            </p:nvSpPr>
            <p:spPr bwMode="auto">
              <a:xfrm>
                <a:off x="3597" y="2676"/>
                <a:ext cx="518" cy="345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2400"/>
                  <a:t>Chunk</a:t>
                </a:r>
              </a:p>
            </p:txBody>
          </p:sp>
        </p:grpSp>
        <p:sp>
          <p:nvSpPr>
            <p:cNvPr id="15368" name="Line 11"/>
            <p:cNvSpPr>
              <a:spLocks noChangeShapeType="1"/>
            </p:cNvSpPr>
            <p:nvPr/>
          </p:nvSpPr>
          <p:spPr bwMode="auto">
            <a:xfrm flipH="1">
              <a:off x="1780" y="2826"/>
              <a:ext cx="144" cy="191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12"/>
            <p:cNvSpPr>
              <a:spLocks noChangeShapeType="1"/>
            </p:cNvSpPr>
            <p:nvPr/>
          </p:nvSpPr>
          <p:spPr bwMode="auto">
            <a:xfrm>
              <a:off x="2450" y="2843"/>
              <a:ext cx="0" cy="191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>
              <a:off x="3119" y="2860"/>
              <a:ext cx="0" cy="191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4"/>
            <p:cNvSpPr>
              <a:spLocks noChangeShapeType="1"/>
            </p:cNvSpPr>
            <p:nvPr/>
          </p:nvSpPr>
          <p:spPr bwMode="auto">
            <a:xfrm flipH="1" flipV="1">
              <a:off x="3645" y="2877"/>
              <a:ext cx="144" cy="191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365" name="Text Box 18"/>
              <p:cNvSpPr txBox="1">
                <a:spLocks noChangeArrowheads="1"/>
              </p:cNvSpPr>
              <p:nvPr/>
            </p:nvSpPr>
            <p:spPr bwMode="auto">
              <a:xfrm>
                <a:off x="7538005" y="4821239"/>
                <a:ext cx="3279368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kumimoji="0" lang="en-US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0" lang="en-US" altLang="en-US" i="1" dirty="0" smtClean="0">
                        <a:latin typeface="Cambria Math" panose="02040503050406030204" pitchFamily="18" charset="0"/>
                      </a:rPr>
                      <m:t> = 4</m:t>
                    </m:r>
                  </m:oMath>
                </a14:m>
                <a:r>
                  <a:rPr kumimoji="0" lang="en-US" altLang="en-US" dirty="0"/>
                  <a:t> </a:t>
                </a:r>
                <a:r>
                  <a:rPr kumimoji="0" lang="en-US" altLang="en-US" sz="2800" dirty="0" smtClean="0">
                    <a:latin typeface="+mn-lt"/>
                  </a:rPr>
                  <a:t>in example</a:t>
                </a:r>
                <a:endParaRPr kumimoji="0" lang="en-US" altLang="en-US" dirty="0">
                  <a:latin typeface="+mn-lt"/>
                </a:endParaRPr>
              </a:p>
            </p:txBody>
          </p:sp>
        </mc:Choice>
        <mc:Fallback>
          <p:sp>
            <p:nvSpPr>
              <p:cNvPr id="1536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8005" y="4821239"/>
                <a:ext cx="3279368" cy="584775"/>
              </a:xfrm>
              <a:prstGeom prst="rect">
                <a:avLst/>
              </a:prstGeom>
              <a:blipFill>
                <a:blip r:embed="rId3"/>
                <a:stretch>
                  <a:fillRect t="-3125" r="-2045" b="-26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RAID level 3 works (II)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XOR data chunks to compute the parity chunk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/>
              <a:t>Each chunk is written into a </a:t>
            </a:r>
            <a:r>
              <a:rPr lang="en-US" altLang="en-US" b="1" i="1" dirty="0"/>
              <a:t>separate disk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  <p:grpSp>
        <p:nvGrpSpPr>
          <p:cNvPr id="16388" name="Group 99"/>
          <p:cNvGrpSpPr>
            <a:grpSpLocks/>
          </p:cNvGrpSpPr>
          <p:nvPr/>
        </p:nvGrpSpPr>
        <p:grpSpPr bwMode="auto">
          <a:xfrm>
            <a:off x="2680725" y="2613820"/>
            <a:ext cx="6591300" cy="579437"/>
            <a:chOff x="776" y="1747"/>
            <a:chExt cx="4152" cy="365"/>
          </a:xfrm>
        </p:grpSpPr>
        <p:sp>
          <p:nvSpPr>
            <p:cNvPr id="16431" name="Rectangle 6"/>
            <p:cNvSpPr>
              <a:spLocks noChangeArrowheads="1"/>
            </p:cNvSpPr>
            <p:nvPr/>
          </p:nvSpPr>
          <p:spPr bwMode="auto">
            <a:xfrm>
              <a:off x="776" y="1767"/>
              <a:ext cx="518" cy="34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16432" name="Rectangle 7"/>
            <p:cNvSpPr>
              <a:spLocks noChangeArrowheads="1"/>
            </p:cNvSpPr>
            <p:nvPr/>
          </p:nvSpPr>
          <p:spPr bwMode="auto">
            <a:xfrm>
              <a:off x="1685" y="1767"/>
              <a:ext cx="518" cy="34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16433" name="Rectangle 8"/>
            <p:cNvSpPr>
              <a:spLocks noChangeArrowheads="1"/>
            </p:cNvSpPr>
            <p:nvPr/>
          </p:nvSpPr>
          <p:spPr bwMode="auto">
            <a:xfrm>
              <a:off x="2593" y="1767"/>
              <a:ext cx="518" cy="34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16434" name="Rectangle 9"/>
            <p:cNvSpPr>
              <a:spLocks noChangeArrowheads="1"/>
            </p:cNvSpPr>
            <p:nvPr/>
          </p:nvSpPr>
          <p:spPr bwMode="auto">
            <a:xfrm>
              <a:off x="3501" y="1767"/>
              <a:ext cx="518" cy="34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16435" name="Text Box 14"/>
            <p:cNvSpPr txBox="1">
              <a:spLocks noChangeArrowheads="1"/>
            </p:cNvSpPr>
            <p:nvPr/>
          </p:nvSpPr>
          <p:spPr bwMode="auto">
            <a:xfrm>
              <a:off x="1302" y="1747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</a:t>
              </a:r>
            </a:p>
          </p:txBody>
        </p:sp>
        <p:sp>
          <p:nvSpPr>
            <p:cNvPr id="16436" name="Text Box 15"/>
            <p:cNvSpPr txBox="1">
              <a:spLocks noChangeArrowheads="1"/>
            </p:cNvSpPr>
            <p:nvPr/>
          </p:nvSpPr>
          <p:spPr bwMode="auto">
            <a:xfrm>
              <a:off x="2210" y="1747"/>
              <a:ext cx="3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</a:t>
              </a:r>
            </a:p>
          </p:txBody>
        </p:sp>
        <p:sp>
          <p:nvSpPr>
            <p:cNvPr id="16437" name="Text Box 16"/>
            <p:cNvSpPr txBox="1">
              <a:spLocks noChangeArrowheads="1"/>
            </p:cNvSpPr>
            <p:nvPr/>
          </p:nvSpPr>
          <p:spPr bwMode="auto">
            <a:xfrm>
              <a:off x="3118" y="1747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</a:t>
              </a:r>
            </a:p>
          </p:txBody>
        </p:sp>
        <p:sp>
          <p:nvSpPr>
            <p:cNvPr id="16438" name="Rectangle 17"/>
            <p:cNvSpPr>
              <a:spLocks noChangeArrowheads="1"/>
            </p:cNvSpPr>
            <p:nvPr/>
          </p:nvSpPr>
          <p:spPr bwMode="auto">
            <a:xfrm>
              <a:off x="4410" y="1767"/>
              <a:ext cx="518" cy="345"/>
            </a:xfrm>
            <a:prstGeom prst="rect">
              <a:avLst/>
            </a:prstGeom>
            <a:solidFill>
              <a:srgbClr val="96969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sz="2800" b="1"/>
                <a:t>Parity</a:t>
              </a:r>
            </a:p>
          </p:txBody>
        </p:sp>
        <p:sp>
          <p:nvSpPr>
            <p:cNvPr id="16439" name="Text Box 18"/>
            <p:cNvSpPr txBox="1">
              <a:spLocks noChangeArrowheads="1"/>
            </p:cNvSpPr>
            <p:nvPr/>
          </p:nvSpPr>
          <p:spPr bwMode="auto">
            <a:xfrm>
              <a:off x="4027" y="1747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</a:p>
          </p:txBody>
        </p:sp>
      </p:grpSp>
      <p:sp>
        <p:nvSpPr>
          <p:cNvPr id="16390" name="Rectangle 23"/>
          <p:cNvSpPr>
            <a:spLocks noChangeArrowheads="1"/>
          </p:cNvSpPr>
          <p:nvPr/>
        </p:nvSpPr>
        <p:spPr bwMode="auto">
          <a:xfrm>
            <a:off x="2832101" y="4475164"/>
            <a:ext cx="822325" cy="5476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/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4349751" y="4475164"/>
            <a:ext cx="822325" cy="5476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/>
          </a:p>
        </p:txBody>
      </p:sp>
      <p:sp>
        <p:nvSpPr>
          <p:cNvPr id="16392" name="Rectangle 25"/>
          <p:cNvSpPr>
            <a:spLocks noChangeArrowheads="1"/>
          </p:cNvSpPr>
          <p:nvPr/>
        </p:nvSpPr>
        <p:spPr bwMode="auto">
          <a:xfrm>
            <a:off x="5716589" y="4475164"/>
            <a:ext cx="822325" cy="5476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/>
          </a:p>
        </p:txBody>
      </p:sp>
      <p:sp>
        <p:nvSpPr>
          <p:cNvPr id="16393" name="Rectangle 26"/>
          <p:cNvSpPr>
            <a:spLocks noChangeArrowheads="1"/>
          </p:cNvSpPr>
          <p:nvPr/>
        </p:nvSpPr>
        <p:spPr bwMode="auto">
          <a:xfrm>
            <a:off x="7158039" y="4475164"/>
            <a:ext cx="822325" cy="5476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8524876" y="4475164"/>
            <a:ext cx="822325" cy="547687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/>
              <a:t>Parity</a:t>
            </a:r>
          </a:p>
        </p:txBody>
      </p:sp>
      <p:grpSp>
        <p:nvGrpSpPr>
          <p:cNvPr id="16395" name="Group 32"/>
          <p:cNvGrpSpPr>
            <a:grpSpLocks/>
          </p:cNvGrpSpPr>
          <p:nvPr/>
        </p:nvGrpSpPr>
        <p:grpSpPr bwMode="auto">
          <a:xfrm flipV="1">
            <a:off x="2755900" y="5402263"/>
            <a:ext cx="6604000" cy="1109662"/>
            <a:chOff x="776" y="3287"/>
            <a:chExt cx="4066" cy="699"/>
          </a:xfrm>
        </p:grpSpPr>
        <p:grpSp>
          <p:nvGrpSpPr>
            <p:cNvPr id="16401" name="Group 33"/>
            <p:cNvGrpSpPr>
              <a:grpSpLocks/>
            </p:cNvGrpSpPr>
            <p:nvPr/>
          </p:nvGrpSpPr>
          <p:grpSpPr bwMode="auto">
            <a:xfrm>
              <a:off x="776" y="3287"/>
              <a:ext cx="576" cy="669"/>
              <a:chOff x="1063" y="1825"/>
              <a:chExt cx="576" cy="575"/>
            </a:xfrm>
          </p:grpSpPr>
          <p:sp>
            <p:nvSpPr>
              <p:cNvPr id="16426" name="Oval 34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7" name="Oval 35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8" name="Oval 36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9" name="Oval 37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30" name="Oval 38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6402" name="Group 39"/>
            <p:cNvGrpSpPr>
              <a:grpSpLocks/>
            </p:cNvGrpSpPr>
            <p:nvPr/>
          </p:nvGrpSpPr>
          <p:grpSpPr bwMode="auto">
            <a:xfrm>
              <a:off x="3454" y="3307"/>
              <a:ext cx="576" cy="669"/>
              <a:chOff x="1063" y="1825"/>
              <a:chExt cx="576" cy="575"/>
            </a:xfrm>
          </p:grpSpPr>
          <p:sp>
            <p:nvSpPr>
              <p:cNvPr id="16421" name="Oval 40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2" name="Oval 41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3" name="Oval 42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4" name="Oval 43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5" name="Oval 44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6403" name="Group 45"/>
            <p:cNvGrpSpPr>
              <a:grpSpLocks/>
            </p:cNvGrpSpPr>
            <p:nvPr/>
          </p:nvGrpSpPr>
          <p:grpSpPr bwMode="auto">
            <a:xfrm>
              <a:off x="1685" y="3297"/>
              <a:ext cx="576" cy="669"/>
              <a:chOff x="1063" y="1825"/>
              <a:chExt cx="576" cy="575"/>
            </a:xfrm>
          </p:grpSpPr>
          <p:sp>
            <p:nvSpPr>
              <p:cNvPr id="16416" name="Oval 46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7" name="Oval 47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8" name="Oval 48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9" name="Oval 49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20" name="Oval 50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6404" name="Group 51"/>
            <p:cNvGrpSpPr>
              <a:grpSpLocks/>
            </p:cNvGrpSpPr>
            <p:nvPr/>
          </p:nvGrpSpPr>
          <p:grpSpPr bwMode="auto">
            <a:xfrm>
              <a:off x="2545" y="3297"/>
              <a:ext cx="576" cy="669"/>
              <a:chOff x="1063" y="1825"/>
              <a:chExt cx="576" cy="575"/>
            </a:xfrm>
          </p:grpSpPr>
          <p:sp>
            <p:nvSpPr>
              <p:cNvPr id="16411" name="Oval 52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2" name="Oval 53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3" name="Oval 54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4" name="Oval 55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5" name="Oval 56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6405" name="Group 57"/>
            <p:cNvGrpSpPr>
              <a:grpSpLocks/>
            </p:cNvGrpSpPr>
            <p:nvPr/>
          </p:nvGrpSpPr>
          <p:grpSpPr bwMode="auto">
            <a:xfrm>
              <a:off x="4266" y="3317"/>
              <a:ext cx="576" cy="669"/>
              <a:chOff x="1063" y="1825"/>
              <a:chExt cx="576" cy="575"/>
            </a:xfrm>
          </p:grpSpPr>
          <p:sp>
            <p:nvSpPr>
              <p:cNvPr id="16406" name="Oval 58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07" name="Oval 59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08" name="Oval 60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09" name="Oval 61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6410" name="Oval 62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sp>
        <p:nvSpPr>
          <p:cNvPr id="16396" name="Line 63"/>
          <p:cNvSpPr>
            <a:spLocks noChangeShapeType="1"/>
          </p:cNvSpPr>
          <p:nvPr/>
        </p:nvSpPr>
        <p:spPr bwMode="auto">
          <a:xfrm>
            <a:off x="3211513" y="5099051"/>
            <a:ext cx="0" cy="227013"/>
          </a:xfrm>
          <a:prstGeom prst="line">
            <a:avLst/>
          </a:prstGeom>
          <a:noFill/>
          <a:ln w="1047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64"/>
          <p:cNvSpPr>
            <a:spLocks noChangeShapeType="1"/>
          </p:cNvSpPr>
          <p:nvPr/>
        </p:nvSpPr>
        <p:spPr bwMode="auto">
          <a:xfrm>
            <a:off x="4729163" y="5099051"/>
            <a:ext cx="0" cy="227013"/>
          </a:xfrm>
          <a:prstGeom prst="line">
            <a:avLst/>
          </a:prstGeom>
          <a:noFill/>
          <a:ln w="1047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65"/>
          <p:cNvSpPr>
            <a:spLocks noChangeShapeType="1"/>
          </p:cNvSpPr>
          <p:nvPr/>
        </p:nvSpPr>
        <p:spPr bwMode="auto">
          <a:xfrm>
            <a:off x="6096000" y="5099051"/>
            <a:ext cx="0" cy="227013"/>
          </a:xfrm>
          <a:prstGeom prst="line">
            <a:avLst/>
          </a:prstGeom>
          <a:noFill/>
          <a:ln w="1047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97"/>
          <p:cNvSpPr>
            <a:spLocks noChangeShapeType="1"/>
          </p:cNvSpPr>
          <p:nvPr/>
        </p:nvSpPr>
        <p:spPr bwMode="auto">
          <a:xfrm>
            <a:off x="8828088" y="5099051"/>
            <a:ext cx="0" cy="227013"/>
          </a:xfrm>
          <a:prstGeom prst="line">
            <a:avLst/>
          </a:prstGeom>
          <a:noFill/>
          <a:ln w="1047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98"/>
          <p:cNvSpPr>
            <a:spLocks noChangeShapeType="1"/>
          </p:cNvSpPr>
          <p:nvPr/>
        </p:nvSpPr>
        <p:spPr bwMode="auto">
          <a:xfrm>
            <a:off x="7537450" y="5099051"/>
            <a:ext cx="0" cy="227013"/>
          </a:xfrm>
          <a:prstGeom prst="line">
            <a:avLst/>
          </a:prstGeom>
          <a:noFill/>
          <a:ln w="1047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RAID level 3 works (III)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read/write involves </a:t>
            </a:r>
            <a:r>
              <a:rPr lang="en-US" altLang="en-US" b="1" i="1" dirty="0" smtClean="0"/>
              <a:t>all disks</a:t>
            </a:r>
            <a:r>
              <a:rPr lang="en-US" altLang="en-US" dirty="0" smtClean="0"/>
              <a:t> in RAID array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Cannot do two or more </a:t>
            </a:r>
            <a:r>
              <a:rPr lang="en-US" altLang="en-US" dirty="0" smtClean="0"/>
              <a:t>reads/writes </a:t>
            </a:r>
            <a:r>
              <a:rPr lang="en-US" altLang="en-US" b="1" i="1" dirty="0" smtClean="0"/>
              <a:t>in </a:t>
            </a:r>
            <a:r>
              <a:rPr lang="en-US" altLang="en-US" b="1" i="1" dirty="0" smtClean="0"/>
              <a:t>parallel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Performance of array not netter than that of a </a:t>
            </a:r>
            <a:r>
              <a:rPr lang="en-US" altLang="en-US" b="1" i="1" dirty="0" smtClean="0"/>
              <a:t>single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level </a:t>
            </a:r>
            <a:r>
              <a:rPr lang="en-GB" altLang="en-US" dirty="0" smtClean="0"/>
              <a:t>4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Requires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altLang="en-US" dirty="0" smtClean="0"/>
                  <a:t> disk drives</a:t>
                </a:r>
              </a:p>
              <a:p>
                <a:pPr marL="741363" lvl="1" indent="-28416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dirty="0" smtClean="0"/>
                  <a:t> drives contain data</a:t>
                </a:r>
              </a:p>
              <a:p>
                <a:pPr lvl="2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Individual blocks, not chunks</a:t>
                </a:r>
              </a:p>
              <a:p>
                <a:pPr marL="741363" lvl="1" indent="-28416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Blocks with same disk address form a </a:t>
                </a:r>
                <a:r>
                  <a:rPr lang="en-GB" altLang="en-US" b="1" i="1" dirty="0" smtClean="0"/>
                  <a:t>stripe</a:t>
                </a:r>
              </a:p>
            </p:txBody>
          </p:sp>
        </mc:Choice>
        <mc:Fallback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/>
                </a:stretch>
              </a:blipFill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604830" y="4719638"/>
            <a:ext cx="6604000" cy="1109663"/>
            <a:chOff x="776" y="3287"/>
            <a:chExt cx="4066" cy="699"/>
          </a:xfrm>
        </p:grpSpPr>
        <p:grpSp>
          <p:nvGrpSpPr>
            <p:cNvPr id="18442" name="Group 5"/>
            <p:cNvGrpSpPr>
              <a:grpSpLocks/>
            </p:cNvGrpSpPr>
            <p:nvPr/>
          </p:nvGrpSpPr>
          <p:grpSpPr bwMode="auto">
            <a:xfrm>
              <a:off x="776" y="3287"/>
              <a:ext cx="576" cy="669"/>
              <a:chOff x="1063" y="1825"/>
              <a:chExt cx="576" cy="575"/>
            </a:xfrm>
          </p:grpSpPr>
          <p:sp>
            <p:nvSpPr>
              <p:cNvPr id="18467" name="Oval 6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8" name="Oval 7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2D050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9" name="Oval 8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70" name="Oval 9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71" name="Oval 10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</p:grpSp>
        <p:grpSp>
          <p:nvGrpSpPr>
            <p:cNvPr id="18443" name="Group 11"/>
            <p:cNvGrpSpPr>
              <a:grpSpLocks/>
            </p:cNvGrpSpPr>
            <p:nvPr/>
          </p:nvGrpSpPr>
          <p:grpSpPr bwMode="auto">
            <a:xfrm>
              <a:off x="3454" y="3307"/>
              <a:ext cx="576" cy="669"/>
              <a:chOff x="1063" y="1825"/>
              <a:chExt cx="576" cy="575"/>
            </a:xfrm>
          </p:grpSpPr>
          <p:sp>
            <p:nvSpPr>
              <p:cNvPr id="18462" name="Oval 12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3" name="Oval 13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2D050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4" name="Oval 14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5" name="Oval 15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6" name="Oval 16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</p:grpSp>
        <p:grpSp>
          <p:nvGrpSpPr>
            <p:cNvPr id="18444" name="Group 17"/>
            <p:cNvGrpSpPr>
              <a:grpSpLocks/>
            </p:cNvGrpSpPr>
            <p:nvPr/>
          </p:nvGrpSpPr>
          <p:grpSpPr bwMode="auto">
            <a:xfrm>
              <a:off x="1685" y="3297"/>
              <a:ext cx="576" cy="669"/>
              <a:chOff x="1063" y="1825"/>
              <a:chExt cx="576" cy="575"/>
            </a:xfrm>
          </p:grpSpPr>
          <p:sp>
            <p:nvSpPr>
              <p:cNvPr id="18457" name="Oval 18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8" name="Oval 19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2D050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9" name="Oval 20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0" name="Oval 21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61" name="Oval 22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</p:grpSp>
        <p:grpSp>
          <p:nvGrpSpPr>
            <p:cNvPr id="18445" name="Group 23"/>
            <p:cNvGrpSpPr>
              <a:grpSpLocks/>
            </p:cNvGrpSpPr>
            <p:nvPr/>
          </p:nvGrpSpPr>
          <p:grpSpPr bwMode="auto">
            <a:xfrm>
              <a:off x="2545" y="3297"/>
              <a:ext cx="576" cy="669"/>
              <a:chOff x="1063" y="1825"/>
              <a:chExt cx="576" cy="575"/>
            </a:xfrm>
          </p:grpSpPr>
          <p:sp>
            <p:nvSpPr>
              <p:cNvPr id="18452" name="Oval 24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3" name="Oval 25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2D050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4" name="Oval 26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5" name="Oval 27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6" name="Oval 28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</p:grpSp>
        <p:grpSp>
          <p:nvGrpSpPr>
            <p:cNvPr id="18446" name="Group 29"/>
            <p:cNvGrpSpPr>
              <a:grpSpLocks/>
            </p:cNvGrpSpPr>
            <p:nvPr/>
          </p:nvGrpSpPr>
          <p:grpSpPr bwMode="auto">
            <a:xfrm>
              <a:off x="4266" y="3317"/>
              <a:ext cx="576" cy="669"/>
              <a:chOff x="1063" y="1825"/>
              <a:chExt cx="576" cy="575"/>
            </a:xfrm>
          </p:grpSpPr>
          <p:sp>
            <p:nvSpPr>
              <p:cNvPr id="18447" name="Oval 30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48" name="Oval 31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C00000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49" name="Oval 32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0" name="Oval 33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18451" name="Oval 34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>
                  <a:solidFill>
                    <a:srgbClr val="FF5050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</a:t>
            </a:r>
            <a:r>
              <a:rPr lang="en-GB" altLang="en-US" dirty="0" smtClean="0"/>
              <a:t>level </a:t>
            </a:r>
            <a:r>
              <a:rPr lang="en-GB" altLang="en-US" dirty="0" smtClean="0"/>
              <a:t>4 (II)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5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indent="-341313" defTabSz="457200">
                  <a:spcBef>
                    <a:spcPts val="18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Parity drive contains </a:t>
                </a:r>
                <a:r>
                  <a:rPr lang="en-GB" altLang="en-US" b="1" i="1" dirty="0" smtClean="0"/>
                  <a:t>XOR</a:t>
                </a:r>
                <a:r>
                  <a:rPr lang="en-GB" altLang="en-US" dirty="0" smtClean="0"/>
                  <a:t> </a:t>
                </a:r>
                <a:r>
                  <a:rPr lang="en-GB" altLang="en-US" dirty="0" smtClean="0"/>
                  <a:t>of </a:t>
                </a:r>
                <a:r>
                  <a:rPr lang="en-GB" altLang="en-US" dirty="0" smtClean="0"/>
                  <a:t>the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altLang="en-US" i="1" dirty="0" smtClean="0"/>
                  <a:t> </a:t>
                </a:r>
                <a:r>
                  <a:rPr lang="en-GB" altLang="en-US" dirty="0" smtClean="0"/>
                  <a:t>blocks in stripe	</a:t>
                </a:r>
              </a:p>
              <a:p>
                <a:pPr marL="741363" lvl="1" indent="-284163" algn="ctr" defTabSz="457200">
                  <a:spcBef>
                    <a:spcPts val="1800"/>
                  </a:spcBef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	</a:t>
                </a:r>
                <a14:m>
                  <m:oMath xmlns:m="http://schemas.openxmlformats.org/officeDocument/2006/math"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 =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 ⊕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 ⊕ … ⊕ 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altLang="en-US" b="1" dirty="0" smtClean="0"/>
              </a:p>
              <a:p>
                <a:pPr marL="341313" indent="-341313" defTabSz="457200">
                  <a:spcBef>
                    <a:spcPts val="18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Parity </a:t>
                </a:r>
                <a:r>
                  <a:rPr lang="en-GB" altLang="en-US" dirty="0" smtClean="0"/>
                  <a:t>block now </a:t>
                </a:r>
                <a:r>
                  <a:rPr lang="en-GB" altLang="en-US" dirty="0" smtClean="0"/>
                  <a:t>reflects contents of several blocks!</a:t>
                </a:r>
              </a:p>
              <a:p>
                <a:pPr marL="341313" indent="-341313" defTabSz="457200">
                  <a:spcBef>
                    <a:spcPts val="18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Can now do </a:t>
                </a:r>
                <a:r>
                  <a:rPr lang="en-GB" altLang="en-US" b="1" i="1" dirty="0" smtClean="0"/>
                  <a:t>parallel reads/writes</a:t>
                </a:r>
              </a:p>
              <a:p>
                <a:pPr marL="341313" indent="-341313" algn="ctr" defTabSz="457200"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GB" altLang="en-US" dirty="0" smtClean="0"/>
              </a:p>
            </p:txBody>
          </p:sp>
        </mc:Choice>
        <mc:Fallback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/>
                </a:stretch>
              </a:blipFill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 levels 4 and 5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957764" y="2062164"/>
            <a:ext cx="2643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4 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4957764" y="4035425"/>
            <a:ext cx="253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5</a:t>
            </a:r>
          </a:p>
        </p:txBody>
      </p:sp>
      <p:grpSp>
        <p:nvGrpSpPr>
          <p:cNvPr id="20485" name="Group 78"/>
          <p:cNvGrpSpPr>
            <a:grpSpLocks/>
          </p:cNvGrpSpPr>
          <p:nvPr/>
        </p:nvGrpSpPr>
        <p:grpSpPr bwMode="auto">
          <a:xfrm flipV="1">
            <a:off x="2755901" y="2744789"/>
            <a:ext cx="6530975" cy="1063625"/>
            <a:chOff x="776" y="1729"/>
            <a:chExt cx="4114" cy="670"/>
          </a:xfrm>
        </p:grpSpPr>
        <p:grpSp>
          <p:nvGrpSpPr>
            <p:cNvPr id="20518" name="Group 23"/>
            <p:cNvGrpSpPr>
              <a:grpSpLocks/>
            </p:cNvGrpSpPr>
            <p:nvPr/>
          </p:nvGrpSpPr>
          <p:grpSpPr bwMode="auto">
            <a:xfrm>
              <a:off x="776" y="1730"/>
              <a:ext cx="576" cy="669"/>
              <a:chOff x="1063" y="1825"/>
              <a:chExt cx="576" cy="575"/>
            </a:xfrm>
          </p:grpSpPr>
          <p:sp>
            <p:nvSpPr>
              <p:cNvPr id="20543" name="Oval 24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4" name="Oval 25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5" name="Oval 26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6" name="Oval 27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7" name="Oval 28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0519" name="Group 29"/>
            <p:cNvGrpSpPr>
              <a:grpSpLocks/>
            </p:cNvGrpSpPr>
            <p:nvPr/>
          </p:nvGrpSpPr>
          <p:grpSpPr bwMode="auto">
            <a:xfrm>
              <a:off x="3454" y="1729"/>
              <a:ext cx="576" cy="669"/>
              <a:chOff x="1063" y="1825"/>
              <a:chExt cx="576" cy="575"/>
            </a:xfrm>
          </p:grpSpPr>
          <p:sp>
            <p:nvSpPr>
              <p:cNvPr id="20538" name="Oval 30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9" name="Oval 31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0" name="Oval 32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1" name="Oval 33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42" name="Oval 34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0520" name="Group 35"/>
            <p:cNvGrpSpPr>
              <a:grpSpLocks/>
            </p:cNvGrpSpPr>
            <p:nvPr/>
          </p:nvGrpSpPr>
          <p:grpSpPr bwMode="auto">
            <a:xfrm>
              <a:off x="2545" y="1729"/>
              <a:ext cx="576" cy="669"/>
              <a:chOff x="1063" y="1825"/>
              <a:chExt cx="576" cy="575"/>
            </a:xfrm>
          </p:grpSpPr>
          <p:sp>
            <p:nvSpPr>
              <p:cNvPr id="20533" name="Oval 36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4" name="Oval 37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5" name="Oval 38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6" name="Oval 39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7" name="Oval 40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0521" name="Group 41"/>
            <p:cNvGrpSpPr>
              <a:grpSpLocks/>
            </p:cNvGrpSpPr>
            <p:nvPr/>
          </p:nvGrpSpPr>
          <p:grpSpPr bwMode="auto">
            <a:xfrm>
              <a:off x="1685" y="1730"/>
              <a:ext cx="576" cy="669"/>
              <a:chOff x="1063" y="1825"/>
              <a:chExt cx="576" cy="575"/>
            </a:xfrm>
          </p:grpSpPr>
          <p:sp>
            <p:nvSpPr>
              <p:cNvPr id="20528" name="Oval 42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29" name="Oval 43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0" name="Oval 44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1" name="Oval 45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32" name="Oval 46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0522" name="Group 47"/>
            <p:cNvGrpSpPr>
              <a:grpSpLocks/>
            </p:cNvGrpSpPr>
            <p:nvPr/>
          </p:nvGrpSpPr>
          <p:grpSpPr bwMode="auto">
            <a:xfrm>
              <a:off x="4314" y="1729"/>
              <a:ext cx="576" cy="669"/>
              <a:chOff x="1063" y="1825"/>
              <a:chExt cx="576" cy="575"/>
            </a:xfrm>
          </p:grpSpPr>
          <p:sp>
            <p:nvSpPr>
              <p:cNvPr id="20523" name="Oval 48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24" name="Oval 49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25" name="Oval 50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26" name="Oval 51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527" name="Oval 52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sp>
        <p:nvSpPr>
          <p:cNvPr id="20486" name="AutoShape 65"/>
          <p:cNvSpPr>
            <a:spLocks noChangeArrowheads="1"/>
          </p:cNvSpPr>
          <p:nvPr/>
        </p:nvSpPr>
        <p:spPr bwMode="auto">
          <a:xfrm>
            <a:off x="8296276" y="1911350"/>
            <a:ext cx="2201863" cy="609600"/>
          </a:xfrm>
          <a:prstGeom prst="wedgeRoundRectCallout">
            <a:avLst>
              <a:gd name="adj1" fmla="val -19792"/>
              <a:gd name="adj2" fmla="val 70051"/>
              <a:gd name="adj3" fmla="val 16667"/>
            </a:avLst>
          </a:prstGeom>
          <a:solidFill>
            <a:srgbClr val="FF5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>
                <a:solidFill>
                  <a:schemeClr val="bg1"/>
                </a:solidFill>
              </a:rPr>
              <a:t>Bottleneck</a:t>
            </a:r>
          </a:p>
        </p:txBody>
      </p:sp>
      <p:grpSp>
        <p:nvGrpSpPr>
          <p:cNvPr id="20487" name="Group 77"/>
          <p:cNvGrpSpPr>
            <a:grpSpLocks/>
          </p:cNvGrpSpPr>
          <p:nvPr/>
        </p:nvGrpSpPr>
        <p:grpSpPr bwMode="auto">
          <a:xfrm flipV="1">
            <a:off x="2755901" y="4795839"/>
            <a:ext cx="6454775" cy="1062037"/>
            <a:chOff x="776" y="3021"/>
            <a:chExt cx="4066" cy="669"/>
          </a:xfrm>
        </p:grpSpPr>
        <p:grpSp>
          <p:nvGrpSpPr>
            <p:cNvPr id="20488" name="Group 69"/>
            <p:cNvGrpSpPr>
              <a:grpSpLocks/>
            </p:cNvGrpSpPr>
            <p:nvPr/>
          </p:nvGrpSpPr>
          <p:grpSpPr bwMode="auto">
            <a:xfrm>
              <a:off x="776" y="3021"/>
              <a:ext cx="3254" cy="669"/>
              <a:chOff x="776" y="3021"/>
              <a:chExt cx="3254" cy="669"/>
            </a:xfrm>
          </p:grpSpPr>
          <p:sp>
            <p:nvSpPr>
              <p:cNvPr id="20495" name="Oval 12"/>
              <p:cNvSpPr>
                <a:spLocks noChangeArrowheads="1"/>
              </p:cNvSpPr>
              <p:nvPr/>
            </p:nvSpPr>
            <p:spPr bwMode="auto">
              <a:xfrm>
                <a:off x="3454" y="3021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6" name="Oval 13"/>
              <p:cNvSpPr>
                <a:spLocks noChangeArrowheads="1"/>
              </p:cNvSpPr>
              <p:nvPr/>
            </p:nvSpPr>
            <p:spPr bwMode="auto">
              <a:xfrm>
                <a:off x="3454" y="3133"/>
                <a:ext cx="576" cy="223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7" name="Oval 14"/>
              <p:cNvSpPr>
                <a:spLocks noChangeArrowheads="1"/>
              </p:cNvSpPr>
              <p:nvPr/>
            </p:nvSpPr>
            <p:spPr bwMode="auto">
              <a:xfrm>
                <a:off x="3454" y="3244"/>
                <a:ext cx="576" cy="224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8" name="Oval 15"/>
              <p:cNvSpPr>
                <a:spLocks noChangeArrowheads="1"/>
              </p:cNvSpPr>
              <p:nvPr/>
            </p:nvSpPr>
            <p:spPr bwMode="auto">
              <a:xfrm>
                <a:off x="3454" y="3355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9" name="Oval 16"/>
              <p:cNvSpPr>
                <a:spLocks noChangeArrowheads="1"/>
              </p:cNvSpPr>
              <p:nvPr/>
            </p:nvSpPr>
            <p:spPr bwMode="auto">
              <a:xfrm>
                <a:off x="3454" y="3467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grpSp>
            <p:nvGrpSpPr>
              <p:cNvPr id="20500" name="Group 68"/>
              <p:cNvGrpSpPr>
                <a:grpSpLocks/>
              </p:cNvGrpSpPr>
              <p:nvPr/>
            </p:nvGrpSpPr>
            <p:grpSpPr bwMode="auto">
              <a:xfrm>
                <a:off x="776" y="3021"/>
                <a:ext cx="2345" cy="669"/>
                <a:chOff x="776" y="3021"/>
                <a:chExt cx="2345" cy="669"/>
              </a:xfrm>
            </p:grpSpPr>
            <p:grpSp>
              <p:nvGrpSpPr>
                <p:cNvPr id="20501" name="Group 67"/>
                <p:cNvGrpSpPr>
                  <a:grpSpLocks/>
                </p:cNvGrpSpPr>
                <p:nvPr/>
              </p:nvGrpSpPr>
              <p:grpSpPr bwMode="auto">
                <a:xfrm>
                  <a:off x="776" y="3021"/>
                  <a:ext cx="1485" cy="669"/>
                  <a:chOff x="776" y="3021"/>
                  <a:chExt cx="1485" cy="669"/>
                </a:xfrm>
              </p:grpSpPr>
              <p:grpSp>
                <p:nvGrpSpPr>
                  <p:cNvPr id="20507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776" y="3021"/>
                    <a:ext cx="576" cy="669"/>
                    <a:chOff x="776" y="3021"/>
                    <a:chExt cx="576" cy="669"/>
                  </a:xfrm>
                </p:grpSpPr>
                <p:sp>
                  <p:nvSpPr>
                    <p:cNvPr id="20513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" y="3021"/>
                      <a:ext cx="576" cy="22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54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en-US" altLang="en-US"/>
                    </a:p>
                  </p:txBody>
                </p:sp>
                <p:sp>
                  <p:nvSpPr>
                    <p:cNvPr id="20514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" y="3133"/>
                      <a:ext cx="576" cy="22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54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en-US" altLang="en-US"/>
                    </a:p>
                  </p:txBody>
                </p:sp>
                <p:sp>
                  <p:nvSpPr>
                    <p:cNvPr id="20515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" y="3244"/>
                      <a:ext cx="576" cy="224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54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en-US" altLang="en-US"/>
                    </a:p>
                  </p:txBody>
                </p:sp>
                <p:sp>
                  <p:nvSpPr>
                    <p:cNvPr id="20516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" y="3355"/>
                      <a:ext cx="576" cy="22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54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en-US" altLang="en-US"/>
                    </a:p>
                  </p:txBody>
                </p:sp>
                <p:sp>
                  <p:nvSpPr>
                    <p:cNvPr id="20517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" y="3467"/>
                      <a:ext cx="576" cy="223"/>
                    </a:xfrm>
                    <a:prstGeom prst="ellipse">
                      <a:avLst/>
                    </a:prstGeom>
                    <a:solidFill>
                      <a:srgbClr val="969696"/>
                    </a:solidFill>
                    <a:ln w="254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har char="–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en-US" altLang="en-US"/>
                    </a:p>
                  </p:txBody>
                </p:sp>
              </p:grpSp>
              <p:sp>
                <p:nvSpPr>
                  <p:cNvPr id="2050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685" y="3021"/>
                    <a:ext cx="576" cy="22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54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1pPr>
                    <a:lvl2pPr marL="742950" indent="-28575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2pPr>
                    <a:lvl3pPr marL="11430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3pPr>
                    <a:lvl4pPr marL="1600200" indent="-22860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4pPr>
                    <a:lvl5pPr marL="20574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kumimoji="0" lang="en-US" altLang="en-US"/>
                  </a:p>
                </p:txBody>
              </p:sp>
              <p:sp>
                <p:nvSpPr>
                  <p:cNvPr id="2050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685" y="3133"/>
                    <a:ext cx="576" cy="22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54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1pPr>
                    <a:lvl2pPr marL="742950" indent="-28575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2pPr>
                    <a:lvl3pPr marL="11430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3pPr>
                    <a:lvl4pPr marL="1600200" indent="-22860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4pPr>
                    <a:lvl5pPr marL="20574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kumimoji="0" lang="en-US" altLang="en-US"/>
                  </a:p>
                </p:txBody>
              </p:sp>
              <p:sp>
                <p:nvSpPr>
                  <p:cNvPr id="2051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685" y="3244"/>
                    <a:ext cx="576" cy="22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54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1pPr>
                    <a:lvl2pPr marL="742950" indent="-28575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2pPr>
                    <a:lvl3pPr marL="11430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3pPr>
                    <a:lvl4pPr marL="1600200" indent="-22860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4pPr>
                    <a:lvl5pPr marL="20574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kumimoji="0" lang="en-US" altLang="en-US"/>
                  </a:p>
                </p:txBody>
              </p:sp>
              <p:sp>
                <p:nvSpPr>
                  <p:cNvPr id="2051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685" y="3355"/>
                    <a:ext cx="576" cy="223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54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1pPr>
                    <a:lvl2pPr marL="742950" indent="-28575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2pPr>
                    <a:lvl3pPr marL="11430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3pPr>
                    <a:lvl4pPr marL="1600200" indent="-22860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4pPr>
                    <a:lvl5pPr marL="20574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kumimoji="0" lang="en-US" altLang="en-US"/>
                  </a:p>
                </p:txBody>
              </p:sp>
              <p:sp>
                <p:nvSpPr>
                  <p:cNvPr id="2051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685" y="3467"/>
                    <a:ext cx="576" cy="22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54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1pPr>
                    <a:lvl2pPr marL="742950" indent="-28575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2pPr>
                    <a:lvl3pPr marL="11430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3pPr>
                    <a:lvl4pPr marL="1600200" indent="-228600" algn="l">
                      <a:spcBef>
                        <a:spcPct val="20000"/>
                      </a:spcBef>
                      <a:buChar char="–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4pPr>
                    <a:lvl5pPr marL="2057400" indent="-228600" algn="l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kumimoji="1" sz="3200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kumimoji="0" lang="en-US" altLang="en-US"/>
                  </a:p>
                </p:txBody>
              </p:sp>
            </p:grpSp>
            <p:sp>
              <p:nvSpPr>
                <p:cNvPr id="20502" name="Oval 54"/>
                <p:cNvSpPr>
                  <a:spLocks noChangeArrowheads="1"/>
                </p:cNvSpPr>
                <p:nvPr/>
              </p:nvSpPr>
              <p:spPr bwMode="auto">
                <a:xfrm>
                  <a:off x="2545" y="3021"/>
                  <a:ext cx="576" cy="223"/>
                </a:xfrm>
                <a:prstGeom prst="ellipse">
                  <a:avLst/>
                </a:prstGeom>
                <a:solidFill>
                  <a:schemeClr val="accent1"/>
                </a:solidFill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kumimoji="0" lang="en-US" altLang="en-US"/>
                </a:p>
              </p:txBody>
            </p:sp>
            <p:sp>
              <p:nvSpPr>
                <p:cNvPr id="20503" name="Oval 55"/>
                <p:cNvSpPr>
                  <a:spLocks noChangeArrowheads="1"/>
                </p:cNvSpPr>
                <p:nvPr/>
              </p:nvSpPr>
              <p:spPr bwMode="auto">
                <a:xfrm>
                  <a:off x="2545" y="3133"/>
                  <a:ext cx="576" cy="223"/>
                </a:xfrm>
                <a:prstGeom prst="ellipse">
                  <a:avLst/>
                </a:prstGeom>
                <a:solidFill>
                  <a:schemeClr val="accent1"/>
                </a:solidFill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kumimoji="0" lang="en-US" altLang="en-US"/>
                </a:p>
              </p:txBody>
            </p:sp>
            <p:sp>
              <p:nvSpPr>
                <p:cNvPr id="20504" name="Oval 56"/>
                <p:cNvSpPr>
                  <a:spLocks noChangeArrowheads="1"/>
                </p:cNvSpPr>
                <p:nvPr/>
              </p:nvSpPr>
              <p:spPr bwMode="auto">
                <a:xfrm>
                  <a:off x="2545" y="3244"/>
                  <a:ext cx="576" cy="224"/>
                </a:xfrm>
                <a:prstGeom prst="ellipse">
                  <a:avLst/>
                </a:prstGeom>
                <a:solidFill>
                  <a:srgbClr val="969696"/>
                </a:solidFill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kumimoji="0" lang="en-US" altLang="en-US"/>
                </a:p>
              </p:txBody>
            </p:sp>
            <p:sp>
              <p:nvSpPr>
                <p:cNvPr id="20505" name="Oval 57"/>
                <p:cNvSpPr>
                  <a:spLocks noChangeArrowheads="1"/>
                </p:cNvSpPr>
                <p:nvPr/>
              </p:nvSpPr>
              <p:spPr bwMode="auto">
                <a:xfrm>
                  <a:off x="2545" y="3355"/>
                  <a:ext cx="576" cy="223"/>
                </a:xfrm>
                <a:prstGeom prst="ellipse">
                  <a:avLst/>
                </a:prstGeom>
                <a:solidFill>
                  <a:schemeClr val="accent1"/>
                </a:solidFill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kumimoji="0" lang="en-US" altLang="en-US"/>
                </a:p>
              </p:txBody>
            </p:sp>
            <p:sp>
              <p:nvSpPr>
                <p:cNvPr id="20506" name="Oval 58"/>
                <p:cNvSpPr>
                  <a:spLocks noChangeArrowheads="1"/>
                </p:cNvSpPr>
                <p:nvPr/>
              </p:nvSpPr>
              <p:spPr bwMode="auto">
                <a:xfrm>
                  <a:off x="2545" y="3467"/>
                  <a:ext cx="576" cy="223"/>
                </a:xfrm>
                <a:prstGeom prst="ellipse">
                  <a:avLst/>
                </a:prstGeom>
                <a:solidFill>
                  <a:schemeClr val="accent1"/>
                </a:solidFill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32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kumimoji="0" lang="en-US" altLang="en-US"/>
                </a:p>
              </p:txBody>
            </p:sp>
          </p:grpSp>
        </p:grpSp>
        <p:grpSp>
          <p:nvGrpSpPr>
            <p:cNvPr id="20489" name="Group 71"/>
            <p:cNvGrpSpPr>
              <a:grpSpLocks/>
            </p:cNvGrpSpPr>
            <p:nvPr/>
          </p:nvGrpSpPr>
          <p:grpSpPr bwMode="auto">
            <a:xfrm>
              <a:off x="4266" y="3021"/>
              <a:ext cx="576" cy="669"/>
              <a:chOff x="1063" y="1825"/>
              <a:chExt cx="576" cy="575"/>
            </a:xfrm>
          </p:grpSpPr>
          <p:sp>
            <p:nvSpPr>
              <p:cNvPr id="20490" name="Oval 72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1" name="Oval 73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2" name="Oval 74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3" name="Oval 75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0494" name="Oval 76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level </a:t>
            </a:r>
            <a:r>
              <a:rPr lang="en-GB" altLang="en-US" dirty="0" smtClean="0"/>
              <a:t>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Single parity drive of RAID level 4 is involved in every write</a:t>
            </a:r>
            <a:r>
              <a:rPr lang="en-GB" altLang="en-US" i="1" dirty="0" smtClean="0"/>
              <a:t> 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Limits </a:t>
            </a:r>
            <a:r>
              <a:rPr lang="en-GB" altLang="en-US" b="1" i="1" dirty="0" smtClean="0"/>
              <a:t>parallelism</a:t>
            </a:r>
          </a:p>
          <a:p>
            <a:pPr marL="341313" indent="-341313" defTabSz="457200">
              <a:spcBef>
                <a:spcPts val="2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RAID level 5 </a:t>
            </a:r>
            <a:r>
              <a:rPr lang="en-GB" altLang="en-US" dirty="0" smtClean="0"/>
              <a:t>distribute the parity blocks </a:t>
            </a:r>
            <a:r>
              <a:rPr lang="en-GB" altLang="en-US" dirty="0" smtClean="0"/>
              <a:t>among </a:t>
            </a:r>
            <a:r>
              <a:rPr lang="en-GB" altLang="en-US" b="1" i="1" dirty="0" smtClean="0"/>
              <a:t>all </a:t>
            </a:r>
            <a:r>
              <a:rPr lang="en-GB" altLang="en-US" b="1" i="1" dirty="0" smtClean="0"/>
              <a:t>the drives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Much better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b="1" dirty="0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2062890"/>
            <a:ext cx="10972800" cy="388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sz="3200" dirty="0" smtClean="0"/>
              <a:t>The </a:t>
            </a:r>
            <a:r>
              <a:rPr lang="en-GB" altLang="en-US" sz="3200" dirty="0"/>
              <a:t>six RAID </a:t>
            </a:r>
            <a:r>
              <a:rPr lang="en-GB" altLang="en-US" sz="3200" dirty="0" smtClean="0"/>
              <a:t>organizations</a:t>
            </a:r>
          </a:p>
          <a:p>
            <a:pPr lvl="1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sz="3200" dirty="0" smtClean="0"/>
              <a:t>I added RAID level 6</a:t>
            </a:r>
            <a:endParaRPr lang="en-GB" altLang="en-US" sz="3200" dirty="0"/>
          </a:p>
          <a:p>
            <a:pPr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sz="3200" dirty="0"/>
              <a:t>Why RAID 1, 3, 5 and 6 are the most interesting</a:t>
            </a:r>
          </a:p>
          <a:p>
            <a:pPr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sz="3200" dirty="0"/>
              <a:t>The small write problem occurring with RAID 5 and 6</a:t>
            </a:r>
          </a:p>
          <a:p>
            <a:pPr marL="341313" indent="-341313" defTabSz="457200"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en-US" sz="3200" dirty="0"/>
          </a:p>
          <a:p>
            <a:pPr marL="0" indent="0" defTabSz="45720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sz="3200" dirty="0"/>
              <a:t>	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en-US" sz="32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45880" y="5165336"/>
            <a:ext cx="7367186" cy="1017844"/>
          </a:xfrm>
          <a:prstGeom prst="rect">
            <a:avLst/>
          </a:prstGeom>
          <a:solidFill>
            <a:srgbClr val="FF0000"/>
          </a:solidFill>
          <a:ln w="255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FFFF"/>
              </a:buClr>
              <a:buFont typeface="Arial Narrow" panose="020B0606020202030204" pitchFamily="34" charset="0"/>
              <a:buNone/>
            </a:pPr>
            <a:r>
              <a:rPr kumimoji="0" lang="en-GB" altLang="en-US" b="1" dirty="0">
                <a:solidFill>
                  <a:srgbClr val="FFFFFF"/>
                </a:solidFill>
              </a:rPr>
              <a:t>WARNING</a:t>
            </a:r>
            <a:r>
              <a:rPr kumimoji="0" lang="en-GB" altLang="en-US" b="1" dirty="0" smtClean="0">
                <a:solidFill>
                  <a:srgbClr val="FFFFFF"/>
                </a:solidFill>
              </a:rPr>
              <a:t>:</a:t>
            </a:r>
            <a:r>
              <a:rPr kumimoji="0" lang="en-GB" altLang="en-US" dirty="0" smtClean="0">
                <a:solidFill>
                  <a:srgbClr val="FFFFFF"/>
                </a:solidFill>
              </a:rPr>
              <a:t> </a:t>
            </a:r>
            <a:r>
              <a:rPr kumimoji="0" lang="en-GB" altLang="en-US" sz="2800" i="1" dirty="0" smtClean="0">
                <a:solidFill>
                  <a:srgbClr val="FFFFFF"/>
                </a:solidFill>
                <a:latin typeface="+mn-lt"/>
              </a:rPr>
              <a:t>Skip </a:t>
            </a:r>
            <a:r>
              <a:rPr kumimoji="0" lang="en-GB" altLang="en-US" sz="2800" i="1" dirty="0">
                <a:solidFill>
                  <a:srgbClr val="FFFFFF"/>
                </a:solidFill>
                <a:latin typeface="+mn-lt"/>
              </a:rPr>
              <a:t>the reliability and availability</a:t>
            </a:r>
          </a:p>
          <a:p>
            <a:pPr>
              <a:spcBef>
                <a:spcPct val="0"/>
              </a:spcBef>
              <a:buClr>
                <a:srgbClr val="FFFFFF"/>
              </a:buClr>
              <a:buFont typeface="Arial Narrow" panose="020B0606020202030204" pitchFamily="34" charset="0"/>
              <a:buNone/>
            </a:pPr>
            <a:r>
              <a:rPr kumimoji="0" lang="en-GB" altLang="en-US" sz="2800" i="1" dirty="0">
                <a:solidFill>
                  <a:srgbClr val="FFFFFF"/>
                </a:solidFill>
                <a:latin typeface="+mn-lt"/>
              </a:rPr>
              <a:t> analyses</a:t>
            </a:r>
            <a:r>
              <a:rPr kumimoji="0" lang="en-GB" altLang="en-US" sz="2800" i="1" dirty="0" smtClean="0">
                <a:solidFill>
                  <a:srgbClr val="FFFFFF"/>
                </a:solidFill>
                <a:latin typeface="+mn-lt"/>
              </a:rPr>
              <a:t>: they </a:t>
            </a:r>
            <a:r>
              <a:rPr kumimoji="0" lang="en-GB" altLang="en-US" sz="2800" i="1" dirty="0">
                <a:solidFill>
                  <a:srgbClr val="FFFFFF"/>
                </a:solidFill>
                <a:latin typeface="+mn-lt"/>
              </a:rPr>
              <a:t>are </a:t>
            </a:r>
            <a:r>
              <a:rPr kumimoji="0" lang="en-GB" altLang="en-US" sz="2800" b="1" i="1" dirty="0">
                <a:solidFill>
                  <a:srgbClr val="FFFFFF"/>
                </a:solidFill>
                <a:latin typeface="+mn-lt"/>
              </a:rPr>
              <a:t>not correct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000" y="452081"/>
            <a:ext cx="10972800" cy="1371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The small write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Specific to RAID 5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Happens when we want to update a single block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Block belongs to a stripe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How can we compute the new value of the parity block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315201" y="5105401"/>
            <a:ext cx="10064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GB" altLang="en-US" dirty="0">
                <a:solidFill>
                  <a:srgbClr val="FFFFFF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460096" y="5171658"/>
            <a:ext cx="1371295" cy="520700"/>
          </a:xfrm>
          <a:prstGeom prst="rect">
            <a:avLst/>
          </a:prstGeom>
          <a:solidFill>
            <a:srgbClr val="00CC00"/>
          </a:solidFill>
          <a:ln w="381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GB" altLang="en-US" sz="2800" dirty="0">
                <a:solidFill>
                  <a:srgbClr val="FFFFFF"/>
                </a:solidFill>
                <a:latin typeface="Arial" panose="020B0604020202020204" pitchFamily="34" charset="0"/>
              </a:rPr>
              <a:t>b[k+1]</a:t>
            </a:r>
            <a:endParaRPr kumimoji="0" lang="en-GB" altLang="en-US" sz="2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448675" y="5099050"/>
            <a:ext cx="1295400" cy="520700"/>
          </a:xfrm>
          <a:prstGeom prst="rect">
            <a:avLst/>
          </a:prstGeom>
          <a:solidFill>
            <a:srgbClr val="FF0000"/>
          </a:solidFill>
          <a:ln w="381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GB" altLang="en-US" sz="2800" dirty="0">
                <a:solidFill>
                  <a:srgbClr val="FFFFFF"/>
                </a:solidFill>
                <a:latin typeface="Arial" panose="020B0604020202020204" pitchFamily="34" charset="0"/>
              </a:rPr>
              <a:t>p[k]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84400" y="5126763"/>
            <a:ext cx="1371295" cy="520700"/>
          </a:xfrm>
          <a:prstGeom prst="rect">
            <a:avLst/>
          </a:prstGeom>
          <a:solidFill>
            <a:srgbClr val="00CC00"/>
          </a:solidFill>
          <a:ln w="381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GB" altLang="en-US" sz="2800" dirty="0">
                <a:solidFill>
                  <a:srgbClr val="FFFFFF"/>
                </a:solidFill>
                <a:latin typeface="Arial" panose="020B0604020202020204" pitchFamily="34" charset="0"/>
              </a:rPr>
              <a:t>b[k+2]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35792" y="5162600"/>
            <a:ext cx="1371295" cy="520700"/>
          </a:xfrm>
          <a:prstGeom prst="rect">
            <a:avLst/>
          </a:prstGeom>
          <a:solidFill>
            <a:srgbClr val="00CC00"/>
          </a:solidFill>
          <a:ln w="381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GB" altLang="en-US" sz="2800" dirty="0">
                <a:solidFill>
                  <a:srgbClr val="FFFFFF"/>
                </a:solidFill>
                <a:latin typeface="Arial" panose="020B0604020202020204" pitchFamily="34" charset="0"/>
              </a:rPr>
              <a:t>b[k]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First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Read values of</a:t>
                </a:r>
                <a:r>
                  <a:rPr lang="en-GB" alt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altLang="en-US" dirty="0" smtClean="0"/>
                  <a:t> other blocks in stripe</a:t>
                </a:r>
              </a:p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err="1" smtClean="0"/>
                  <a:t>Recompute</a:t>
                </a:r>
                <a:endParaRPr lang="en-GB" altLang="en-US" dirty="0" smtClean="0"/>
              </a:p>
              <a:p>
                <a:pPr marL="741363" lvl="1" indent="-284163" algn="ctr" defTabSz="457200">
                  <a:spcBef>
                    <a:spcPts val="600"/>
                  </a:spcBef>
                  <a:spcAft>
                    <a:spcPts val="2000"/>
                  </a:spcAft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] = 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]⊕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]⊕ …⊕ 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altLang="en-US" b="1" dirty="0" smtClean="0"/>
              </a:p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Solution requires</a:t>
                </a:r>
              </a:p>
              <a:p>
                <a:pPr marL="741363" lvl="1" indent="-284163" defTabSz="457200">
                  <a:spcBef>
                    <a:spcPts val="6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altLang="en-US" dirty="0" smtClean="0"/>
                  <a:t> reads</a:t>
                </a:r>
              </a:p>
              <a:p>
                <a:pPr marL="741363" lvl="1" indent="-284163" defTabSz="457200">
                  <a:spcBef>
                    <a:spcPts val="6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b="1" i="1" dirty="0" smtClean="0"/>
                  <a:t>Two</a:t>
                </a:r>
                <a:r>
                  <a:rPr lang="en-GB" altLang="en-US" dirty="0" smtClean="0"/>
                  <a:t> writes </a:t>
                </a:r>
                <a:r>
                  <a:rPr lang="en-GB" altLang="en-US" dirty="0" smtClean="0"/>
                  <a:t>(new block and new parity block)</a:t>
                </a:r>
              </a:p>
            </p:txBody>
          </p:sp>
        </mc:Choice>
        <mc:Fallback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/>
                </a:stretch>
              </a:blipFill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Second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7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Assume we want to update block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altLang="en-US" dirty="0" smtClean="0"/>
              </a:p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Read old values of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altLang="en-US" dirty="0" smtClean="0"/>
                  <a:t> and parity block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altLang="en-US" dirty="0" smtClean="0"/>
              </a:p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Compute</a:t>
                </a:r>
              </a:p>
              <a:p>
                <a:pPr marL="741363" lvl="1" indent="-284163" algn="ctr" defTabSz="457200">
                  <a:spcAft>
                    <a:spcPts val="2000"/>
                  </a:spcAft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] = 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𝒏𝒆𝒘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] </m:t>
                      </m:r>
                      <m:r>
                        <a:rPr lang="en-GB" altLang="en-US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𝒐𝒍𝒅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] </m:t>
                      </m:r>
                      <m:r>
                        <a:rPr lang="en-GB" altLang="en-US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𝒐𝒍𝒅</m:t>
                      </m:r>
                      <m:r>
                        <a:rPr lang="en-GB" altLang="en-US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en-US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altLang="en-US" dirty="0" smtClean="0"/>
              </a:p>
              <a:p>
                <a:pPr marL="341313" indent="-341313" defTabSz="45720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Solution requires</a:t>
                </a:r>
              </a:p>
              <a:p>
                <a:pPr marL="741363" lvl="1" indent="-284163" defTabSz="457200">
                  <a:spcBef>
                    <a:spcPts val="6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Two </a:t>
                </a:r>
                <a:r>
                  <a:rPr lang="en-GB" altLang="en-US" dirty="0" smtClean="0"/>
                  <a:t>reads (old values of block and parity block</a:t>
                </a:r>
                <a:r>
                  <a:rPr lang="en-GB" altLang="en-US" dirty="0" smtClean="0"/>
                  <a:t>)</a:t>
                </a:r>
              </a:p>
              <a:p>
                <a:pPr marL="1141413" lvl="2" indent="-284163" defTabSz="457200">
                  <a:spcBef>
                    <a:spcPts val="6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Old value of block is likely to be in I/O buffer</a:t>
                </a:r>
                <a:endParaRPr lang="en-GB" altLang="en-US" dirty="0" smtClean="0"/>
              </a:p>
              <a:p>
                <a:pPr marL="741363" lvl="1" indent="-284163" defTabSz="457200">
                  <a:spcBef>
                    <a:spcPts val="6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GB" altLang="en-US" dirty="0" smtClean="0"/>
                  <a:t>Two </a:t>
                </a:r>
                <a:r>
                  <a:rPr lang="en-GB" altLang="en-US" dirty="0" smtClean="0"/>
                  <a:t>writes (new block </a:t>
                </a:r>
                <a:r>
                  <a:rPr lang="en-GB" altLang="en-US" dirty="0" smtClean="0"/>
                  <a:t>and new </a:t>
                </a:r>
                <a:r>
                  <a:rPr lang="en-GB" altLang="en-US" dirty="0" smtClean="0"/>
                  <a:t>parity block)</a:t>
                </a:r>
              </a:p>
            </p:txBody>
          </p:sp>
        </mc:Choice>
        <mc:Fallback>
          <p:sp>
            <p:nvSpPr>
              <p:cNvPr id="24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 b="-13480"/>
                </a:stretch>
              </a:blipFill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494795"/>
              </p:ext>
            </p:extLst>
          </p:nvPr>
        </p:nvGraphicFramePr>
        <p:xfrm>
          <a:off x="4426310" y="1110535"/>
          <a:ext cx="6830550" cy="531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010">
                  <a:extLst>
                    <a:ext uri="{9D8B030D-6E8A-4147-A177-3AD203B41FA5}">
                      <a16:colId xmlns:a16="http://schemas.microsoft.com/office/drawing/2014/main" val="3391753507"/>
                    </a:ext>
                  </a:extLst>
                </a:gridCol>
                <a:gridCol w="1196736">
                  <a:extLst>
                    <a:ext uri="{9D8B030D-6E8A-4147-A177-3AD203B41FA5}">
                      <a16:colId xmlns:a16="http://schemas.microsoft.com/office/drawing/2014/main" val="3182246037"/>
                    </a:ext>
                  </a:extLst>
                </a:gridCol>
                <a:gridCol w="986635">
                  <a:extLst>
                    <a:ext uri="{9D8B030D-6E8A-4147-A177-3AD203B41FA5}">
                      <a16:colId xmlns:a16="http://schemas.microsoft.com/office/drawing/2014/main" val="2973535850"/>
                    </a:ext>
                  </a:extLst>
                </a:gridCol>
                <a:gridCol w="1214320">
                  <a:extLst>
                    <a:ext uri="{9D8B030D-6E8A-4147-A177-3AD203B41FA5}">
                      <a16:colId xmlns:a16="http://schemas.microsoft.com/office/drawing/2014/main" val="1433962053"/>
                    </a:ext>
                  </a:extLst>
                </a:gridCol>
                <a:gridCol w="1290215">
                  <a:extLst>
                    <a:ext uri="{9D8B030D-6E8A-4147-A177-3AD203B41FA5}">
                      <a16:colId xmlns:a16="http://schemas.microsoft.com/office/drawing/2014/main" val="2424980738"/>
                    </a:ext>
                  </a:extLst>
                </a:gridCol>
                <a:gridCol w="986634">
                  <a:extLst>
                    <a:ext uri="{9D8B030D-6E8A-4147-A177-3AD203B41FA5}">
                      <a16:colId xmlns:a16="http://schemas.microsoft.com/office/drawing/2014/main" val="1547108409"/>
                    </a:ext>
                  </a:extLst>
                </a:gridCol>
              </a:tblGrid>
              <a:tr h="3246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Old Data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New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Old Parity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New Parity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042974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82209"/>
                  </a:ext>
                </a:extLst>
              </a:tr>
              <a:tr h="4090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686854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454074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685276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43370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03941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11395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705098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622319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91434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985931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755141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179392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532265"/>
                  </a:ext>
                </a:extLst>
              </a:tr>
              <a:tr h="150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FLIP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810462"/>
                  </a:ext>
                </a:extLst>
              </a:tr>
              <a:tr h="295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048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More recent RAID </a:t>
            </a:r>
            <a:r>
              <a:rPr lang="en-GB" altLang="en-US" dirty="0" smtClean="0"/>
              <a:t>organizations (I)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0623"/>
            <a:ext cx="10972800" cy="388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u="sng" dirty="0" smtClean="0"/>
              <a:t>RAID 6: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Two check disks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Tolerates two disk failures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More complex updates</a:t>
            </a:r>
          </a:p>
        </p:txBody>
      </p:sp>
      <p:grpSp>
        <p:nvGrpSpPr>
          <p:cNvPr id="25604" name="Group 14"/>
          <p:cNvGrpSpPr>
            <a:grpSpLocks/>
          </p:cNvGrpSpPr>
          <p:nvPr/>
        </p:nvGrpSpPr>
        <p:grpSpPr bwMode="auto">
          <a:xfrm flipV="1">
            <a:off x="2732892" y="4707141"/>
            <a:ext cx="914400" cy="1062037"/>
            <a:chOff x="776" y="3021"/>
            <a:chExt cx="576" cy="669"/>
          </a:xfrm>
        </p:grpSpPr>
        <p:sp>
          <p:nvSpPr>
            <p:cNvPr id="25635" name="Oval 15"/>
            <p:cNvSpPr>
              <a:spLocks noChangeArrowheads="1"/>
            </p:cNvSpPr>
            <p:nvPr/>
          </p:nvSpPr>
          <p:spPr bwMode="auto">
            <a:xfrm>
              <a:off x="776" y="3021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36" name="Oval 16"/>
            <p:cNvSpPr>
              <a:spLocks noChangeArrowheads="1"/>
            </p:cNvSpPr>
            <p:nvPr/>
          </p:nvSpPr>
          <p:spPr bwMode="auto">
            <a:xfrm>
              <a:off x="776" y="3133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37" name="Oval 17"/>
            <p:cNvSpPr>
              <a:spLocks noChangeArrowheads="1"/>
            </p:cNvSpPr>
            <p:nvPr/>
          </p:nvSpPr>
          <p:spPr bwMode="auto">
            <a:xfrm>
              <a:off x="776" y="3244"/>
              <a:ext cx="576" cy="224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38" name="Oval 18"/>
            <p:cNvSpPr>
              <a:spLocks noChangeArrowheads="1"/>
            </p:cNvSpPr>
            <p:nvPr/>
          </p:nvSpPr>
          <p:spPr bwMode="auto">
            <a:xfrm>
              <a:off x="776" y="3355"/>
              <a:ext cx="576" cy="223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39" name="Oval 19"/>
            <p:cNvSpPr>
              <a:spLocks noChangeArrowheads="1"/>
            </p:cNvSpPr>
            <p:nvPr/>
          </p:nvSpPr>
          <p:spPr bwMode="auto">
            <a:xfrm>
              <a:off x="776" y="3467"/>
              <a:ext cx="576" cy="223"/>
            </a:xfrm>
            <a:prstGeom prst="ellipse">
              <a:avLst/>
            </a:prstGeom>
            <a:solidFill>
              <a:srgbClr val="969696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</p:grpSp>
      <p:grpSp>
        <p:nvGrpSpPr>
          <p:cNvPr id="25606" name="Group 87"/>
          <p:cNvGrpSpPr>
            <a:grpSpLocks/>
          </p:cNvGrpSpPr>
          <p:nvPr/>
        </p:nvGrpSpPr>
        <p:grpSpPr bwMode="auto">
          <a:xfrm>
            <a:off x="4304737" y="4707935"/>
            <a:ext cx="914400" cy="1062037"/>
            <a:chOff x="1733" y="2973"/>
            <a:chExt cx="576" cy="669"/>
          </a:xfrm>
        </p:grpSpPr>
        <p:sp>
          <p:nvSpPr>
            <p:cNvPr id="25625" name="Oval 61"/>
            <p:cNvSpPr>
              <a:spLocks noChangeArrowheads="1"/>
            </p:cNvSpPr>
            <p:nvPr/>
          </p:nvSpPr>
          <p:spPr bwMode="auto">
            <a:xfrm flipV="1">
              <a:off x="1733" y="3419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6" name="Oval 62"/>
            <p:cNvSpPr>
              <a:spLocks noChangeArrowheads="1"/>
            </p:cNvSpPr>
            <p:nvPr/>
          </p:nvSpPr>
          <p:spPr bwMode="auto">
            <a:xfrm flipV="1">
              <a:off x="1733" y="3307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7" name="Oval 63"/>
            <p:cNvSpPr>
              <a:spLocks noChangeArrowheads="1"/>
            </p:cNvSpPr>
            <p:nvPr/>
          </p:nvSpPr>
          <p:spPr bwMode="auto">
            <a:xfrm flipV="1">
              <a:off x="1733" y="3195"/>
              <a:ext cx="576" cy="224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8" name="Oval 64"/>
            <p:cNvSpPr>
              <a:spLocks noChangeArrowheads="1"/>
            </p:cNvSpPr>
            <p:nvPr/>
          </p:nvSpPr>
          <p:spPr bwMode="auto">
            <a:xfrm flipV="1">
              <a:off x="1733" y="3085"/>
              <a:ext cx="576" cy="223"/>
            </a:xfrm>
            <a:prstGeom prst="ellipse">
              <a:avLst/>
            </a:prstGeom>
            <a:solidFill>
              <a:srgbClr val="969696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9" name="Oval 65"/>
            <p:cNvSpPr>
              <a:spLocks noChangeArrowheads="1"/>
            </p:cNvSpPr>
            <p:nvPr/>
          </p:nvSpPr>
          <p:spPr bwMode="auto">
            <a:xfrm flipV="1">
              <a:off x="1733" y="2973"/>
              <a:ext cx="576" cy="223"/>
            </a:xfrm>
            <a:prstGeom prst="ellipse">
              <a:avLst/>
            </a:prstGeom>
            <a:solidFill>
              <a:srgbClr val="92D050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</p:grpSp>
      <p:grpSp>
        <p:nvGrpSpPr>
          <p:cNvPr id="25607" name="Group 86"/>
          <p:cNvGrpSpPr>
            <a:grpSpLocks/>
          </p:cNvGrpSpPr>
          <p:nvPr/>
        </p:nvGrpSpPr>
        <p:grpSpPr bwMode="auto">
          <a:xfrm>
            <a:off x="5719391" y="4718845"/>
            <a:ext cx="914400" cy="1062037"/>
            <a:chOff x="2641" y="2973"/>
            <a:chExt cx="576" cy="669"/>
          </a:xfrm>
        </p:grpSpPr>
        <p:sp>
          <p:nvSpPr>
            <p:cNvPr id="25620" name="Oval 67"/>
            <p:cNvSpPr>
              <a:spLocks noChangeArrowheads="1"/>
            </p:cNvSpPr>
            <p:nvPr/>
          </p:nvSpPr>
          <p:spPr bwMode="auto">
            <a:xfrm flipV="1">
              <a:off x="2641" y="3419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1" name="Oval 68"/>
            <p:cNvSpPr>
              <a:spLocks noChangeArrowheads="1"/>
            </p:cNvSpPr>
            <p:nvPr/>
          </p:nvSpPr>
          <p:spPr bwMode="auto">
            <a:xfrm flipV="1">
              <a:off x="2641" y="3307"/>
              <a:ext cx="576" cy="223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2" name="Oval 69"/>
            <p:cNvSpPr>
              <a:spLocks noChangeArrowheads="1"/>
            </p:cNvSpPr>
            <p:nvPr/>
          </p:nvSpPr>
          <p:spPr bwMode="auto">
            <a:xfrm flipV="1">
              <a:off x="2641" y="3195"/>
              <a:ext cx="576" cy="224"/>
            </a:xfrm>
            <a:prstGeom prst="ellipse">
              <a:avLst/>
            </a:prstGeom>
            <a:solidFill>
              <a:srgbClr val="969696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3" name="Oval 70"/>
            <p:cNvSpPr>
              <a:spLocks noChangeArrowheads="1"/>
            </p:cNvSpPr>
            <p:nvPr/>
          </p:nvSpPr>
          <p:spPr bwMode="auto">
            <a:xfrm flipV="1">
              <a:off x="2641" y="3085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24" name="Oval 71"/>
            <p:cNvSpPr>
              <a:spLocks noChangeArrowheads="1"/>
            </p:cNvSpPr>
            <p:nvPr/>
          </p:nvSpPr>
          <p:spPr bwMode="auto">
            <a:xfrm flipV="1">
              <a:off x="2641" y="2973"/>
              <a:ext cx="576" cy="223"/>
            </a:xfrm>
            <a:prstGeom prst="ellipse">
              <a:avLst/>
            </a:prstGeom>
            <a:solidFill>
              <a:srgbClr val="92D050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dirty="0"/>
            </a:p>
          </p:txBody>
        </p:sp>
      </p:grpSp>
      <p:grpSp>
        <p:nvGrpSpPr>
          <p:cNvPr id="25608" name="Group 85"/>
          <p:cNvGrpSpPr>
            <a:grpSpLocks/>
          </p:cNvGrpSpPr>
          <p:nvPr/>
        </p:nvGrpSpPr>
        <p:grpSpPr bwMode="auto">
          <a:xfrm>
            <a:off x="7338641" y="4719638"/>
            <a:ext cx="914400" cy="1062037"/>
            <a:chOff x="3645" y="2973"/>
            <a:chExt cx="576" cy="669"/>
          </a:xfrm>
        </p:grpSpPr>
        <p:sp>
          <p:nvSpPr>
            <p:cNvPr id="25615" name="Oval 73"/>
            <p:cNvSpPr>
              <a:spLocks noChangeArrowheads="1"/>
            </p:cNvSpPr>
            <p:nvPr/>
          </p:nvSpPr>
          <p:spPr bwMode="auto">
            <a:xfrm flipV="1">
              <a:off x="3645" y="3419"/>
              <a:ext cx="576" cy="223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6" name="Oval 74"/>
            <p:cNvSpPr>
              <a:spLocks noChangeArrowheads="1"/>
            </p:cNvSpPr>
            <p:nvPr/>
          </p:nvSpPr>
          <p:spPr bwMode="auto">
            <a:xfrm flipV="1">
              <a:off x="3645" y="3307"/>
              <a:ext cx="576" cy="223"/>
            </a:xfrm>
            <a:prstGeom prst="ellipse">
              <a:avLst/>
            </a:prstGeom>
            <a:solidFill>
              <a:srgbClr val="969696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7" name="Oval 75"/>
            <p:cNvSpPr>
              <a:spLocks noChangeArrowheads="1"/>
            </p:cNvSpPr>
            <p:nvPr/>
          </p:nvSpPr>
          <p:spPr bwMode="auto">
            <a:xfrm flipV="1">
              <a:off x="3645" y="3195"/>
              <a:ext cx="576" cy="224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8" name="Oval 76"/>
            <p:cNvSpPr>
              <a:spLocks noChangeArrowheads="1"/>
            </p:cNvSpPr>
            <p:nvPr/>
          </p:nvSpPr>
          <p:spPr bwMode="auto">
            <a:xfrm flipV="1">
              <a:off x="3645" y="3085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9" name="Oval 77"/>
            <p:cNvSpPr>
              <a:spLocks noChangeArrowheads="1"/>
            </p:cNvSpPr>
            <p:nvPr/>
          </p:nvSpPr>
          <p:spPr bwMode="auto">
            <a:xfrm flipV="1">
              <a:off x="3645" y="2973"/>
              <a:ext cx="576" cy="223"/>
            </a:xfrm>
            <a:prstGeom prst="ellipse">
              <a:avLst/>
            </a:prstGeom>
            <a:solidFill>
              <a:srgbClr val="92D050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</p:grpSp>
      <p:grpSp>
        <p:nvGrpSpPr>
          <p:cNvPr id="25609" name="Group 84"/>
          <p:cNvGrpSpPr>
            <a:grpSpLocks/>
          </p:cNvGrpSpPr>
          <p:nvPr/>
        </p:nvGrpSpPr>
        <p:grpSpPr bwMode="auto">
          <a:xfrm>
            <a:off x="8957065" y="4708729"/>
            <a:ext cx="914400" cy="1062037"/>
            <a:chOff x="4553" y="2973"/>
            <a:chExt cx="576" cy="669"/>
          </a:xfrm>
        </p:grpSpPr>
        <p:sp>
          <p:nvSpPr>
            <p:cNvPr id="25610" name="Oval 79"/>
            <p:cNvSpPr>
              <a:spLocks noChangeArrowheads="1"/>
            </p:cNvSpPr>
            <p:nvPr/>
          </p:nvSpPr>
          <p:spPr bwMode="auto">
            <a:xfrm flipV="1">
              <a:off x="4553" y="3419"/>
              <a:ext cx="576" cy="223"/>
            </a:xfrm>
            <a:prstGeom prst="ellipse">
              <a:avLst/>
            </a:prstGeom>
            <a:solidFill>
              <a:srgbClr val="969696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1" name="Oval 80"/>
            <p:cNvSpPr>
              <a:spLocks noChangeArrowheads="1"/>
            </p:cNvSpPr>
            <p:nvPr/>
          </p:nvSpPr>
          <p:spPr bwMode="auto">
            <a:xfrm flipV="1">
              <a:off x="4553" y="3307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2" name="Oval 81"/>
            <p:cNvSpPr>
              <a:spLocks noChangeArrowheads="1"/>
            </p:cNvSpPr>
            <p:nvPr/>
          </p:nvSpPr>
          <p:spPr bwMode="auto">
            <a:xfrm flipV="1">
              <a:off x="4553" y="3195"/>
              <a:ext cx="576" cy="224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3" name="Oval 82"/>
            <p:cNvSpPr>
              <a:spLocks noChangeArrowheads="1"/>
            </p:cNvSpPr>
            <p:nvPr/>
          </p:nvSpPr>
          <p:spPr bwMode="auto">
            <a:xfrm flipV="1">
              <a:off x="4553" y="3085"/>
              <a:ext cx="576" cy="223"/>
            </a:xfrm>
            <a:prstGeom prst="ellipse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  <p:sp>
          <p:nvSpPr>
            <p:cNvPr id="25614" name="Oval 83"/>
            <p:cNvSpPr>
              <a:spLocks noChangeArrowheads="1"/>
            </p:cNvSpPr>
            <p:nvPr/>
          </p:nvSpPr>
          <p:spPr bwMode="auto">
            <a:xfrm flipV="1">
              <a:off x="4553" y="2973"/>
              <a:ext cx="576" cy="223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/>
            </a:p>
          </p:txBody>
        </p:sp>
      </p:grpSp>
      <p:sp>
        <p:nvSpPr>
          <p:cNvPr id="3" name="Up Ribbon 2"/>
          <p:cNvSpPr/>
          <p:nvPr/>
        </p:nvSpPr>
        <p:spPr bwMode="auto">
          <a:xfrm>
            <a:off x="8372850" y="2065702"/>
            <a:ext cx="2432081" cy="834845"/>
          </a:xfrm>
          <a:prstGeom prst="ribbon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b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More recent </a:t>
            </a:r>
            <a:r>
              <a:rPr lang="en-GB" altLang="en-US" dirty="0" smtClean="0"/>
              <a:t>RAID organizations (II)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u="sng" dirty="0" smtClean="0"/>
              <a:t>RAID 10</a:t>
            </a:r>
            <a:r>
              <a:rPr lang="en-GB" altLang="en-US" u="sng" dirty="0" smtClean="0"/>
              <a:t>: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Also known as </a:t>
            </a:r>
            <a:r>
              <a:rPr lang="en-GB" altLang="en-US" b="1" dirty="0" smtClean="0"/>
              <a:t>RAID </a:t>
            </a:r>
            <a:r>
              <a:rPr lang="en-GB" altLang="en-US" b="1" dirty="0" smtClean="0"/>
              <a:t>1+0</a:t>
            </a:r>
            <a:endParaRPr lang="en-GB" altLang="en-US" b="1" dirty="0" smtClean="0"/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Data are striped (as in RAID 0 </a:t>
            </a:r>
            <a:r>
              <a:rPr lang="en-GB" altLang="en-US" dirty="0" smtClean="0"/>
              <a:t>) </a:t>
            </a:r>
            <a:br>
              <a:rPr lang="en-GB" altLang="en-US" dirty="0" smtClean="0"/>
            </a:br>
            <a:r>
              <a:rPr lang="en-GB" altLang="en-US" dirty="0" smtClean="0"/>
              <a:t>over </a:t>
            </a:r>
            <a:r>
              <a:rPr lang="en-GB" altLang="en-US" dirty="0" smtClean="0"/>
              <a:t>pairs of mirrored disks (RAID 1)</a:t>
            </a:r>
          </a:p>
        </p:txBody>
      </p:sp>
      <p:sp>
        <p:nvSpPr>
          <p:cNvPr id="26628" name="Line 87"/>
          <p:cNvSpPr>
            <a:spLocks noChangeShapeType="1"/>
          </p:cNvSpPr>
          <p:nvPr/>
        </p:nvSpPr>
        <p:spPr bwMode="auto">
          <a:xfrm>
            <a:off x="2043113" y="4729163"/>
            <a:ext cx="8272462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90"/>
          <p:cNvSpPr txBox="1">
            <a:spLocks noChangeArrowheads="1"/>
          </p:cNvSpPr>
          <p:nvPr/>
        </p:nvSpPr>
        <p:spPr bwMode="auto">
          <a:xfrm>
            <a:off x="5716589" y="4122739"/>
            <a:ext cx="1277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/>
              <a:t>RAID 0</a:t>
            </a:r>
          </a:p>
        </p:txBody>
      </p:sp>
      <p:grpSp>
        <p:nvGrpSpPr>
          <p:cNvPr id="26630" name="Group 255"/>
          <p:cNvGrpSpPr>
            <a:grpSpLocks/>
          </p:cNvGrpSpPr>
          <p:nvPr/>
        </p:nvGrpSpPr>
        <p:grpSpPr bwMode="auto">
          <a:xfrm>
            <a:off x="1968500" y="4729163"/>
            <a:ext cx="1976438" cy="1592262"/>
            <a:chOff x="280" y="2979"/>
            <a:chExt cx="1245" cy="1003"/>
          </a:xfrm>
        </p:grpSpPr>
        <p:grpSp>
          <p:nvGrpSpPr>
            <p:cNvPr id="26673" name="Group 151"/>
            <p:cNvGrpSpPr>
              <a:grpSpLocks/>
            </p:cNvGrpSpPr>
            <p:nvPr/>
          </p:nvGrpSpPr>
          <p:grpSpPr bwMode="auto">
            <a:xfrm flipV="1">
              <a:off x="280" y="3313"/>
              <a:ext cx="576" cy="669"/>
              <a:chOff x="776" y="3021"/>
              <a:chExt cx="576" cy="669"/>
            </a:xfrm>
          </p:grpSpPr>
          <p:sp>
            <p:nvSpPr>
              <p:cNvPr id="26681" name="Oval 152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82" name="Oval 153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83" name="Oval 154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84" name="Oval 155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85" name="Oval 156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6674" name="Group 157"/>
            <p:cNvGrpSpPr>
              <a:grpSpLocks/>
            </p:cNvGrpSpPr>
            <p:nvPr/>
          </p:nvGrpSpPr>
          <p:grpSpPr bwMode="auto">
            <a:xfrm flipV="1">
              <a:off x="949" y="3313"/>
              <a:ext cx="576" cy="669"/>
              <a:chOff x="776" y="3021"/>
              <a:chExt cx="576" cy="669"/>
            </a:xfrm>
          </p:grpSpPr>
          <p:sp>
            <p:nvSpPr>
              <p:cNvPr id="26676" name="Oval 158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7" name="Oval 159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8" name="Oval 160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9" name="Oval 161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80" name="Oval 162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sp>
          <p:nvSpPr>
            <p:cNvPr id="26675" name="Text Box 163"/>
            <p:cNvSpPr txBox="1">
              <a:spLocks noChangeArrowheads="1"/>
            </p:cNvSpPr>
            <p:nvPr/>
          </p:nvSpPr>
          <p:spPr bwMode="auto">
            <a:xfrm>
              <a:off x="519" y="2979"/>
              <a:ext cx="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/>
                <a:t>RAID 1</a:t>
              </a:r>
            </a:p>
          </p:txBody>
        </p:sp>
      </p:grpSp>
      <p:grpSp>
        <p:nvGrpSpPr>
          <p:cNvPr id="26631" name="Group 254"/>
          <p:cNvGrpSpPr>
            <a:grpSpLocks/>
          </p:cNvGrpSpPr>
          <p:nvPr/>
        </p:nvGrpSpPr>
        <p:grpSpPr bwMode="auto">
          <a:xfrm>
            <a:off x="4168775" y="4729163"/>
            <a:ext cx="1976438" cy="1592262"/>
            <a:chOff x="1666" y="2979"/>
            <a:chExt cx="1245" cy="1003"/>
          </a:xfrm>
        </p:grpSpPr>
        <p:grpSp>
          <p:nvGrpSpPr>
            <p:cNvPr id="26660" name="Group 211"/>
            <p:cNvGrpSpPr>
              <a:grpSpLocks/>
            </p:cNvGrpSpPr>
            <p:nvPr/>
          </p:nvGrpSpPr>
          <p:grpSpPr bwMode="auto">
            <a:xfrm flipV="1">
              <a:off x="1666" y="3313"/>
              <a:ext cx="576" cy="669"/>
              <a:chOff x="776" y="3021"/>
              <a:chExt cx="576" cy="669"/>
            </a:xfrm>
          </p:grpSpPr>
          <p:sp>
            <p:nvSpPr>
              <p:cNvPr id="26668" name="Oval 212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69" name="Oval 213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0" name="Oval 214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1" name="Oval 215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72" name="Oval 216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6661" name="Group 217"/>
            <p:cNvGrpSpPr>
              <a:grpSpLocks/>
            </p:cNvGrpSpPr>
            <p:nvPr/>
          </p:nvGrpSpPr>
          <p:grpSpPr bwMode="auto">
            <a:xfrm flipV="1">
              <a:off x="2335" y="3313"/>
              <a:ext cx="576" cy="669"/>
              <a:chOff x="776" y="3021"/>
              <a:chExt cx="576" cy="669"/>
            </a:xfrm>
          </p:grpSpPr>
          <p:sp>
            <p:nvSpPr>
              <p:cNvPr id="26663" name="Oval 218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64" name="Oval 219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65" name="Oval 220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66" name="Oval 221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67" name="Oval 222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sp>
          <p:nvSpPr>
            <p:cNvPr id="26662" name="Text Box 223"/>
            <p:cNvSpPr txBox="1">
              <a:spLocks noChangeArrowheads="1"/>
            </p:cNvSpPr>
            <p:nvPr/>
          </p:nvSpPr>
          <p:spPr bwMode="auto">
            <a:xfrm>
              <a:off x="1905" y="2979"/>
              <a:ext cx="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/>
                <a:t>RAID 1</a:t>
              </a:r>
            </a:p>
          </p:txBody>
        </p:sp>
      </p:grpSp>
      <p:grpSp>
        <p:nvGrpSpPr>
          <p:cNvPr id="26632" name="Group 253"/>
          <p:cNvGrpSpPr>
            <a:grpSpLocks/>
          </p:cNvGrpSpPr>
          <p:nvPr/>
        </p:nvGrpSpPr>
        <p:grpSpPr bwMode="auto">
          <a:xfrm>
            <a:off x="6294439" y="4729163"/>
            <a:ext cx="1976437" cy="1592262"/>
            <a:chOff x="3005" y="2979"/>
            <a:chExt cx="1245" cy="1003"/>
          </a:xfrm>
        </p:grpSpPr>
        <p:grpSp>
          <p:nvGrpSpPr>
            <p:cNvPr id="26647" name="Group 225"/>
            <p:cNvGrpSpPr>
              <a:grpSpLocks/>
            </p:cNvGrpSpPr>
            <p:nvPr/>
          </p:nvGrpSpPr>
          <p:grpSpPr bwMode="auto">
            <a:xfrm flipV="1">
              <a:off x="3005" y="3313"/>
              <a:ext cx="576" cy="669"/>
              <a:chOff x="776" y="3021"/>
              <a:chExt cx="576" cy="669"/>
            </a:xfrm>
          </p:grpSpPr>
          <p:sp>
            <p:nvSpPr>
              <p:cNvPr id="26655" name="Oval 226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6" name="Oval 227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7" name="Oval 228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8" name="Oval 229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9" name="Oval 230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6648" name="Group 231"/>
            <p:cNvGrpSpPr>
              <a:grpSpLocks/>
            </p:cNvGrpSpPr>
            <p:nvPr/>
          </p:nvGrpSpPr>
          <p:grpSpPr bwMode="auto">
            <a:xfrm flipV="1">
              <a:off x="3674" y="3313"/>
              <a:ext cx="576" cy="669"/>
              <a:chOff x="776" y="3021"/>
              <a:chExt cx="576" cy="669"/>
            </a:xfrm>
          </p:grpSpPr>
          <p:sp>
            <p:nvSpPr>
              <p:cNvPr id="26650" name="Oval 232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1" name="Oval 233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2" name="Oval 234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3" name="Oval 235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54" name="Oval 236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sp>
          <p:nvSpPr>
            <p:cNvPr id="26649" name="Text Box 237"/>
            <p:cNvSpPr txBox="1">
              <a:spLocks noChangeArrowheads="1"/>
            </p:cNvSpPr>
            <p:nvPr/>
          </p:nvSpPr>
          <p:spPr bwMode="auto">
            <a:xfrm>
              <a:off x="3244" y="2979"/>
              <a:ext cx="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/>
                <a:t>RAID 1</a:t>
              </a:r>
            </a:p>
          </p:txBody>
        </p:sp>
      </p:grpSp>
      <p:grpSp>
        <p:nvGrpSpPr>
          <p:cNvPr id="26633" name="Group 252"/>
          <p:cNvGrpSpPr>
            <a:grpSpLocks/>
          </p:cNvGrpSpPr>
          <p:nvPr/>
        </p:nvGrpSpPr>
        <p:grpSpPr bwMode="auto">
          <a:xfrm>
            <a:off x="8418514" y="4729163"/>
            <a:ext cx="1976437" cy="1592262"/>
            <a:chOff x="4343" y="2979"/>
            <a:chExt cx="1245" cy="1003"/>
          </a:xfrm>
        </p:grpSpPr>
        <p:grpSp>
          <p:nvGrpSpPr>
            <p:cNvPr id="26634" name="Group 239"/>
            <p:cNvGrpSpPr>
              <a:grpSpLocks/>
            </p:cNvGrpSpPr>
            <p:nvPr/>
          </p:nvGrpSpPr>
          <p:grpSpPr bwMode="auto">
            <a:xfrm flipV="1">
              <a:off x="4343" y="3313"/>
              <a:ext cx="576" cy="669"/>
              <a:chOff x="776" y="3021"/>
              <a:chExt cx="576" cy="669"/>
            </a:xfrm>
          </p:grpSpPr>
          <p:sp>
            <p:nvSpPr>
              <p:cNvPr id="26642" name="Oval 240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43" name="Oval 241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44" name="Oval 242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45" name="Oval 243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46" name="Oval 244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accent1"/>
              </a:solidFill>
              <a:ln w="254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26635" name="Group 245"/>
            <p:cNvGrpSpPr>
              <a:grpSpLocks/>
            </p:cNvGrpSpPr>
            <p:nvPr/>
          </p:nvGrpSpPr>
          <p:grpSpPr bwMode="auto">
            <a:xfrm flipV="1">
              <a:off x="5012" y="3313"/>
              <a:ext cx="576" cy="669"/>
              <a:chOff x="776" y="3021"/>
              <a:chExt cx="576" cy="669"/>
            </a:xfrm>
          </p:grpSpPr>
          <p:sp>
            <p:nvSpPr>
              <p:cNvPr id="26637" name="Oval 246"/>
              <p:cNvSpPr>
                <a:spLocks noChangeArrowheads="1"/>
              </p:cNvSpPr>
              <p:nvPr/>
            </p:nvSpPr>
            <p:spPr bwMode="auto">
              <a:xfrm>
                <a:off x="776" y="3021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38" name="Oval 247"/>
              <p:cNvSpPr>
                <a:spLocks noChangeArrowheads="1"/>
              </p:cNvSpPr>
              <p:nvPr/>
            </p:nvSpPr>
            <p:spPr bwMode="auto">
              <a:xfrm>
                <a:off x="776" y="3133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39" name="Oval 248"/>
              <p:cNvSpPr>
                <a:spLocks noChangeArrowheads="1"/>
              </p:cNvSpPr>
              <p:nvPr/>
            </p:nvSpPr>
            <p:spPr bwMode="auto">
              <a:xfrm>
                <a:off x="776" y="3244"/>
                <a:ext cx="576" cy="22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Y</a:t>
                </a:r>
                <a:endParaRPr kumimoji="0" lang="en-US" altLang="en-US" dirty="0"/>
              </a:p>
            </p:txBody>
          </p:sp>
          <p:sp>
            <p:nvSpPr>
              <p:cNvPr id="26640" name="Oval 249"/>
              <p:cNvSpPr>
                <a:spLocks noChangeArrowheads="1"/>
              </p:cNvSpPr>
              <p:nvPr/>
            </p:nvSpPr>
            <p:spPr bwMode="auto">
              <a:xfrm>
                <a:off x="776" y="3355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26641" name="Oval 250"/>
              <p:cNvSpPr>
                <a:spLocks noChangeArrowheads="1"/>
              </p:cNvSpPr>
              <p:nvPr/>
            </p:nvSpPr>
            <p:spPr bwMode="auto">
              <a:xfrm>
                <a:off x="776" y="3467"/>
                <a:ext cx="576" cy="2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sp>
          <p:nvSpPr>
            <p:cNvPr id="26636" name="Text Box 251"/>
            <p:cNvSpPr txBox="1">
              <a:spLocks noChangeArrowheads="1"/>
            </p:cNvSpPr>
            <p:nvPr/>
          </p:nvSpPr>
          <p:spPr bwMode="auto">
            <a:xfrm>
              <a:off x="4582" y="2979"/>
              <a:ext cx="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/>
                <a:t>RAID 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flash drives?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Having no moving parts should mean </a:t>
            </a:r>
            <a:br>
              <a:rPr lang="en-US" altLang="en-US" dirty="0" smtClean="0"/>
            </a:br>
            <a:r>
              <a:rPr lang="en-US" altLang="en-US" b="1" i="1" dirty="0" smtClean="0"/>
              <a:t>fewer failures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Failures still happen</a:t>
            </a:r>
          </a:p>
          <a:p>
            <a:pPr lvl="1"/>
            <a:r>
              <a:rPr lang="en-US" altLang="en-US" dirty="0" smtClean="0"/>
              <a:t>Flash drives age as they are written to</a:t>
            </a:r>
          </a:p>
          <a:p>
            <a:pPr lvl="1"/>
            <a:r>
              <a:rPr lang="en-US" altLang="en-US" smtClean="0"/>
              <a:t>Irrecoverable read errors occur (at least as frequently as in magnetic disks?)</a:t>
            </a:r>
          </a:p>
          <a:p>
            <a:r>
              <a:rPr lang="en-US" altLang="en-US" dirty="0" smtClean="0"/>
              <a:t>Pure Storage uses a proprietary 3D-RAID organization for their </a:t>
            </a:r>
            <a:r>
              <a:rPr lang="en-US" altLang="en-US" dirty="0" err="1" smtClean="0"/>
              <a:t>SSD</a:t>
            </a:r>
            <a:r>
              <a:rPr lang="en-US" altLang="en-US" dirty="0" smtClean="0"/>
              <a:t> stores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CONCLUSION (I)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RAID original purpose </a:t>
            </a:r>
            <a:r>
              <a:rPr lang="en-GB" altLang="en-US" b="1" i="1" smtClean="0"/>
              <a:t>was </a:t>
            </a:r>
            <a:r>
              <a:rPr lang="en-GB" altLang="en-US" smtClean="0"/>
              <a:t>to take advantage of Winchester drives that were smaller and cheaper than conventional disk drives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Replace a single drive by an array of smaller drives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smtClean="0"/>
              <a:t>Current purpose</a:t>
            </a:r>
            <a:r>
              <a:rPr lang="en-GB" altLang="en-US" smtClean="0"/>
              <a:t> is to build fault-tolerant file systems that do not need backups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CONCLUSION (II)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For small installations</a:t>
            </a:r>
          </a:p>
          <a:p>
            <a:pPr marL="741363" lvl="1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RAID </a:t>
            </a:r>
            <a:r>
              <a:rPr lang="en-GB" altLang="en-US" dirty="0" smtClean="0"/>
              <a:t>level 1 attractive for small installations</a:t>
            </a:r>
          </a:p>
          <a:p>
            <a:pPr marL="341313" indent="-341313" defTabSz="457200"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Otherwise</a:t>
            </a:r>
            <a:endParaRPr lang="en-GB" altLang="en-US" dirty="0" smtClean="0"/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RAID level 6 for </a:t>
            </a:r>
            <a:r>
              <a:rPr lang="en-GB" altLang="en-US" b="1" i="1" dirty="0" smtClean="0"/>
              <a:t>higher protection</a:t>
            </a:r>
          </a:p>
          <a:p>
            <a:pPr lvl="2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Tolerates </a:t>
            </a:r>
            <a:r>
              <a:rPr lang="en-GB" altLang="en-US" b="1" i="1" dirty="0" smtClean="0"/>
              <a:t>one disk failure and irrecoverable read errors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/>
          </a:p>
          <a:p>
            <a:pPr marL="341313" indent="-341313" defTabSz="45720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3988" cy="11445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A review question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1"/>
            <a:ext cx="7773988" cy="33956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Consider an array consisting of four 2TB disks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What is </a:t>
            </a:r>
            <a:r>
              <a:rPr lang="en-GB" altLang="en-US" dirty="0" smtClean="0"/>
              <a:t>the storage </a:t>
            </a:r>
            <a:r>
              <a:rPr lang="en-GB" altLang="en-US" dirty="0" smtClean="0"/>
              <a:t>capacity of the array if we organize it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0 array?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1 array?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5 array?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Original Motivation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Replacing large and expensive mainframe hard drives (IBM 3310) by several cheaper Winchester disk drives</a:t>
            </a:r>
          </a:p>
          <a:p>
            <a:pPr marL="341313" indent="-341313" defTabSz="457200"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Will work but introduce a data reliability problem:</a:t>
            </a:r>
          </a:p>
          <a:p>
            <a:pPr marL="741363" lvl="1" indent="-284163" defTabSz="457200"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Assume MTTF of a disk drive </a:t>
            </a:r>
            <a:r>
              <a:rPr lang="en-GB" altLang="en-US" dirty="0" smtClean="0"/>
              <a:t>was then </a:t>
            </a:r>
            <a:r>
              <a:rPr lang="en-GB" altLang="en-US" dirty="0" smtClean="0"/>
              <a:t>30,000 hours</a:t>
            </a:r>
          </a:p>
          <a:p>
            <a:pPr marL="741363" lvl="1" indent="-284163" defTabSz="457200"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MTTF for a set of </a:t>
            </a:r>
            <a:r>
              <a:rPr lang="en-GB" altLang="en-US" i="1" dirty="0" smtClean="0"/>
              <a:t>n</a:t>
            </a:r>
            <a:r>
              <a:rPr lang="en-GB" altLang="en-US" dirty="0" smtClean="0"/>
              <a:t> drives </a:t>
            </a:r>
            <a:r>
              <a:rPr lang="en-GB" altLang="en-US" dirty="0" smtClean="0"/>
              <a:t>is 30,000/</a:t>
            </a:r>
            <a:r>
              <a:rPr lang="en-GB" altLang="en-US" i="1" dirty="0" smtClean="0"/>
              <a:t>n</a:t>
            </a:r>
          </a:p>
          <a:p>
            <a:pPr lvl="2" defTabSz="457200"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i="1" dirty="0" smtClean="0"/>
              <a:t>n</a:t>
            </a:r>
            <a:r>
              <a:rPr lang="en-GB" altLang="en-US" dirty="0" smtClean="0"/>
              <a:t> = 10 means MTTF of 3,000 hours</a:t>
            </a:r>
          </a:p>
          <a:p>
            <a:pPr marL="341313" indent="-341313" defTabSz="45720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3988" cy="11445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The answers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1"/>
            <a:ext cx="7773988" cy="33956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Consider an array consisting of four 2TB disks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What is </a:t>
            </a:r>
            <a:r>
              <a:rPr lang="en-GB" altLang="en-US" dirty="0" smtClean="0"/>
              <a:t>the storage </a:t>
            </a:r>
            <a:r>
              <a:rPr lang="en-GB" altLang="en-US" dirty="0" smtClean="0"/>
              <a:t>capacity of the array if we organize it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0 array?		8 TB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1 array?		4 TB</a:t>
            </a:r>
          </a:p>
          <a:p>
            <a:pPr marL="741363" lvl="1" indent="-284163" defTabSz="457200">
              <a:spcBef>
                <a:spcPts val="2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As a RAID level 5 array?		6 TB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Today’s Motivation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“Cheap” SCSI hard drives are now big enough for most applications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We use RAID today for 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Increasing disk throughput by allowing parallel access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Eliminating the need to make disk backups</a:t>
            </a:r>
          </a:p>
          <a:p>
            <a:pPr lvl="2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Disks are too big to be backed up in an efficient fashion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</a:t>
            </a:r>
            <a:r>
              <a:rPr lang="en-GB" altLang="en-US" dirty="0" smtClean="0"/>
              <a:t>level </a:t>
            </a:r>
            <a:r>
              <a:rPr lang="en-GB" altLang="en-US" dirty="0" smtClean="0"/>
              <a:t>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No replication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Advantages: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Simple to implement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No overhead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Disadvantage: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If array has </a:t>
            </a:r>
            <a:r>
              <a:rPr lang="en-GB" altLang="en-US" i="1" dirty="0" smtClean="0"/>
              <a:t>n</a:t>
            </a:r>
            <a:r>
              <a:rPr lang="en-GB" altLang="en-US" dirty="0" smtClean="0"/>
              <a:t> </a:t>
            </a:r>
            <a:r>
              <a:rPr lang="en-GB" altLang="en-US" dirty="0" smtClean="0"/>
              <a:t>disks,</a:t>
            </a:r>
            <a:br>
              <a:rPr lang="en-GB" altLang="en-US" dirty="0" smtClean="0"/>
            </a:br>
            <a:r>
              <a:rPr lang="en-GB" altLang="en-US" dirty="0" smtClean="0"/>
              <a:t>failure </a:t>
            </a:r>
            <a:r>
              <a:rPr lang="en-GB" altLang="en-US" dirty="0" smtClean="0"/>
              <a:t>rate is </a:t>
            </a:r>
            <a:r>
              <a:rPr lang="en-GB" altLang="en-US" i="1" dirty="0" smtClean="0"/>
              <a:t>n</a:t>
            </a:r>
            <a:r>
              <a:rPr lang="en-GB" altLang="en-US" dirty="0" smtClean="0"/>
              <a:t> times </a:t>
            </a:r>
            <a:r>
              <a:rPr lang="en-GB" altLang="en-US" dirty="0" smtClean="0"/>
              <a:t>the failure rate of a single disk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 levels 0 and 1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4957764" y="1682750"/>
            <a:ext cx="2643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0 </a:t>
            </a:r>
          </a:p>
        </p:txBody>
      </p:sp>
      <p:grpSp>
        <p:nvGrpSpPr>
          <p:cNvPr id="8196" name="Group 59"/>
          <p:cNvGrpSpPr>
            <a:grpSpLocks/>
          </p:cNvGrpSpPr>
          <p:nvPr/>
        </p:nvGrpSpPr>
        <p:grpSpPr bwMode="auto">
          <a:xfrm flipV="1">
            <a:off x="3590926" y="2365376"/>
            <a:ext cx="5165725" cy="1063625"/>
            <a:chOff x="1302" y="1681"/>
            <a:chExt cx="3254" cy="670"/>
          </a:xfrm>
        </p:grpSpPr>
        <p:grpSp>
          <p:nvGrpSpPr>
            <p:cNvPr id="8224" name="Group 10"/>
            <p:cNvGrpSpPr>
              <a:grpSpLocks/>
            </p:cNvGrpSpPr>
            <p:nvPr/>
          </p:nvGrpSpPr>
          <p:grpSpPr bwMode="auto">
            <a:xfrm>
              <a:off x="1302" y="1681"/>
              <a:ext cx="576" cy="669"/>
              <a:chOff x="1063" y="1825"/>
              <a:chExt cx="576" cy="575"/>
            </a:xfrm>
          </p:grpSpPr>
          <p:sp>
            <p:nvSpPr>
              <p:cNvPr id="8243" name="Oval 4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4" name="Oval 5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5" name="Oval 6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6" name="Oval 7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7" name="Oval 9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25" name="Group 12"/>
            <p:cNvGrpSpPr>
              <a:grpSpLocks/>
            </p:cNvGrpSpPr>
            <p:nvPr/>
          </p:nvGrpSpPr>
          <p:grpSpPr bwMode="auto">
            <a:xfrm>
              <a:off x="3980" y="1681"/>
              <a:ext cx="576" cy="669"/>
              <a:chOff x="1063" y="1825"/>
              <a:chExt cx="576" cy="575"/>
            </a:xfrm>
          </p:grpSpPr>
          <p:sp>
            <p:nvSpPr>
              <p:cNvPr id="8238" name="Oval 13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9" name="Oval 14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0" name="Oval 15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1" name="Oval 16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42" name="Oval 17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26" name="Group 18"/>
            <p:cNvGrpSpPr>
              <a:grpSpLocks/>
            </p:cNvGrpSpPr>
            <p:nvPr/>
          </p:nvGrpSpPr>
          <p:grpSpPr bwMode="auto">
            <a:xfrm>
              <a:off x="3071" y="1681"/>
              <a:ext cx="576" cy="669"/>
              <a:chOff x="1063" y="1825"/>
              <a:chExt cx="576" cy="575"/>
            </a:xfrm>
          </p:grpSpPr>
          <p:sp>
            <p:nvSpPr>
              <p:cNvPr id="8233" name="Oval 19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4" name="Oval 20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5" name="Oval 21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6" name="Oval 22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7" name="Oval 23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27" name="Group 24"/>
            <p:cNvGrpSpPr>
              <a:grpSpLocks/>
            </p:cNvGrpSpPr>
            <p:nvPr/>
          </p:nvGrpSpPr>
          <p:grpSpPr bwMode="auto">
            <a:xfrm>
              <a:off x="2211" y="1682"/>
              <a:ext cx="576" cy="669"/>
              <a:chOff x="1063" y="1825"/>
              <a:chExt cx="576" cy="575"/>
            </a:xfrm>
          </p:grpSpPr>
          <p:sp>
            <p:nvSpPr>
              <p:cNvPr id="8228" name="Oval 25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29" name="Oval 26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0" name="Oval 27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1" name="Oval 28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32" name="Oval 29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sp>
        <p:nvSpPr>
          <p:cNvPr id="8197" name="Text Box 38"/>
          <p:cNvSpPr txBox="1">
            <a:spLocks noChangeArrowheads="1"/>
          </p:cNvSpPr>
          <p:nvPr/>
        </p:nvSpPr>
        <p:spPr bwMode="auto">
          <a:xfrm>
            <a:off x="4957764" y="4035425"/>
            <a:ext cx="253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1</a:t>
            </a:r>
          </a:p>
        </p:txBody>
      </p:sp>
      <p:grpSp>
        <p:nvGrpSpPr>
          <p:cNvPr id="8198" name="Group 65"/>
          <p:cNvGrpSpPr>
            <a:grpSpLocks/>
          </p:cNvGrpSpPr>
          <p:nvPr/>
        </p:nvGrpSpPr>
        <p:grpSpPr bwMode="auto">
          <a:xfrm flipV="1">
            <a:off x="3590926" y="4795839"/>
            <a:ext cx="5165725" cy="1062037"/>
            <a:chOff x="1302" y="3021"/>
            <a:chExt cx="3254" cy="669"/>
          </a:xfrm>
        </p:grpSpPr>
        <p:grpSp>
          <p:nvGrpSpPr>
            <p:cNvPr id="8200" name="Group 32"/>
            <p:cNvGrpSpPr>
              <a:grpSpLocks/>
            </p:cNvGrpSpPr>
            <p:nvPr/>
          </p:nvGrpSpPr>
          <p:grpSpPr bwMode="auto">
            <a:xfrm>
              <a:off x="1302" y="3021"/>
              <a:ext cx="576" cy="669"/>
              <a:chOff x="1063" y="1825"/>
              <a:chExt cx="576" cy="575"/>
            </a:xfrm>
          </p:grpSpPr>
          <p:sp>
            <p:nvSpPr>
              <p:cNvPr id="8219" name="Oval 33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20" name="Oval 34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21" name="Oval 35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22" name="Oval 36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23" name="Oval 37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01" name="Group 39"/>
            <p:cNvGrpSpPr>
              <a:grpSpLocks/>
            </p:cNvGrpSpPr>
            <p:nvPr/>
          </p:nvGrpSpPr>
          <p:grpSpPr bwMode="auto">
            <a:xfrm>
              <a:off x="3980" y="3021"/>
              <a:ext cx="576" cy="669"/>
              <a:chOff x="1063" y="1825"/>
              <a:chExt cx="576" cy="575"/>
            </a:xfrm>
          </p:grpSpPr>
          <p:sp>
            <p:nvSpPr>
              <p:cNvPr id="8214" name="Oval 40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5" name="Oval 41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6" name="Oval 42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7" name="Oval 43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8" name="Oval 44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02" name="Group 45"/>
            <p:cNvGrpSpPr>
              <a:grpSpLocks/>
            </p:cNvGrpSpPr>
            <p:nvPr/>
          </p:nvGrpSpPr>
          <p:grpSpPr bwMode="auto">
            <a:xfrm>
              <a:off x="3071" y="3021"/>
              <a:ext cx="576" cy="669"/>
              <a:chOff x="1063" y="1825"/>
              <a:chExt cx="576" cy="575"/>
            </a:xfrm>
          </p:grpSpPr>
          <p:sp>
            <p:nvSpPr>
              <p:cNvPr id="8209" name="Oval 46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0" name="Oval 47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1" name="Oval 48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2" name="Oval 49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13" name="Oval 50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8203" name="Group 51"/>
            <p:cNvGrpSpPr>
              <a:grpSpLocks/>
            </p:cNvGrpSpPr>
            <p:nvPr/>
          </p:nvGrpSpPr>
          <p:grpSpPr bwMode="auto">
            <a:xfrm>
              <a:off x="2211" y="3021"/>
              <a:ext cx="576" cy="669"/>
              <a:chOff x="1063" y="1825"/>
              <a:chExt cx="576" cy="575"/>
            </a:xfrm>
          </p:grpSpPr>
          <p:sp>
            <p:nvSpPr>
              <p:cNvPr id="8204" name="Oval 52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05" name="Oval 53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06" name="Oval 54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07" name="Oval 55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8208" name="Oval 56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sp>
        <p:nvSpPr>
          <p:cNvPr id="8199" name="AutoShape 63"/>
          <p:cNvSpPr>
            <a:spLocks noChangeArrowheads="1"/>
          </p:cNvSpPr>
          <p:nvPr/>
        </p:nvSpPr>
        <p:spPr bwMode="auto">
          <a:xfrm>
            <a:off x="7842251" y="3960813"/>
            <a:ext cx="1973263" cy="609600"/>
          </a:xfrm>
          <a:prstGeom prst="wedgeRoundRectCallout">
            <a:avLst>
              <a:gd name="adj1" fmla="val -54343"/>
              <a:gd name="adj2" fmla="val 84375"/>
              <a:gd name="adj3" fmla="val 16667"/>
            </a:avLst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/>
              <a:t>Mirrors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level </a:t>
            </a:r>
            <a:r>
              <a:rPr lang="en-GB" altLang="en-US" dirty="0" smtClean="0"/>
              <a:t>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Mirroring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Two copies of each disk block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Advantages:</a:t>
            </a:r>
            <a:endParaRPr lang="en-GB" altLang="en-US" b="1" i="1" dirty="0" smtClean="0"/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Simple to implement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Fault-tolerant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Disadvantage: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Requires twice the disk capacity of normal file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RAID </a:t>
            </a:r>
            <a:r>
              <a:rPr lang="en-GB" altLang="en-US" dirty="0" smtClean="0"/>
              <a:t>level </a:t>
            </a:r>
            <a:r>
              <a:rPr lang="en-GB" altLang="en-US" dirty="0" smtClean="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Error </a:t>
            </a:r>
            <a:r>
              <a:rPr lang="en-GB" altLang="en-US" b="1" i="1" dirty="0" smtClean="0"/>
              <a:t>correction</a:t>
            </a:r>
            <a:r>
              <a:rPr lang="en-GB" altLang="en-US" dirty="0" smtClean="0"/>
              <a:t> code</a:t>
            </a:r>
          </a:p>
          <a:p>
            <a:pPr marL="341313" indent="-341313" defTabSz="457200">
              <a:spcBef>
                <a:spcPts val="1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 smtClean="0"/>
              <a:t>Very bad </a:t>
            </a:r>
            <a:r>
              <a:rPr lang="en-GB" altLang="en-US" b="1" i="1" dirty="0" smtClean="0"/>
              <a:t>idea</a:t>
            </a:r>
          </a:p>
          <a:p>
            <a:pPr marL="741363" lvl="1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Disk </a:t>
            </a:r>
            <a:r>
              <a:rPr lang="en-GB" altLang="en-US" dirty="0" smtClean="0"/>
              <a:t>drives either work correctly or do not work at all</a:t>
            </a:r>
          </a:p>
          <a:p>
            <a:pPr marL="1141413" lvl="2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Only possible errors are </a:t>
            </a:r>
            <a:r>
              <a:rPr lang="en-GB" altLang="en-US" b="1" i="1" dirty="0" smtClean="0"/>
              <a:t>omission errors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We need an </a:t>
            </a:r>
            <a:r>
              <a:rPr lang="en-GB" altLang="en-US" b="1" i="1" dirty="0" smtClean="0"/>
              <a:t>omission correction code</a:t>
            </a:r>
          </a:p>
          <a:p>
            <a:pPr lvl="2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 parity bit is enough to correct a single omission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238720" y="5526482"/>
            <a:ext cx="9942245" cy="98663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Error correction codes are widely used 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inside </a:t>
            </a:r>
            <a:r>
              <a:rPr kumimoji="0" lang="en-US" sz="2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disk controller to handle read errors caused by surface imperfections, …</a:t>
            </a:r>
            <a:endParaRPr kumimoji="0" lang="en-US" sz="2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 levels 2 and 3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957764" y="1835150"/>
            <a:ext cx="2643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2 </a:t>
            </a:r>
          </a:p>
        </p:txBody>
      </p:sp>
      <p:sp>
        <p:nvSpPr>
          <p:cNvPr id="11268" name="Text Box 36"/>
          <p:cNvSpPr txBox="1">
            <a:spLocks noChangeArrowheads="1"/>
          </p:cNvSpPr>
          <p:nvPr/>
        </p:nvSpPr>
        <p:spPr bwMode="auto">
          <a:xfrm>
            <a:off x="4957764" y="4505325"/>
            <a:ext cx="253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RAID level 3</a:t>
            </a:r>
          </a:p>
        </p:txBody>
      </p:sp>
      <p:grpSp>
        <p:nvGrpSpPr>
          <p:cNvPr id="11269" name="Group 133"/>
          <p:cNvGrpSpPr>
            <a:grpSpLocks/>
          </p:cNvGrpSpPr>
          <p:nvPr/>
        </p:nvGrpSpPr>
        <p:grpSpPr bwMode="auto">
          <a:xfrm>
            <a:off x="2755901" y="2517776"/>
            <a:ext cx="6530975" cy="1063625"/>
            <a:chOff x="776" y="1586"/>
            <a:chExt cx="4114" cy="670"/>
          </a:xfrm>
        </p:grpSpPr>
        <p:grpSp>
          <p:nvGrpSpPr>
            <p:cNvPr id="11303" name="Group 6"/>
            <p:cNvGrpSpPr>
              <a:grpSpLocks/>
            </p:cNvGrpSpPr>
            <p:nvPr/>
          </p:nvGrpSpPr>
          <p:grpSpPr bwMode="auto">
            <a:xfrm>
              <a:off x="776" y="1586"/>
              <a:ext cx="576" cy="669"/>
              <a:chOff x="1063" y="1825"/>
              <a:chExt cx="576" cy="575"/>
            </a:xfrm>
          </p:grpSpPr>
          <p:sp>
            <p:nvSpPr>
              <p:cNvPr id="11328" name="Oval 7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9" name="Oval 8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30" name="Oval 9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31" name="Oval 10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32" name="Oval 11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304" name="Group 12"/>
            <p:cNvGrpSpPr>
              <a:grpSpLocks/>
            </p:cNvGrpSpPr>
            <p:nvPr/>
          </p:nvGrpSpPr>
          <p:grpSpPr bwMode="auto">
            <a:xfrm>
              <a:off x="3454" y="1586"/>
              <a:ext cx="576" cy="669"/>
              <a:chOff x="1063" y="1825"/>
              <a:chExt cx="576" cy="575"/>
            </a:xfrm>
          </p:grpSpPr>
          <p:sp>
            <p:nvSpPr>
              <p:cNvPr id="11323" name="Oval 13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4" name="Oval 14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5" name="Oval 15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6" name="Oval 16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7" name="Oval 17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305" name="Group 18"/>
            <p:cNvGrpSpPr>
              <a:grpSpLocks/>
            </p:cNvGrpSpPr>
            <p:nvPr/>
          </p:nvGrpSpPr>
          <p:grpSpPr bwMode="auto">
            <a:xfrm>
              <a:off x="2545" y="1586"/>
              <a:ext cx="576" cy="669"/>
              <a:chOff x="1063" y="1825"/>
              <a:chExt cx="576" cy="575"/>
            </a:xfrm>
          </p:grpSpPr>
          <p:sp>
            <p:nvSpPr>
              <p:cNvPr id="11318" name="Oval 19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9" name="Oval 20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0" name="Oval 21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1" name="Oval 22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22" name="Oval 23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306" name="Group 24"/>
            <p:cNvGrpSpPr>
              <a:grpSpLocks/>
            </p:cNvGrpSpPr>
            <p:nvPr/>
          </p:nvGrpSpPr>
          <p:grpSpPr bwMode="auto">
            <a:xfrm>
              <a:off x="1685" y="1587"/>
              <a:ext cx="576" cy="669"/>
              <a:chOff x="1063" y="1825"/>
              <a:chExt cx="576" cy="575"/>
            </a:xfrm>
          </p:grpSpPr>
          <p:sp>
            <p:nvSpPr>
              <p:cNvPr id="11313" name="Oval 25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4" name="Oval 26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5" name="Oval 27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6" name="Oval 28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7" name="Oval 29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307" name="Group 80"/>
            <p:cNvGrpSpPr>
              <a:grpSpLocks/>
            </p:cNvGrpSpPr>
            <p:nvPr/>
          </p:nvGrpSpPr>
          <p:grpSpPr bwMode="auto">
            <a:xfrm>
              <a:off x="4314" y="1586"/>
              <a:ext cx="576" cy="669"/>
              <a:chOff x="1063" y="1825"/>
              <a:chExt cx="576" cy="575"/>
            </a:xfrm>
          </p:grpSpPr>
          <p:sp>
            <p:nvSpPr>
              <p:cNvPr id="11308" name="Oval 81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09" name="Oval 82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0" name="Oval 83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1" name="Oval 84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12" name="Oval 85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grpSp>
        <p:nvGrpSpPr>
          <p:cNvPr id="11270" name="Group 101"/>
          <p:cNvGrpSpPr>
            <a:grpSpLocks/>
          </p:cNvGrpSpPr>
          <p:nvPr/>
        </p:nvGrpSpPr>
        <p:grpSpPr bwMode="auto">
          <a:xfrm flipV="1">
            <a:off x="2755901" y="5249863"/>
            <a:ext cx="6454775" cy="1109662"/>
            <a:chOff x="776" y="3287"/>
            <a:chExt cx="4066" cy="699"/>
          </a:xfrm>
        </p:grpSpPr>
        <p:grpSp>
          <p:nvGrpSpPr>
            <p:cNvPr id="11273" name="Group 30"/>
            <p:cNvGrpSpPr>
              <a:grpSpLocks/>
            </p:cNvGrpSpPr>
            <p:nvPr/>
          </p:nvGrpSpPr>
          <p:grpSpPr bwMode="auto">
            <a:xfrm>
              <a:off x="776" y="3287"/>
              <a:ext cx="576" cy="669"/>
              <a:chOff x="1063" y="1825"/>
              <a:chExt cx="576" cy="575"/>
            </a:xfrm>
          </p:grpSpPr>
          <p:sp>
            <p:nvSpPr>
              <p:cNvPr id="11298" name="Oval 31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9" name="Oval 32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00" name="Oval 33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01" name="Oval 34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302" name="Oval 35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274" name="Group 37"/>
            <p:cNvGrpSpPr>
              <a:grpSpLocks/>
            </p:cNvGrpSpPr>
            <p:nvPr/>
          </p:nvGrpSpPr>
          <p:grpSpPr bwMode="auto">
            <a:xfrm>
              <a:off x="3454" y="3307"/>
              <a:ext cx="576" cy="669"/>
              <a:chOff x="1063" y="1825"/>
              <a:chExt cx="576" cy="575"/>
            </a:xfrm>
          </p:grpSpPr>
          <p:sp>
            <p:nvSpPr>
              <p:cNvPr id="11293" name="Oval 38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4" name="Oval 39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5" name="Oval 40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6" name="Oval 41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7" name="Oval 42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275" name="Group 49"/>
            <p:cNvGrpSpPr>
              <a:grpSpLocks/>
            </p:cNvGrpSpPr>
            <p:nvPr/>
          </p:nvGrpSpPr>
          <p:grpSpPr bwMode="auto">
            <a:xfrm>
              <a:off x="1685" y="3297"/>
              <a:ext cx="576" cy="669"/>
              <a:chOff x="1063" y="1825"/>
              <a:chExt cx="576" cy="575"/>
            </a:xfrm>
          </p:grpSpPr>
          <p:sp>
            <p:nvSpPr>
              <p:cNvPr id="11288" name="Oval 50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9" name="Oval 51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0" name="Oval 52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1" name="Oval 53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92" name="Oval 54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276" name="Group 87"/>
            <p:cNvGrpSpPr>
              <a:grpSpLocks/>
            </p:cNvGrpSpPr>
            <p:nvPr/>
          </p:nvGrpSpPr>
          <p:grpSpPr bwMode="auto">
            <a:xfrm>
              <a:off x="2545" y="3297"/>
              <a:ext cx="576" cy="669"/>
              <a:chOff x="1063" y="1825"/>
              <a:chExt cx="576" cy="575"/>
            </a:xfrm>
          </p:grpSpPr>
          <p:sp>
            <p:nvSpPr>
              <p:cNvPr id="11283" name="Oval 88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4" name="Oval 89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5" name="Oval 90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6" name="Oval 91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7" name="Oval 92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chemeClr val="accent1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  <p:grpSp>
          <p:nvGrpSpPr>
            <p:cNvPr id="11277" name="Group 93"/>
            <p:cNvGrpSpPr>
              <a:grpSpLocks/>
            </p:cNvGrpSpPr>
            <p:nvPr/>
          </p:nvGrpSpPr>
          <p:grpSpPr bwMode="auto">
            <a:xfrm>
              <a:off x="4266" y="3317"/>
              <a:ext cx="576" cy="669"/>
              <a:chOff x="1063" y="1825"/>
              <a:chExt cx="576" cy="575"/>
            </a:xfrm>
          </p:grpSpPr>
          <p:sp>
            <p:nvSpPr>
              <p:cNvPr id="11278" name="Oval 94"/>
              <p:cNvSpPr>
                <a:spLocks noChangeArrowheads="1"/>
              </p:cNvSpPr>
              <p:nvPr/>
            </p:nvSpPr>
            <p:spPr bwMode="auto">
              <a:xfrm>
                <a:off x="1063" y="1825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79" name="Oval 95"/>
              <p:cNvSpPr>
                <a:spLocks noChangeArrowheads="1"/>
              </p:cNvSpPr>
              <p:nvPr/>
            </p:nvSpPr>
            <p:spPr bwMode="auto">
              <a:xfrm>
                <a:off x="1063" y="1921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0" name="Oval 96"/>
              <p:cNvSpPr>
                <a:spLocks noChangeArrowheads="1"/>
              </p:cNvSpPr>
              <p:nvPr/>
            </p:nvSpPr>
            <p:spPr bwMode="auto">
              <a:xfrm>
                <a:off x="1063" y="2017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1" name="Oval 97"/>
              <p:cNvSpPr>
                <a:spLocks noChangeArrowheads="1"/>
              </p:cNvSpPr>
              <p:nvPr/>
            </p:nvSpPr>
            <p:spPr bwMode="auto">
              <a:xfrm>
                <a:off x="1063" y="2112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  <p:sp>
            <p:nvSpPr>
              <p:cNvPr id="11282" name="Oval 98"/>
              <p:cNvSpPr>
                <a:spLocks noChangeArrowheads="1"/>
              </p:cNvSpPr>
              <p:nvPr/>
            </p:nvSpPr>
            <p:spPr bwMode="auto">
              <a:xfrm>
                <a:off x="1063" y="2208"/>
                <a:ext cx="576" cy="192"/>
              </a:xfrm>
              <a:prstGeom prst="ellipse">
                <a:avLst/>
              </a:prstGeom>
              <a:solidFill>
                <a:srgbClr val="969696"/>
              </a:solidFill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kumimoji="0" lang="en-US" altLang="en-US"/>
              </a:p>
            </p:txBody>
          </p:sp>
        </p:grpSp>
      </p:grpSp>
      <p:sp>
        <p:nvSpPr>
          <p:cNvPr id="11271" name="AutoShape 99"/>
          <p:cNvSpPr>
            <a:spLocks noChangeArrowheads="1"/>
          </p:cNvSpPr>
          <p:nvPr/>
        </p:nvSpPr>
        <p:spPr bwMode="auto">
          <a:xfrm>
            <a:off x="7916864" y="1608138"/>
            <a:ext cx="2657475" cy="609600"/>
          </a:xfrm>
          <a:prstGeom prst="wedgeRoundRectCallout">
            <a:avLst>
              <a:gd name="adj1" fmla="val -38949"/>
              <a:gd name="adj2" fmla="val 84375"/>
              <a:gd name="adj3" fmla="val 16667"/>
            </a:avLst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/>
              <a:t>Check disks</a:t>
            </a:r>
          </a:p>
        </p:txBody>
      </p:sp>
      <p:sp>
        <p:nvSpPr>
          <p:cNvPr id="11272" name="AutoShape 100"/>
          <p:cNvSpPr>
            <a:spLocks noChangeArrowheads="1"/>
          </p:cNvSpPr>
          <p:nvPr/>
        </p:nvSpPr>
        <p:spPr bwMode="auto">
          <a:xfrm>
            <a:off x="8069263" y="4186238"/>
            <a:ext cx="2278062" cy="609600"/>
          </a:xfrm>
          <a:prstGeom prst="wedgeRoundRectCallout">
            <a:avLst>
              <a:gd name="adj1" fmla="val -26866"/>
              <a:gd name="adj2" fmla="val 108074"/>
              <a:gd name="adj3" fmla="val 16667"/>
            </a:avLst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/>
              <a:t>Parity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832</TotalTime>
  <Words>1322</Words>
  <Application>Microsoft Office PowerPoint</Application>
  <PresentationFormat>Widescreen</PresentationFormat>
  <Paragraphs>325</Paragraphs>
  <Slides>30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Arial Narrow</vt:lpstr>
      <vt:lpstr>Cambria Math</vt:lpstr>
      <vt:lpstr>Symbol</vt:lpstr>
      <vt:lpstr>Times New Roman</vt:lpstr>
      <vt:lpstr>Wingdings</vt:lpstr>
      <vt:lpstr>Pixel</vt:lpstr>
      <vt:lpstr>A CASE FOR REDUNDANT ARRAYS OF INEXPENSIVE DISKS (RAID)</vt:lpstr>
      <vt:lpstr>Highlights</vt:lpstr>
      <vt:lpstr>Original Motivation</vt:lpstr>
      <vt:lpstr>Today’s Motivation </vt:lpstr>
      <vt:lpstr>RAID level 0</vt:lpstr>
      <vt:lpstr>RAID levels 0 and 1</vt:lpstr>
      <vt:lpstr>RAID level 1</vt:lpstr>
      <vt:lpstr>RAID level 2</vt:lpstr>
      <vt:lpstr>RAID levels 2 and 3</vt:lpstr>
      <vt:lpstr>RAID level 3</vt:lpstr>
      <vt:lpstr>How parity works?</vt:lpstr>
      <vt:lpstr>Recovering from a disk failure</vt:lpstr>
      <vt:lpstr>How RAID level 3 works (I)</vt:lpstr>
      <vt:lpstr>How RAID level 3 works (II)</vt:lpstr>
      <vt:lpstr>How RAID level 3 works (III)</vt:lpstr>
      <vt:lpstr>RAID level 4 (I)</vt:lpstr>
      <vt:lpstr>RAID level 4 (II)</vt:lpstr>
      <vt:lpstr>RAID levels 4 and 5</vt:lpstr>
      <vt:lpstr>RAID level 5</vt:lpstr>
      <vt:lpstr>The small write problem</vt:lpstr>
      <vt:lpstr>First solution</vt:lpstr>
      <vt:lpstr>Second solution</vt:lpstr>
      <vt:lpstr>How it works</vt:lpstr>
      <vt:lpstr>More recent RAID organizations (I)</vt:lpstr>
      <vt:lpstr>More recent RAID organizations (II)</vt:lpstr>
      <vt:lpstr>What about flash drives?</vt:lpstr>
      <vt:lpstr>CONCLUSION (I)</vt:lpstr>
      <vt:lpstr>CONCLUSION (II)</vt:lpstr>
      <vt:lpstr>A review question</vt:lpstr>
      <vt:lpstr>The answers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redundnat arrys of inexpensive disks (RAID)</dc:title>
  <dc:creator>Jehan-François Pâris</dc:creator>
  <cp:lastModifiedBy>Jehan-Francois Paris</cp:lastModifiedBy>
  <cp:revision>54</cp:revision>
  <dcterms:created xsi:type="dcterms:W3CDTF">2001-10-10T16:45:26Z</dcterms:created>
  <dcterms:modified xsi:type="dcterms:W3CDTF">2020-10-08T16:28:07Z</dcterms:modified>
</cp:coreProperties>
</file>