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3" r:id="rId22"/>
    <p:sldId id="274" r:id="rId23"/>
    <p:sldId id="276" r:id="rId24"/>
    <p:sldId id="278" r:id="rId25"/>
    <p:sldId id="279" r:id="rId26"/>
    <p:sldId id="332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28" r:id="rId36"/>
    <p:sldId id="329" r:id="rId37"/>
    <p:sldId id="330" r:id="rId38"/>
    <p:sldId id="331" r:id="rId39"/>
    <p:sldId id="289" r:id="rId40"/>
    <p:sldId id="288" r:id="rId41"/>
    <p:sldId id="290" r:id="rId42"/>
    <p:sldId id="291" r:id="rId43"/>
    <p:sldId id="292" r:id="rId44"/>
    <p:sldId id="293" r:id="rId45"/>
    <p:sldId id="295" r:id="rId46"/>
    <p:sldId id="336" r:id="rId47"/>
    <p:sldId id="333" r:id="rId48"/>
    <p:sldId id="334" r:id="rId49"/>
    <p:sldId id="294" r:id="rId50"/>
    <p:sldId id="335" r:id="rId51"/>
    <p:sldId id="297" r:id="rId52"/>
    <p:sldId id="298" r:id="rId53"/>
    <p:sldId id="299" r:id="rId54"/>
    <p:sldId id="300" r:id="rId55"/>
    <p:sldId id="296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11" r:id="rId66"/>
    <p:sldId id="310" r:id="rId67"/>
    <p:sldId id="312" r:id="rId68"/>
    <p:sldId id="313" r:id="rId69"/>
    <p:sldId id="314" r:id="rId70"/>
    <p:sldId id="315" r:id="rId7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2">
          <p15:clr>
            <a:srgbClr val="A4A3A4"/>
          </p15:clr>
        </p15:guide>
        <p15:guide id="2" pos="4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980" y="60"/>
      </p:cViewPr>
      <p:guideLst>
        <p:guide orient="horz" pos="692"/>
        <p:guide pos="42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893" cy="75893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slide" Target="slides/slide6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7C480-7393-4990-A8DE-9CA269627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65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C2ED0-09CB-496D-AB88-55C0BB3187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53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C37B-175D-43BF-ABFF-D70B99DD8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3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9394D-F304-4144-92A2-78EEA5E4C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044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8BFC-0BE8-4315-9FD1-B4FA866C0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704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9B82-8A79-40F5-9B79-7EA6E0140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694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80F8-F819-4CEE-A4C0-C45063E79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0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A5AC-61B4-4382-BC4A-501B634E4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0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FE77-8B50-46C1-A658-E778F8BD54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695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891F4-A3AF-4BCC-B5D3-409BC094E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40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A0525-154C-4EEB-BE3C-F8642C8C3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9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140B-40C5-49BF-AEAA-DF51BCEFE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94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6DBF-DCEF-4D68-ABE4-DBAD8957E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187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7BBD-D51F-4F2B-957F-F1958B0815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437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638B-952B-4354-B8D4-F6F8F2FD66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48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A604-93F9-4944-9E05-9195A5249F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87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6D13-40FB-4C75-8F6B-DEC6D8503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6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710E3-4A81-44CF-80BF-41C2F59B0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7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6EFE-0ED9-48AC-8C34-8E147A2C7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5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6D1C7-FEB7-4BB8-AB41-53D3F92EC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86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E789-3B1B-4878-976F-6D364F232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49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98FF8-947C-4845-AA87-530E6FF3E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B0CF59E-1E45-442A-99D3-513D67006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0"/>
              <a:chExt cx="1806" cy="1989"/>
            </a:xfrm>
          </p:grpSpPr>
          <p:sp>
            <p:nvSpPr>
              <p:cNvPr id="20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1585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393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0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1585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393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792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792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792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185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185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6672D8F-D977-4196-B170-F159FB206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87575" y="1098550"/>
            <a:ext cx="6956425" cy="2955925"/>
          </a:xfrm>
          <a:solidFill>
            <a:schemeClr val="bg2"/>
          </a:solidFill>
        </p:spPr>
        <p:txBody>
          <a:bodyPr lIns="228600"/>
          <a:lstStyle/>
          <a:p>
            <a:pPr marL="65088" eaLnBrk="1" hangingPunct="1"/>
            <a:r>
              <a:rPr lang="en-US" altLang="en-US" sz="4800" b="1" smtClean="0">
                <a:solidFill>
                  <a:srgbClr val="FFFFFF"/>
                </a:solidFill>
              </a:rPr>
              <a:t>In Search of an Understandable</a:t>
            </a:r>
            <a:br>
              <a:rPr lang="en-US" altLang="en-US" sz="4800" b="1" smtClean="0">
                <a:solidFill>
                  <a:srgbClr val="FFFFFF"/>
                </a:solidFill>
              </a:rPr>
            </a:br>
            <a:r>
              <a:rPr lang="en-US" altLang="en-US" sz="4800" b="1" smtClean="0">
                <a:solidFill>
                  <a:srgbClr val="FFFFFF"/>
                </a:solidFill>
              </a:rPr>
              <a:t>Consensus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359275" y="4516438"/>
            <a:ext cx="4683125" cy="17208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200" smtClean="0"/>
              <a:t>Diego Ongaro</a:t>
            </a:r>
            <a:br>
              <a:rPr lang="en-US" altLang="en-US" sz="3200" smtClean="0"/>
            </a:br>
            <a:r>
              <a:rPr lang="en-US" altLang="en-US" sz="3200" smtClean="0"/>
              <a:t>John Ousterhout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3200" i="1" smtClean="0"/>
              <a:t>Stanford University</a:t>
            </a:r>
            <a:endParaRPr lang="en-US" altLang="en-US" sz="30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 types of failures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altLang="en-US" b="1" i="1" u="sng" smtClean="0"/>
              <a:t>Non-Byzantine</a:t>
            </a:r>
          </a:p>
          <a:p>
            <a:pPr marL="798513" lvl="1" indent="-341313" eaLnBrk="1" hangingPunct="1"/>
            <a:r>
              <a:rPr lang="en-US" altLang="en-US" smtClean="0"/>
              <a:t>Failed nodes stop communicating with other nodes</a:t>
            </a:r>
          </a:p>
          <a:p>
            <a:pPr lvl="2" eaLnBrk="1" hangingPunct="1"/>
            <a:r>
              <a:rPr lang="en-US" altLang="en-US" smtClean="0"/>
              <a:t>"Clean" failure</a:t>
            </a:r>
          </a:p>
          <a:p>
            <a:pPr lvl="2" eaLnBrk="1" hangingPunct="1"/>
            <a:r>
              <a:rPr lang="en-US" altLang="en-US" b="1" i="1" smtClean="0"/>
              <a:t>Fail-stop</a:t>
            </a:r>
            <a:r>
              <a:rPr lang="en-US" altLang="en-US" smtClean="0"/>
              <a:t> behavior</a:t>
            </a:r>
          </a:p>
        </p:txBody>
      </p:sp>
      <p:sp>
        <p:nvSpPr>
          <p:cNvPr id="12292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4038600" cy="4552950"/>
          </a:xfrm>
        </p:spPr>
        <p:txBody>
          <a:bodyPr/>
          <a:lstStyle/>
          <a:p>
            <a:pPr eaLnBrk="1" hangingPunct="1"/>
            <a:r>
              <a:rPr lang="en-US" altLang="en-US" b="1" i="1" u="sng" smtClean="0"/>
              <a:t>Byzantine</a:t>
            </a:r>
          </a:p>
          <a:p>
            <a:pPr marL="914400" lvl="1" indent="-457200" eaLnBrk="1" hangingPunct="1"/>
            <a:r>
              <a:rPr lang="en-US" altLang="en-US" smtClean="0"/>
              <a:t>Failed nodes will keep sending messages </a:t>
            </a:r>
          </a:p>
          <a:p>
            <a:pPr marL="1257300" lvl="2" eaLnBrk="1" hangingPunct="1"/>
            <a:r>
              <a:rPr lang="en-US" altLang="en-US" smtClean="0"/>
              <a:t>Incorrect and potentially misleading</a:t>
            </a:r>
          </a:p>
          <a:p>
            <a:pPr marL="1257300" lvl="2" eaLnBrk="1" hangingPunct="1"/>
            <a:r>
              <a:rPr lang="en-US" altLang="en-US" smtClean="0"/>
              <a:t>Failed node becomes a</a:t>
            </a:r>
            <a:r>
              <a:rPr lang="en-US" altLang="en-US" b="1" i="1" u="sng" smtClean="0"/>
              <a:t> </a:t>
            </a:r>
            <a:r>
              <a:rPr lang="en-US" altLang="en-US" b="1" i="1" smtClean="0"/>
              <a:t>traitor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Consensus algorithms (II)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 </a:t>
            </a:r>
            <a:r>
              <a:rPr lang="en-US" altLang="en-US" b="1" i="1" smtClean="0"/>
              <a:t>Robustness:</a:t>
            </a:r>
          </a:p>
          <a:p>
            <a:pPr lvl="2" eaLnBrk="1" hangingPunct="1"/>
            <a:r>
              <a:rPr lang="en-US" altLang="en-US" smtClean="0"/>
              <a:t>Do not depend on timing to ensure the consistency of the logs</a:t>
            </a:r>
          </a:p>
          <a:p>
            <a:pPr lvl="1" eaLnBrk="1" hangingPunct="1"/>
            <a:r>
              <a:rPr lang="en-US" altLang="en-US" b="1" i="1" smtClean="0"/>
              <a:t>Responsiveness:</a:t>
            </a:r>
          </a:p>
          <a:p>
            <a:pPr lvl="2" eaLnBrk="1" hangingPunct="1"/>
            <a:r>
              <a:rPr lang="en-US" altLang="en-US" smtClean="0"/>
              <a:t>Commands will typically complete as soon as a majority of the servers have responded to a </a:t>
            </a:r>
            <a:r>
              <a:rPr lang="en-US" altLang="en-US" b="1" i="1" smtClean="0"/>
              <a:t>single round</a:t>
            </a:r>
            <a:r>
              <a:rPr lang="en-US" altLang="en-US" smtClean="0"/>
              <a:t> of remote procedure calls</a:t>
            </a:r>
          </a:p>
          <a:p>
            <a:pPr lvl="3" eaLnBrk="1" hangingPunct="1"/>
            <a:r>
              <a:rPr lang="en-US" altLang="en-US" smtClean="0"/>
              <a:t>One or two slow servers will not impact overall system response times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Paxos limitations (I)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Exceptionally difficult to understand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1" i="1" smtClean="0"/>
              <a:t>“</a:t>
            </a:r>
            <a:r>
              <a:rPr lang="en-US" altLang="en-US" i="1" smtClean="0"/>
              <a:t>The dirty little secret of the NSDI</a:t>
            </a:r>
            <a:r>
              <a:rPr lang="en-US" altLang="en-US" i="1" baseline="30000" smtClean="0"/>
              <a:t>*</a:t>
            </a:r>
            <a:r>
              <a:rPr lang="en-US" altLang="en-US" i="1" smtClean="0"/>
              <a:t> community is that at most five people really, truly understand every part of Paxos ;-).</a:t>
            </a:r>
            <a:r>
              <a:rPr lang="en-US" altLang="en-US" b="1" i="1" smtClean="0"/>
              <a:t>”</a:t>
            </a:r>
            <a:r>
              <a:rPr lang="en-US" altLang="en-US" i="1" smtClean="0"/>
              <a:t> </a:t>
            </a:r>
            <a:br>
              <a:rPr lang="en-US" altLang="en-US" i="1" smtClean="0"/>
            </a:br>
            <a:r>
              <a:rPr lang="en-US" altLang="en-US" smtClean="0">
                <a:solidFill>
                  <a:schemeClr val="bg2"/>
                </a:solidFill>
              </a:rPr>
              <a:t>– Anonymous NSDI reviewer</a:t>
            </a:r>
            <a:endParaRPr lang="en-US" alt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47775" y="5456238"/>
            <a:ext cx="6954838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400"/>
              <a:t>*The USENIX Symposium on </a:t>
            </a:r>
            <a:r>
              <a:rPr lang="en-US" altLang="en-US" sz="2400" u="sng"/>
              <a:t>N</a:t>
            </a:r>
            <a:r>
              <a:rPr lang="en-US" altLang="en-US" sz="2400"/>
              <a:t>etworked </a:t>
            </a:r>
            <a:r>
              <a:rPr lang="en-US" altLang="en-US" sz="2400" u="sng"/>
              <a:t>S</a:t>
            </a:r>
            <a:r>
              <a:rPr lang="en-US" altLang="en-US" sz="2400"/>
              <a:t>ystems</a:t>
            </a: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400" u="sng"/>
              <a:t>D</a:t>
            </a:r>
            <a:r>
              <a:rPr lang="en-US" altLang="en-US" sz="2400"/>
              <a:t>esign and </a:t>
            </a:r>
            <a:r>
              <a:rPr lang="en-US" altLang="en-US" sz="2400" u="sng"/>
              <a:t>I</a:t>
            </a:r>
            <a:r>
              <a:rPr lang="en-US" altLang="en-US" sz="2400"/>
              <a:t>mplementation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Paxos limitations (II)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Very difficult to implement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1" i="1" smtClean="0"/>
              <a:t>“</a:t>
            </a:r>
            <a:r>
              <a:rPr lang="en-US" altLang="en-US" i="1" smtClean="0"/>
              <a:t>There are significant gaps between the description of the Paxos algorithm and the needs of a real-world system…the final system will be based on an unproven protocol.</a:t>
            </a:r>
            <a:r>
              <a:rPr lang="en-US" altLang="en-US" b="1" i="1" smtClean="0"/>
              <a:t>”</a:t>
            </a:r>
            <a:r>
              <a:rPr lang="en-US" altLang="en-US" i="1" smtClean="0"/>
              <a:t> </a:t>
            </a:r>
            <a:r>
              <a:rPr lang="en-US" altLang="en-US" smtClean="0">
                <a:solidFill>
                  <a:schemeClr val="bg2"/>
                </a:solidFill>
              </a:rPr>
              <a:t>– Chubby authors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Designing for understandability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objective of RAFT</a:t>
            </a:r>
          </a:p>
          <a:p>
            <a:pPr lvl="1" eaLnBrk="1" hangingPunct="1"/>
            <a:r>
              <a:rPr lang="en-US" altLang="en-US" smtClean="0"/>
              <a:t>Whenever possible, select the alternative that is the easiest to understand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Techniques that were used include</a:t>
            </a:r>
          </a:p>
          <a:p>
            <a:pPr lvl="1" eaLnBrk="1" hangingPunct="1"/>
            <a:r>
              <a:rPr lang="en-US" altLang="en-US" smtClean="0"/>
              <a:t>Dividing problems into smaller problems</a:t>
            </a:r>
          </a:p>
          <a:p>
            <a:pPr lvl="1" eaLnBrk="1" hangingPunct="1"/>
            <a:r>
              <a:rPr lang="en-US" altLang="en-US" smtClean="0"/>
              <a:t>Reducing the number of system states to consider</a:t>
            </a:r>
          </a:p>
          <a:p>
            <a:pPr lvl="2" eaLnBrk="1" hangingPunct="1"/>
            <a:r>
              <a:rPr lang="en-US" altLang="en-US" smtClean="0"/>
              <a:t>Could logs have holes in them? 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decomposition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Old technique</a:t>
            </a:r>
          </a:p>
          <a:p>
            <a:pPr eaLnBrk="1" hangingPunct="1"/>
            <a:r>
              <a:rPr lang="en-US" altLang="en-US" smtClean="0"/>
              <a:t>René Descartes' third rule for avoiding fallacies: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i="1" smtClean="0"/>
              <a:t>	The third, to conduct my thoughts in such order that, by commencing with objects the simplest and easiest to know, I might ascend by little and little, and, as it were, step by step, to the knowledge of the more complex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consensus algorithm 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Servers start by electing a </a:t>
            </a:r>
            <a:r>
              <a:rPr lang="en-US" altLang="en-US" b="1" i="1" smtClean="0"/>
              <a:t>leader</a:t>
            </a:r>
          </a:p>
          <a:p>
            <a:pPr lvl="1" eaLnBrk="1" hangingPunct="1"/>
            <a:r>
              <a:rPr lang="en-US" altLang="en-US" smtClean="0"/>
              <a:t>Sole server habilitated to accept commands from clients</a:t>
            </a:r>
          </a:p>
          <a:p>
            <a:pPr lvl="1" eaLnBrk="1" hangingPunct="1"/>
            <a:r>
              <a:rPr lang="en-US" altLang="en-US" smtClean="0"/>
              <a:t>Will enter them in its log and forward them to other servers</a:t>
            </a:r>
          </a:p>
          <a:p>
            <a:pPr lvl="1" eaLnBrk="1" hangingPunct="1"/>
            <a:r>
              <a:rPr lang="en-US" altLang="en-US" smtClean="0"/>
              <a:t>Will tell them when it is safe to apply these log entries to their state machines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consensus algorithm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Decomposes the problem into three fairly independent subproblems</a:t>
            </a:r>
          </a:p>
          <a:p>
            <a:pPr lvl="1" eaLnBrk="1" hangingPunct="1"/>
            <a:r>
              <a:rPr lang="en-US" altLang="en-US" b="1" i="1" smtClean="0"/>
              <a:t>Leader election: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How servers will pick a—</a:t>
            </a:r>
            <a:r>
              <a:rPr lang="en-US" altLang="en-US" b="1" i="1" smtClean="0"/>
              <a:t>single</a:t>
            </a:r>
            <a:r>
              <a:rPr lang="en-US" altLang="en-US" smtClean="0"/>
              <a:t>—leader</a:t>
            </a:r>
          </a:p>
          <a:p>
            <a:pPr lvl="1" eaLnBrk="1" hangingPunct="1"/>
            <a:r>
              <a:rPr lang="en-US" altLang="en-US" b="1" i="1" smtClean="0"/>
              <a:t>Log replication: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How the leader will accept log entries from clients, propagate them to the other servers and ensure their logs remain in a consistent state</a:t>
            </a:r>
          </a:p>
          <a:p>
            <a:pPr lvl="1" eaLnBrk="1" hangingPunct="1"/>
            <a:r>
              <a:rPr lang="en-US" altLang="en-US" b="1" i="1" smtClean="0"/>
              <a:t>Safety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basics: the servers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RAFT cluster consists of several servers</a:t>
            </a:r>
          </a:p>
          <a:p>
            <a:pPr lvl="1" eaLnBrk="1" hangingPunct="1"/>
            <a:r>
              <a:rPr lang="en-US" altLang="en-US" smtClean="0"/>
              <a:t>Typically five</a:t>
            </a:r>
          </a:p>
          <a:p>
            <a:pPr eaLnBrk="1" hangingPunct="1"/>
            <a:r>
              <a:rPr lang="en-US" altLang="en-US" smtClean="0"/>
              <a:t>Each server can be in one of three states</a:t>
            </a:r>
          </a:p>
          <a:p>
            <a:pPr lvl="1" eaLnBrk="1" hangingPunct="1"/>
            <a:r>
              <a:rPr lang="en-US" altLang="en-US" b="1" i="1" smtClean="0"/>
              <a:t>Leader</a:t>
            </a:r>
          </a:p>
          <a:p>
            <a:pPr lvl="1" eaLnBrk="1" hangingPunct="1"/>
            <a:r>
              <a:rPr lang="en-US" altLang="en-US" b="1" i="1" smtClean="0"/>
              <a:t>Follower</a:t>
            </a:r>
          </a:p>
          <a:p>
            <a:pPr lvl="1" eaLnBrk="1" hangingPunct="1"/>
            <a:r>
              <a:rPr lang="en-US" altLang="en-US" b="1" i="1" smtClean="0"/>
              <a:t>Candidate</a:t>
            </a:r>
            <a:r>
              <a:rPr lang="en-US" altLang="en-US" smtClean="0"/>
              <a:t> (to be the new leader)</a:t>
            </a:r>
          </a:p>
          <a:p>
            <a:pPr eaLnBrk="1" hangingPunct="1"/>
            <a:r>
              <a:rPr lang="en-US" altLang="en-US" smtClean="0"/>
              <a:t>Followers are passive:</a:t>
            </a:r>
          </a:p>
          <a:p>
            <a:pPr lvl="1" eaLnBrk="1" hangingPunct="1"/>
            <a:r>
              <a:rPr lang="en-US" altLang="en-US" smtClean="0"/>
              <a:t>Simply reply to requests coming from their leader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 states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5513"/>
            <a:ext cx="91440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Motivation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"Consensus algorithms allow a collection of machines to work as a coherent group that can survive the failures of some of its members."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Very important role in building fault-tolerant distributed systems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basics: terms (I)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Epochs of arbitrary length</a:t>
            </a:r>
          </a:p>
          <a:p>
            <a:pPr lvl="1" eaLnBrk="1" hangingPunct="1"/>
            <a:r>
              <a:rPr lang="en-US" altLang="en-US" smtClean="0"/>
              <a:t>Start with the election of a leader</a:t>
            </a:r>
          </a:p>
          <a:p>
            <a:pPr lvl="1" eaLnBrk="1" hangingPunct="1"/>
            <a:r>
              <a:rPr lang="en-US" altLang="en-US" smtClean="0"/>
              <a:t>End when</a:t>
            </a:r>
          </a:p>
          <a:p>
            <a:pPr lvl="2" eaLnBrk="1" hangingPunct="1"/>
            <a:r>
              <a:rPr lang="en-US" altLang="en-US" smtClean="0"/>
              <a:t>No leader can be selected (split vote) </a:t>
            </a:r>
          </a:p>
          <a:p>
            <a:pPr lvl="2" eaLnBrk="1" hangingPunct="1"/>
            <a:r>
              <a:rPr lang="en-US" altLang="en-US" smtClean="0"/>
              <a:t>Leader becomes unavailable</a:t>
            </a:r>
          </a:p>
          <a:p>
            <a:pPr eaLnBrk="1" hangingPunct="1">
              <a:spcBef>
                <a:spcPct val="80000"/>
              </a:spcBef>
            </a:pPr>
            <a:r>
              <a:rPr lang="en-US" altLang="en-US" smtClean="0"/>
              <a:t>Different servers may observe transitions between terms at different times or even miss them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basics: terms (II)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128838"/>
            <a:ext cx="8934450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basics: terms (III)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Terms act as logical clocks</a:t>
            </a:r>
          </a:p>
          <a:p>
            <a:pPr lvl="1" eaLnBrk="1" hangingPunct="1"/>
            <a:r>
              <a:rPr lang="en-US" altLang="en-US" smtClean="0"/>
              <a:t>Allow servers to detect and discard obsolete information (messages from stale leaders, …)</a:t>
            </a:r>
          </a:p>
          <a:p>
            <a:pPr eaLnBrk="1" hangingPunct="1"/>
            <a:r>
              <a:rPr lang="en-US" altLang="en-US" smtClean="0"/>
              <a:t>Each server maintains a current term number</a:t>
            </a:r>
          </a:p>
          <a:p>
            <a:pPr lvl="1" eaLnBrk="1" hangingPunct="1"/>
            <a:r>
              <a:rPr lang="en-US" altLang="en-US" smtClean="0"/>
              <a:t>Includes it in all its communications</a:t>
            </a:r>
          </a:p>
          <a:p>
            <a:pPr eaLnBrk="1" hangingPunct="1"/>
            <a:r>
              <a:rPr lang="en-US" altLang="en-US" smtClean="0"/>
              <a:t>A server receiving a message with a high number updates its own number</a:t>
            </a:r>
          </a:p>
          <a:p>
            <a:pPr eaLnBrk="1" hangingPunct="1"/>
            <a:r>
              <a:rPr lang="en-US" altLang="en-US" smtClean="0"/>
              <a:t>A leader or a candidate receiving a message with a high number becomes a follower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basics: RPC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Servers communicate through idempotent RPCs</a:t>
            </a:r>
          </a:p>
          <a:p>
            <a:pPr lvl="1" eaLnBrk="1" hangingPunct="1"/>
            <a:r>
              <a:rPr lang="en-US" altLang="en-US" b="1" smtClean="0"/>
              <a:t>RequestVote</a:t>
            </a:r>
          </a:p>
          <a:p>
            <a:pPr lvl="2" eaLnBrk="1" hangingPunct="1"/>
            <a:r>
              <a:rPr lang="en-US" altLang="en-US" smtClean="0"/>
              <a:t>Initiated by candidates during elections </a:t>
            </a:r>
          </a:p>
          <a:p>
            <a:pPr lvl="1" eaLnBrk="1" hangingPunct="1"/>
            <a:r>
              <a:rPr lang="en-US" altLang="en-US" b="1" smtClean="0"/>
              <a:t>AppendEntry</a:t>
            </a:r>
          </a:p>
          <a:p>
            <a:pPr lvl="2" eaLnBrk="1" hangingPunct="1"/>
            <a:r>
              <a:rPr lang="en-US" altLang="en-US" smtClean="0"/>
              <a:t>Initiated by leaders to</a:t>
            </a:r>
          </a:p>
          <a:p>
            <a:pPr lvl="3" eaLnBrk="1" hangingPunct="1"/>
            <a:r>
              <a:rPr lang="en-US" altLang="en-US" smtClean="0"/>
              <a:t>Replicate log entries</a:t>
            </a:r>
          </a:p>
          <a:p>
            <a:pPr lvl="3" eaLnBrk="1" hangingPunct="1"/>
            <a:r>
              <a:rPr lang="en-US" altLang="en-US" smtClean="0"/>
              <a:t>Provide a form of heartbeat</a:t>
            </a:r>
          </a:p>
          <a:p>
            <a:pPr lvl="4" eaLnBrk="1" hangingPunct="1"/>
            <a:r>
              <a:rPr lang="en-US" altLang="en-US" smtClean="0"/>
              <a:t>Empty AppendEntry( ) calls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 elections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Servers start being </a:t>
            </a:r>
            <a:r>
              <a:rPr lang="en-US" altLang="en-US" b="1" i="1" smtClean="0"/>
              <a:t>followers</a:t>
            </a:r>
          </a:p>
          <a:p>
            <a:pPr eaLnBrk="1" hangingPunct="1"/>
            <a:r>
              <a:rPr lang="en-US" altLang="en-US" smtClean="0"/>
              <a:t>Remain followers as long as they receive valid RPCs from a leader or candidate</a:t>
            </a:r>
          </a:p>
          <a:p>
            <a:pPr eaLnBrk="1" hangingPunct="1"/>
            <a:r>
              <a:rPr lang="en-US" altLang="en-US" smtClean="0"/>
              <a:t>When a follower receives no communication over a period of time (the </a:t>
            </a:r>
            <a:r>
              <a:rPr lang="en-US" altLang="en-US" b="1" i="1" smtClean="0"/>
              <a:t>election timeout</a:t>
            </a:r>
            <a:r>
              <a:rPr lang="en-US" altLang="en-US" smtClean="0"/>
              <a:t>), it starts an election to pick a </a:t>
            </a:r>
            <a:r>
              <a:rPr lang="en-US" altLang="en-US" b="1" i="1" smtClean="0"/>
              <a:t>new leader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leader fails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2578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Followers notice at </a:t>
            </a:r>
            <a:r>
              <a:rPr lang="en-US" altLang="en-US" b="1" i="1" smtClean="0"/>
              <a:t>different times</a:t>
            </a:r>
            <a:r>
              <a:rPr lang="en-US" altLang="en-US" smtClean="0"/>
              <a:t> the lack of heartbeats</a:t>
            </a:r>
          </a:p>
          <a:p>
            <a:pPr eaLnBrk="1" hangingPunct="1"/>
            <a:r>
              <a:rPr lang="en-US" altLang="en-US" smtClean="0"/>
              <a:t>Decide to elect a new leader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743200" y="1730375"/>
            <a:ext cx="3657600" cy="1393825"/>
            <a:chOff x="0" y="0"/>
            <a:chExt cx="2304" cy="878"/>
          </a:xfrm>
        </p:grpSpPr>
        <p:sp>
          <p:nvSpPr>
            <p:cNvPr id="27674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27675" name="AutoShape 6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27676" name="Group 7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27677" name="AutoShap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27678" name="Group 9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27679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80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81" name="Rectangle 12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82" name="Rectangle 13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27653" name="Oval 14"/>
          <p:cNvSpPr>
            <a:spLocks noChangeArrowheads="1"/>
          </p:cNvSpPr>
          <p:nvPr/>
        </p:nvSpPr>
        <p:spPr bwMode="auto">
          <a:xfrm>
            <a:off x="228600" y="2024063"/>
            <a:ext cx="1292225" cy="1100137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Client</a:t>
            </a:r>
          </a:p>
        </p:txBody>
      </p:sp>
      <p:grpSp>
        <p:nvGrpSpPr>
          <p:cNvPr id="27654" name="Group 15"/>
          <p:cNvGrpSpPr>
            <a:grpSpLocks/>
          </p:cNvGrpSpPr>
          <p:nvPr/>
        </p:nvGrpSpPr>
        <p:grpSpPr bwMode="auto">
          <a:xfrm>
            <a:off x="304800" y="3581400"/>
            <a:ext cx="3657600" cy="1393825"/>
            <a:chOff x="0" y="0"/>
            <a:chExt cx="2304" cy="878"/>
          </a:xfrm>
        </p:grpSpPr>
        <p:sp>
          <p:nvSpPr>
            <p:cNvPr id="27665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27666" name="AutoShape 17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27667" name="Group 18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27668" name="AutoShap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27669" name="Group 20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27670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71" name="Rectangle 22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72" name="Rectangle 23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73" name="Rectangle 24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27655" name="Group 25"/>
          <p:cNvGrpSpPr>
            <a:grpSpLocks/>
          </p:cNvGrpSpPr>
          <p:nvPr/>
        </p:nvGrpSpPr>
        <p:grpSpPr bwMode="auto">
          <a:xfrm>
            <a:off x="5257800" y="3581400"/>
            <a:ext cx="3657600" cy="1393825"/>
            <a:chOff x="0" y="0"/>
            <a:chExt cx="2304" cy="878"/>
          </a:xfrm>
        </p:grpSpPr>
        <p:sp>
          <p:nvSpPr>
            <p:cNvPr id="27656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27657" name="AutoShape 27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27658" name="Group 28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27659" name="AutoShap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27660" name="Group 30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2766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62" name="Rectangle 32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63" name="Rectangle 33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27664" name="Rectangle 34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Starting an election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follower starts an election, it</a:t>
            </a:r>
          </a:p>
          <a:p>
            <a:pPr lvl="1" eaLnBrk="1" hangingPunct="1"/>
            <a:r>
              <a:rPr lang="en-US" altLang="en-US" smtClean="0"/>
              <a:t>Increments its current term</a:t>
            </a:r>
          </a:p>
          <a:p>
            <a:pPr lvl="1" eaLnBrk="1" hangingPunct="1"/>
            <a:r>
              <a:rPr lang="en-US" altLang="en-US" smtClean="0"/>
              <a:t>Transitions to candidate state</a:t>
            </a:r>
          </a:p>
          <a:p>
            <a:pPr lvl="1" eaLnBrk="1" hangingPunct="1"/>
            <a:r>
              <a:rPr lang="en-US" altLang="en-US" smtClean="0"/>
              <a:t>Votes for itself </a:t>
            </a:r>
          </a:p>
          <a:p>
            <a:pPr lvl="1" eaLnBrk="1" hangingPunct="1"/>
            <a:r>
              <a:rPr lang="en-US" altLang="en-US" smtClean="0"/>
              <a:t> Issues </a:t>
            </a:r>
            <a:r>
              <a:rPr lang="en-US" altLang="en-US" b="1" i="1" smtClean="0"/>
              <a:t>RequestVote</a:t>
            </a:r>
            <a:r>
              <a:rPr lang="en-US" altLang="en-US" smtClean="0"/>
              <a:t> RPCs in parallel to all the other servers in the cluster.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Acting as a candidate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candidate remains in that state until</a:t>
            </a:r>
          </a:p>
          <a:p>
            <a:pPr lvl="1" eaLnBrk="1" hangingPunct="1"/>
            <a:r>
              <a:rPr lang="en-US" altLang="en-US" smtClean="0"/>
              <a:t>It wins the election</a:t>
            </a:r>
          </a:p>
          <a:p>
            <a:pPr lvl="1" eaLnBrk="1" hangingPunct="1"/>
            <a:r>
              <a:rPr lang="en-US" altLang="en-US" smtClean="0"/>
              <a:t>Another server becomes the new leader</a:t>
            </a:r>
          </a:p>
          <a:p>
            <a:pPr lvl="1" eaLnBrk="1" hangingPunct="1"/>
            <a:r>
              <a:rPr lang="en-US" altLang="en-US" smtClean="0"/>
              <a:t>A period of time goes by with no winner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Winning an election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Must receive votes from a majority of the servers in the cluster for the same term</a:t>
            </a:r>
          </a:p>
          <a:p>
            <a:pPr lvl="1" eaLnBrk="1" hangingPunct="1"/>
            <a:r>
              <a:rPr lang="en-US" altLang="en-US" smtClean="0"/>
              <a:t>Each server will vote for at most one candidate in a given term</a:t>
            </a:r>
          </a:p>
          <a:p>
            <a:pPr lvl="2" eaLnBrk="1" hangingPunct="1"/>
            <a:r>
              <a:rPr lang="en-US" altLang="en-US" smtClean="0"/>
              <a:t>The first one that contacted it</a:t>
            </a:r>
          </a:p>
          <a:p>
            <a:pPr eaLnBrk="1" hangingPunct="1"/>
            <a:r>
              <a:rPr lang="en-US" altLang="en-US" smtClean="0"/>
              <a:t>Majority rule ensures that at most one candidate can win the election </a:t>
            </a:r>
          </a:p>
          <a:p>
            <a:pPr eaLnBrk="1" hangingPunct="1"/>
            <a:r>
              <a:rPr lang="en-US" altLang="en-US" smtClean="0"/>
              <a:t>Winner becomes </a:t>
            </a:r>
            <a:r>
              <a:rPr lang="en-US" altLang="en-US" b="1" i="1" smtClean="0"/>
              <a:t>leader</a:t>
            </a:r>
            <a:r>
              <a:rPr lang="en-US" altLang="en-US" smtClean="0"/>
              <a:t> and sends heartbeat messages to all of the other servers</a:t>
            </a:r>
          </a:p>
          <a:p>
            <a:pPr lvl="1" eaLnBrk="1" hangingPunct="1"/>
            <a:r>
              <a:rPr lang="en-US" altLang="en-US" smtClean="0"/>
              <a:t>To assert its new role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Hearing from other servers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Candidates may receive an </a:t>
            </a:r>
            <a:r>
              <a:rPr lang="en-US" altLang="en-US" b="1" i="1" smtClean="0"/>
              <a:t>AppendEntries</a:t>
            </a:r>
            <a:r>
              <a:rPr lang="en-US" altLang="en-US" smtClean="0"/>
              <a:t> RPC from another server claiming to be leader</a:t>
            </a:r>
          </a:p>
          <a:p>
            <a:pPr eaLnBrk="1" hangingPunct="1"/>
            <a:r>
              <a:rPr lang="en-US" altLang="en-US" smtClean="0"/>
              <a:t>If the leader’s term is at greater than or equal to the candidate’s current term, the candidate recognizes that leader and returns to follower state</a:t>
            </a:r>
          </a:p>
          <a:p>
            <a:pPr eaLnBrk="1" hangingPunct="1"/>
            <a:r>
              <a:rPr lang="en-US" altLang="en-US" smtClean="0"/>
              <a:t>Otherwise the candidate ignores the RPC and remains a candidate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Motivation (II)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u="sng" smtClean="0"/>
              <a:t>Paxos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Current standard for both teaching and implementing consensus algorithms</a:t>
            </a:r>
          </a:p>
          <a:p>
            <a:pPr lvl="1" eaLnBrk="1" hangingPunct="1"/>
            <a:r>
              <a:rPr lang="en-US" altLang="en-US" smtClean="0"/>
              <a:t>Very difficult to </a:t>
            </a:r>
            <a:r>
              <a:rPr lang="en-US" altLang="en-US" b="1" i="1" smtClean="0"/>
              <a:t>understand </a:t>
            </a:r>
            <a:r>
              <a:rPr lang="en-US" altLang="en-US" smtClean="0"/>
              <a:t>and very hard to </a:t>
            </a:r>
            <a:r>
              <a:rPr lang="en-US" altLang="en-US" b="1" i="1" smtClean="0"/>
              <a:t>implement</a:t>
            </a:r>
            <a:r>
              <a:rPr lang="en-US" altLang="en-US" b="1" smtClean="0"/>
              <a:t> </a:t>
            </a:r>
          </a:p>
          <a:p>
            <a:pPr eaLnBrk="1" hangingPunct="1"/>
            <a:r>
              <a:rPr lang="en-US" altLang="en-US" b="1" i="1" u="sng" smtClean="0"/>
              <a:t>Raft</a:t>
            </a:r>
          </a:p>
          <a:p>
            <a:pPr lvl="1" eaLnBrk="1" hangingPunct="1"/>
            <a:r>
              <a:rPr lang="en-US" altLang="en-US" smtClean="0"/>
              <a:t>New protocol (2014)</a:t>
            </a:r>
          </a:p>
          <a:p>
            <a:pPr lvl="1" eaLnBrk="1" hangingPunct="1"/>
            <a:r>
              <a:rPr lang="en-US" altLang="en-US" smtClean="0"/>
              <a:t>Much easier to </a:t>
            </a:r>
            <a:r>
              <a:rPr lang="en-US" altLang="en-US" b="1" i="1" smtClean="0"/>
              <a:t>understand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Several </a:t>
            </a:r>
            <a:r>
              <a:rPr lang="en-US" altLang="en-US" b="1" i="1" smtClean="0"/>
              <a:t>open-source implementations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Split elections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candidate obtains a majority of the votes in the servers in the cluster</a:t>
            </a:r>
          </a:p>
          <a:p>
            <a:pPr eaLnBrk="1" hangingPunct="1"/>
            <a:r>
              <a:rPr lang="en-US" altLang="en-US" smtClean="0"/>
              <a:t>Each candidate will time out and start a new election</a:t>
            </a:r>
          </a:p>
          <a:p>
            <a:pPr lvl="1" eaLnBrk="1" hangingPunct="1"/>
            <a:r>
              <a:rPr lang="en-US" altLang="en-US" smtClean="0"/>
              <a:t>After incrementing its term number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Avoiding split elections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uses randomized election timeouts</a:t>
            </a:r>
          </a:p>
          <a:p>
            <a:pPr lvl="1" eaLnBrk="1" hangingPunct="1"/>
            <a:r>
              <a:rPr lang="en-US" altLang="en-US" smtClean="0"/>
              <a:t>Chosen randomly from a fixed interval</a:t>
            </a:r>
          </a:p>
          <a:p>
            <a:pPr eaLnBrk="1" hangingPunct="1"/>
            <a:r>
              <a:rPr lang="en-US" altLang="en-US" smtClean="0"/>
              <a:t>Increases the chances that a single follower will detect the loss of the leader before the others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H="1" flipV="1">
            <a:off x="2695575" y="2709863"/>
            <a:ext cx="0" cy="3408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2695575" y="6118225"/>
            <a:ext cx="536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73088" y="2847975"/>
            <a:ext cx="1866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Follower A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573088" y="3814763"/>
            <a:ext cx="1866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Follower B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531813" y="47323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Leader</a:t>
            </a:r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2695575" y="5251450"/>
            <a:ext cx="2708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5621338" y="4991100"/>
            <a:ext cx="2462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Last heartbeat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192713" y="50228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>
                <a:latin typeface="Arial Black" panose="020B0A04020102020204" pitchFamily="34" charset="0"/>
              </a:rPr>
              <a:t>X</a:t>
            </a:r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2695575" y="3376613"/>
            <a:ext cx="2708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2695575" y="4333875"/>
            <a:ext cx="2708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5403850" y="3367088"/>
            <a:ext cx="6969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>
            <a:off x="5403850" y="4329113"/>
            <a:ext cx="15462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5403850" y="3554413"/>
            <a:ext cx="1649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Timeouts</a:t>
            </a:r>
          </a:p>
        </p:txBody>
      </p:sp>
      <p:sp>
        <p:nvSpPr>
          <p:cNvPr id="34832" name="AutoShape 19"/>
          <p:cNvSpPr>
            <a:spLocks noChangeArrowheads="1"/>
          </p:cNvSpPr>
          <p:nvPr/>
        </p:nvSpPr>
        <p:spPr bwMode="auto">
          <a:xfrm>
            <a:off x="3092450" y="1628775"/>
            <a:ext cx="5849938" cy="1081088"/>
          </a:xfrm>
          <a:prstGeom prst="wedgeRectCallout">
            <a:avLst>
              <a:gd name="adj1" fmla="val 2403"/>
              <a:gd name="adj2" fmla="val 1069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Follower with the </a:t>
            </a:r>
            <a:r>
              <a:rPr lang="en-US" altLang="en-US" b="1" i="1"/>
              <a:t>shortest timeout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becomes the </a:t>
            </a:r>
            <a:r>
              <a:rPr lang="en-US" altLang="en-US" b="1" i="1"/>
              <a:t>new leader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4833" name="Line 21"/>
          <p:cNvSpPr>
            <a:spLocks noChangeShapeType="1"/>
          </p:cNvSpPr>
          <p:nvPr/>
        </p:nvSpPr>
        <p:spPr bwMode="auto">
          <a:xfrm flipH="1">
            <a:off x="5403850" y="3367088"/>
            <a:ext cx="0" cy="18843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 replication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Leaders</a:t>
            </a:r>
          </a:p>
          <a:p>
            <a:pPr lvl="1" eaLnBrk="1" hangingPunct="1"/>
            <a:r>
              <a:rPr lang="en-US" altLang="en-US" smtClean="0"/>
              <a:t> Accept client commands</a:t>
            </a:r>
          </a:p>
          <a:p>
            <a:pPr lvl="1" eaLnBrk="1" hangingPunct="1"/>
            <a:r>
              <a:rPr lang="en-US" altLang="en-US" smtClean="0"/>
              <a:t>Append them to their log (new entry)</a:t>
            </a:r>
          </a:p>
          <a:p>
            <a:pPr lvl="1" eaLnBrk="1" hangingPunct="1"/>
            <a:r>
              <a:rPr lang="en-US" altLang="en-US" smtClean="0"/>
              <a:t>Issue </a:t>
            </a:r>
            <a:r>
              <a:rPr lang="en-US" altLang="en-US" b="1" smtClean="0"/>
              <a:t>AppendEntry</a:t>
            </a:r>
            <a:r>
              <a:rPr lang="en-US" altLang="en-US" smtClean="0"/>
              <a:t> RPCs in parallel to all followers</a:t>
            </a:r>
          </a:p>
          <a:p>
            <a:pPr lvl="1" eaLnBrk="1" hangingPunct="1"/>
            <a:r>
              <a:rPr lang="en-US" altLang="en-US" smtClean="0"/>
              <a:t>Apply the entry to their state machine once it has been safely replicated</a:t>
            </a:r>
          </a:p>
          <a:p>
            <a:pPr lvl="2" eaLnBrk="1" hangingPunct="1"/>
            <a:r>
              <a:rPr lang="en-US" altLang="en-US" smtClean="0"/>
              <a:t>Entry is then </a:t>
            </a:r>
            <a:r>
              <a:rPr lang="en-US" altLang="en-US" b="1" i="1" smtClean="0"/>
              <a:t>committed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client sends a request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5486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Leader stores request on its log and forwards it to its followers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2743200" y="1730375"/>
            <a:ext cx="3657600" cy="1393825"/>
            <a:chOff x="0" y="0"/>
            <a:chExt cx="2304" cy="878"/>
          </a:xfrm>
        </p:grpSpPr>
        <p:sp>
          <p:nvSpPr>
            <p:cNvPr id="36894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6895" name="AutoShape 6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6896" name="Group 7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6897" name="AutoShap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6898" name="Group 9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6899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900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901" name="Rectangle 12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902" name="Rectangle 13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6869" name="Oval 14"/>
          <p:cNvSpPr>
            <a:spLocks noChangeArrowheads="1"/>
          </p:cNvSpPr>
          <p:nvPr/>
        </p:nvSpPr>
        <p:spPr bwMode="auto">
          <a:xfrm>
            <a:off x="228600" y="2024063"/>
            <a:ext cx="1292225" cy="1100137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Client</a:t>
            </a:r>
          </a:p>
        </p:txBody>
      </p:sp>
      <p:sp>
        <p:nvSpPr>
          <p:cNvPr id="36870" name="Line 15"/>
          <p:cNvSpPr>
            <a:spLocks noChangeShapeType="1"/>
          </p:cNvSpPr>
          <p:nvPr/>
        </p:nvSpPr>
        <p:spPr bwMode="auto">
          <a:xfrm flipV="1">
            <a:off x="1549400" y="2514600"/>
            <a:ext cx="1270000" cy="14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6871" name="Group 16"/>
          <p:cNvGrpSpPr>
            <a:grpSpLocks/>
          </p:cNvGrpSpPr>
          <p:nvPr/>
        </p:nvGrpSpPr>
        <p:grpSpPr bwMode="auto">
          <a:xfrm>
            <a:off x="304800" y="3581400"/>
            <a:ext cx="3657600" cy="1393825"/>
            <a:chOff x="0" y="0"/>
            <a:chExt cx="2304" cy="878"/>
          </a:xfrm>
        </p:grpSpPr>
        <p:sp>
          <p:nvSpPr>
            <p:cNvPr id="36885" name="AutoShape 1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6886" name="AutoShape 1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6887" name="Group 1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6888" name="AutoShape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6889" name="Group 2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689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92" name="Rectangle 2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93" name="Rectangle 2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36872" name="Group 26"/>
          <p:cNvGrpSpPr>
            <a:grpSpLocks/>
          </p:cNvGrpSpPr>
          <p:nvPr/>
        </p:nvGrpSpPr>
        <p:grpSpPr bwMode="auto">
          <a:xfrm>
            <a:off x="5257800" y="3581400"/>
            <a:ext cx="3657600" cy="1393825"/>
            <a:chOff x="0" y="0"/>
            <a:chExt cx="2304" cy="878"/>
          </a:xfrm>
        </p:grpSpPr>
        <p:sp>
          <p:nvSpPr>
            <p:cNvPr id="36876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6877" name="AutoShape 2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6878" name="Group 2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6879" name="AutoShap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6880" name="Group 3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6881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82" name="Rectangle 3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83" name="Rectangle 3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6884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6873" name="Oval 36"/>
          <p:cNvSpPr>
            <a:spLocks noChangeArrowheads="1"/>
          </p:cNvSpPr>
          <p:nvPr/>
        </p:nvSpPr>
        <p:spPr bwMode="auto">
          <a:xfrm>
            <a:off x="3352800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6874" name="Line 37"/>
          <p:cNvSpPr>
            <a:spLocks noChangeShapeType="1"/>
          </p:cNvSpPr>
          <p:nvPr/>
        </p:nvSpPr>
        <p:spPr bwMode="auto">
          <a:xfrm flipH="1">
            <a:off x="2133600" y="2667000"/>
            <a:ext cx="12954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75" name="Line 38"/>
          <p:cNvSpPr>
            <a:spLocks noChangeShapeType="1"/>
          </p:cNvSpPr>
          <p:nvPr/>
        </p:nvSpPr>
        <p:spPr bwMode="auto">
          <a:xfrm>
            <a:off x="3505200" y="2667000"/>
            <a:ext cx="19050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followers receive the request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5486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Followers store the request on their logs and acknowledge its receipt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2743200" y="1730375"/>
            <a:ext cx="3657600" cy="1393825"/>
            <a:chOff x="0" y="0"/>
            <a:chExt cx="2304" cy="878"/>
          </a:xfrm>
        </p:grpSpPr>
        <p:sp>
          <p:nvSpPr>
            <p:cNvPr id="37923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7924" name="AutoShape 6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7925" name="Group 7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7926" name="AutoShap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7927" name="Group 9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7928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29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30" name="Rectangle 12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31" name="Rectangle 13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7893" name="Oval 14"/>
          <p:cNvSpPr>
            <a:spLocks noChangeArrowheads="1"/>
          </p:cNvSpPr>
          <p:nvPr/>
        </p:nvSpPr>
        <p:spPr bwMode="auto">
          <a:xfrm>
            <a:off x="228600" y="2024063"/>
            <a:ext cx="1292225" cy="1100137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Client</a:t>
            </a:r>
          </a:p>
        </p:txBody>
      </p:sp>
      <p:sp>
        <p:nvSpPr>
          <p:cNvPr id="37894" name="Line 15"/>
          <p:cNvSpPr>
            <a:spLocks noChangeShapeType="1"/>
          </p:cNvSpPr>
          <p:nvPr/>
        </p:nvSpPr>
        <p:spPr bwMode="auto">
          <a:xfrm flipV="1">
            <a:off x="1549400" y="2514600"/>
            <a:ext cx="1270000" cy="14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7895" name="Group 16"/>
          <p:cNvGrpSpPr>
            <a:grpSpLocks/>
          </p:cNvGrpSpPr>
          <p:nvPr/>
        </p:nvGrpSpPr>
        <p:grpSpPr bwMode="auto">
          <a:xfrm>
            <a:off x="304800" y="3581400"/>
            <a:ext cx="3657600" cy="1393825"/>
            <a:chOff x="0" y="0"/>
            <a:chExt cx="2304" cy="878"/>
          </a:xfrm>
        </p:grpSpPr>
        <p:sp>
          <p:nvSpPr>
            <p:cNvPr id="37914" name="AutoShape 1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7915" name="AutoShape 1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7916" name="Group 1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7917" name="AutoShape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7918" name="Group 2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7919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20" name="Rectangle 2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21" name="Rectangle 2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22" name="Rectangle 2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37896" name="Group 26"/>
          <p:cNvGrpSpPr>
            <a:grpSpLocks/>
          </p:cNvGrpSpPr>
          <p:nvPr/>
        </p:nvGrpSpPr>
        <p:grpSpPr bwMode="auto">
          <a:xfrm>
            <a:off x="5257800" y="3581400"/>
            <a:ext cx="3657600" cy="1393825"/>
            <a:chOff x="0" y="0"/>
            <a:chExt cx="2304" cy="878"/>
          </a:xfrm>
        </p:grpSpPr>
        <p:sp>
          <p:nvSpPr>
            <p:cNvPr id="37905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7906" name="AutoShape 2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7907" name="Group 2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7908" name="AutoShap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7909" name="Group 3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7910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11" name="Rectangle 3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12" name="Rectangle 3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7913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7897" name="Oval 36"/>
          <p:cNvSpPr>
            <a:spLocks noChangeArrowheads="1"/>
          </p:cNvSpPr>
          <p:nvPr/>
        </p:nvSpPr>
        <p:spPr bwMode="auto">
          <a:xfrm>
            <a:off x="3352800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grpSp>
        <p:nvGrpSpPr>
          <p:cNvPr id="37898" name="Group 37"/>
          <p:cNvGrpSpPr>
            <a:grpSpLocks/>
          </p:cNvGrpSpPr>
          <p:nvPr/>
        </p:nvGrpSpPr>
        <p:grpSpPr bwMode="auto">
          <a:xfrm>
            <a:off x="2133600" y="2667000"/>
            <a:ext cx="3276600" cy="838200"/>
            <a:chOff x="0" y="0"/>
            <a:chExt cx="2064" cy="528"/>
          </a:xfrm>
        </p:grpSpPr>
        <p:sp>
          <p:nvSpPr>
            <p:cNvPr id="37903" name="Line 38"/>
            <p:cNvSpPr>
              <a:spLocks noChangeShapeType="1"/>
            </p:cNvSpPr>
            <p:nvPr/>
          </p:nvSpPr>
          <p:spPr bwMode="auto">
            <a:xfrm flipH="1">
              <a:off x="0" y="0"/>
              <a:ext cx="816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904" name="Line 39"/>
            <p:cNvSpPr>
              <a:spLocks noChangeShapeType="1"/>
            </p:cNvSpPr>
            <p:nvPr/>
          </p:nvSpPr>
          <p:spPr bwMode="auto">
            <a:xfrm>
              <a:off x="864" y="0"/>
              <a:ext cx="1200" cy="5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7899" name="Oval 40"/>
          <p:cNvSpPr>
            <a:spLocks noChangeArrowheads="1"/>
          </p:cNvSpPr>
          <p:nvPr/>
        </p:nvSpPr>
        <p:spPr bwMode="auto">
          <a:xfrm>
            <a:off x="9144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7900" name="Oval 41"/>
          <p:cNvSpPr>
            <a:spLocks noChangeArrowheads="1"/>
          </p:cNvSpPr>
          <p:nvPr/>
        </p:nvSpPr>
        <p:spPr bwMode="auto">
          <a:xfrm>
            <a:off x="57912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7901" name="Line 42"/>
          <p:cNvSpPr>
            <a:spLocks noChangeShapeType="1"/>
          </p:cNvSpPr>
          <p:nvPr/>
        </p:nvSpPr>
        <p:spPr bwMode="auto">
          <a:xfrm flipV="1">
            <a:off x="1066800" y="3200400"/>
            <a:ext cx="2286000" cy="13335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2" name="Line 43"/>
          <p:cNvSpPr>
            <a:spLocks noChangeShapeType="1"/>
          </p:cNvSpPr>
          <p:nvPr/>
        </p:nvSpPr>
        <p:spPr bwMode="auto">
          <a:xfrm flipH="1" flipV="1">
            <a:off x="4038600" y="3200400"/>
            <a:ext cx="1828800" cy="12954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leader tallies followers' ACKs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410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Once it ascertains the request has been processed by a majority of the servers, it updates its state machine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2743200" y="1730375"/>
            <a:ext cx="3657600" cy="1393825"/>
            <a:chOff x="0" y="0"/>
            <a:chExt cx="2304" cy="878"/>
          </a:xfrm>
        </p:grpSpPr>
        <p:sp>
          <p:nvSpPr>
            <p:cNvPr id="38945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8946" name="AutoShape 6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8947" name="Group 7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8948" name="AutoShap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8949" name="Group 9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8950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51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5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53" name="Rectangle 13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8917" name="Oval 14"/>
          <p:cNvSpPr>
            <a:spLocks noChangeArrowheads="1"/>
          </p:cNvSpPr>
          <p:nvPr/>
        </p:nvSpPr>
        <p:spPr bwMode="auto">
          <a:xfrm>
            <a:off x="228600" y="2024063"/>
            <a:ext cx="1292225" cy="1100137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Client</a:t>
            </a:r>
          </a:p>
        </p:txBody>
      </p:sp>
      <p:sp>
        <p:nvSpPr>
          <p:cNvPr id="38918" name="Line 15"/>
          <p:cNvSpPr>
            <a:spLocks noChangeShapeType="1"/>
          </p:cNvSpPr>
          <p:nvPr/>
        </p:nvSpPr>
        <p:spPr bwMode="auto">
          <a:xfrm flipV="1">
            <a:off x="1549400" y="2514600"/>
            <a:ext cx="1270000" cy="14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8919" name="Group 16"/>
          <p:cNvGrpSpPr>
            <a:grpSpLocks/>
          </p:cNvGrpSpPr>
          <p:nvPr/>
        </p:nvGrpSpPr>
        <p:grpSpPr bwMode="auto">
          <a:xfrm>
            <a:off x="304800" y="3581400"/>
            <a:ext cx="3657600" cy="1393825"/>
            <a:chOff x="0" y="0"/>
            <a:chExt cx="2304" cy="878"/>
          </a:xfrm>
        </p:grpSpPr>
        <p:sp>
          <p:nvSpPr>
            <p:cNvPr id="38936" name="AutoShape 1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8937" name="AutoShape 1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8938" name="Group 1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8939" name="AutoShape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8940" name="Group 2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8941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42" name="Rectangle 2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43" name="Rectangle 2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44" name="Rectangle 2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38920" name="Group 26"/>
          <p:cNvGrpSpPr>
            <a:grpSpLocks/>
          </p:cNvGrpSpPr>
          <p:nvPr/>
        </p:nvGrpSpPr>
        <p:grpSpPr bwMode="auto">
          <a:xfrm>
            <a:off x="5257800" y="3581400"/>
            <a:ext cx="3657600" cy="1393825"/>
            <a:chOff x="0" y="0"/>
            <a:chExt cx="2304" cy="878"/>
          </a:xfrm>
        </p:grpSpPr>
        <p:sp>
          <p:nvSpPr>
            <p:cNvPr id="38927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8928" name="AutoShape 2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8929" name="Group 2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8930" name="AutoShap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8931" name="Group 3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8932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33" name="Rectangle 3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34" name="Rectangle 3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8935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8921" name="Oval 36"/>
          <p:cNvSpPr>
            <a:spLocks noChangeArrowheads="1"/>
          </p:cNvSpPr>
          <p:nvPr/>
        </p:nvSpPr>
        <p:spPr bwMode="auto">
          <a:xfrm>
            <a:off x="3352800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8922" name="Oval 37"/>
          <p:cNvSpPr>
            <a:spLocks noChangeArrowheads="1"/>
          </p:cNvSpPr>
          <p:nvPr/>
        </p:nvSpPr>
        <p:spPr bwMode="auto">
          <a:xfrm>
            <a:off x="9144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8923" name="Oval 38"/>
          <p:cNvSpPr>
            <a:spLocks noChangeArrowheads="1"/>
          </p:cNvSpPr>
          <p:nvPr/>
        </p:nvSpPr>
        <p:spPr bwMode="auto">
          <a:xfrm>
            <a:off x="57912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8924" name="Line 39"/>
          <p:cNvSpPr>
            <a:spLocks noChangeShapeType="1"/>
          </p:cNvSpPr>
          <p:nvPr/>
        </p:nvSpPr>
        <p:spPr bwMode="auto">
          <a:xfrm flipV="1">
            <a:off x="1066800" y="3200400"/>
            <a:ext cx="2286000" cy="13335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8925" name="Line 40"/>
          <p:cNvSpPr>
            <a:spLocks noChangeShapeType="1"/>
          </p:cNvSpPr>
          <p:nvPr/>
        </p:nvSpPr>
        <p:spPr bwMode="auto">
          <a:xfrm flipH="1" flipV="1">
            <a:off x="4038600" y="3200400"/>
            <a:ext cx="1828800" cy="12954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8926" name="Oval 41"/>
          <p:cNvSpPr>
            <a:spLocks noChangeArrowheads="1"/>
          </p:cNvSpPr>
          <p:nvPr/>
        </p:nvSpPr>
        <p:spPr bwMode="auto">
          <a:xfrm>
            <a:off x="4800600" y="2133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leader tallies followers' ACKs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410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Leader's heartbeats convey the news to its followers: they update their state machines 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743200" y="1730375"/>
            <a:ext cx="3657600" cy="1393825"/>
            <a:chOff x="0" y="0"/>
            <a:chExt cx="2304" cy="878"/>
          </a:xfrm>
        </p:grpSpPr>
        <p:sp>
          <p:nvSpPr>
            <p:cNvPr id="39972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9973" name="AutoShape 6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9974" name="Group 7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9975" name="AutoShap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9976" name="Group 9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9977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78" name="Rectangle 11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7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80" name="Rectangle 13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9941" name="Oval 14"/>
          <p:cNvSpPr>
            <a:spLocks noChangeArrowheads="1"/>
          </p:cNvSpPr>
          <p:nvPr/>
        </p:nvSpPr>
        <p:spPr bwMode="auto">
          <a:xfrm>
            <a:off x="228600" y="2024063"/>
            <a:ext cx="1292225" cy="1100137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Client</a:t>
            </a:r>
          </a:p>
        </p:txBody>
      </p:sp>
      <p:sp>
        <p:nvSpPr>
          <p:cNvPr id="39942" name="Line 15"/>
          <p:cNvSpPr>
            <a:spLocks noChangeShapeType="1"/>
          </p:cNvSpPr>
          <p:nvPr/>
        </p:nvSpPr>
        <p:spPr bwMode="auto">
          <a:xfrm flipV="1">
            <a:off x="1549400" y="2514600"/>
            <a:ext cx="1270000" cy="142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9943" name="Group 16"/>
          <p:cNvGrpSpPr>
            <a:grpSpLocks/>
          </p:cNvGrpSpPr>
          <p:nvPr/>
        </p:nvGrpSpPr>
        <p:grpSpPr bwMode="auto">
          <a:xfrm>
            <a:off x="304800" y="3581400"/>
            <a:ext cx="3657600" cy="1393825"/>
            <a:chOff x="0" y="0"/>
            <a:chExt cx="2304" cy="878"/>
          </a:xfrm>
        </p:grpSpPr>
        <p:sp>
          <p:nvSpPr>
            <p:cNvPr id="39963" name="AutoShape 1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9964" name="AutoShape 1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9965" name="Group 1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9966" name="AutoShape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9967" name="Group 2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9968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69" name="Rectangle 2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70" name="Rectangle 2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71" name="Rectangle 2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39944" name="Group 26"/>
          <p:cNvGrpSpPr>
            <a:grpSpLocks/>
          </p:cNvGrpSpPr>
          <p:nvPr/>
        </p:nvGrpSpPr>
        <p:grpSpPr bwMode="auto">
          <a:xfrm>
            <a:off x="5257800" y="3581400"/>
            <a:ext cx="3657600" cy="1393825"/>
            <a:chOff x="0" y="0"/>
            <a:chExt cx="2304" cy="878"/>
          </a:xfrm>
        </p:grpSpPr>
        <p:sp>
          <p:nvSpPr>
            <p:cNvPr id="39954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39955" name="AutoShape 28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39956" name="Group 29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39957" name="AutoShape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39958" name="Group 31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39959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60" name="Rectangle 33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61" name="Rectangle 34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39962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39945" name="Oval 36"/>
          <p:cNvSpPr>
            <a:spLocks noChangeArrowheads="1"/>
          </p:cNvSpPr>
          <p:nvPr/>
        </p:nvSpPr>
        <p:spPr bwMode="auto">
          <a:xfrm>
            <a:off x="3352800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9946" name="Oval 37"/>
          <p:cNvSpPr>
            <a:spLocks noChangeArrowheads="1"/>
          </p:cNvSpPr>
          <p:nvPr/>
        </p:nvSpPr>
        <p:spPr bwMode="auto">
          <a:xfrm>
            <a:off x="9144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9947" name="Oval 38"/>
          <p:cNvSpPr>
            <a:spLocks noChangeArrowheads="1"/>
          </p:cNvSpPr>
          <p:nvPr/>
        </p:nvSpPr>
        <p:spPr bwMode="auto">
          <a:xfrm>
            <a:off x="5791200" y="4419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9948" name="Oval 39"/>
          <p:cNvSpPr>
            <a:spLocks noChangeArrowheads="1"/>
          </p:cNvSpPr>
          <p:nvPr/>
        </p:nvSpPr>
        <p:spPr bwMode="auto">
          <a:xfrm>
            <a:off x="4800600" y="2133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grpSp>
        <p:nvGrpSpPr>
          <p:cNvPr id="39949" name="Group 40"/>
          <p:cNvGrpSpPr>
            <a:grpSpLocks/>
          </p:cNvGrpSpPr>
          <p:nvPr/>
        </p:nvGrpSpPr>
        <p:grpSpPr bwMode="auto">
          <a:xfrm>
            <a:off x="2133600" y="2667000"/>
            <a:ext cx="3276600" cy="838200"/>
            <a:chOff x="0" y="0"/>
            <a:chExt cx="2064" cy="528"/>
          </a:xfrm>
        </p:grpSpPr>
        <p:sp>
          <p:nvSpPr>
            <p:cNvPr id="39952" name="Line 41"/>
            <p:cNvSpPr>
              <a:spLocks noChangeShapeType="1"/>
            </p:cNvSpPr>
            <p:nvPr/>
          </p:nvSpPr>
          <p:spPr bwMode="auto">
            <a:xfrm flipH="1">
              <a:off x="0" y="0"/>
              <a:ext cx="816" cy="528"/>
            </a:xfrm>
            <a:prstGeom prst="line">
              <a:avLst/>
            </a:prstGeom>
            <a:noFill/>
            <a:ln w="76200" cap="rnd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9953" name="Line 42"/>
            <p:cNvSpPr>
              <a:spLocks noChangeShapeType="1"/>
            </p:cNvSpPr>
            <p:nvPr/>
          </p:nvSpPr>
          <p:spPr bwMode="auto">
            <a:xfrm>
              <a:off x="864" y="0"/>
              <a:ext cx="1200" cy="528"/>
            </a:xfrm>
            <a:prstGeom prst="line">
              <a:avLst/>
            </a:prstGeom>
            <a:noFill/>
            <a:ln w="76200" cap="rnd">
              <a:solidFill>
                <a:srgbClr val="FF0000"/>
              </a:solidFill>
              <a:prstDash val="sysDot"/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9950" name="Oval 43"/>
          <p:cNvSpPr>
            <a:spLocks noChangeArrowheads="1"/>
          </p:cNvSpPr>
          <p:nvPr/>
        </p:nvSpPr>
        <p:spPr bwMode="auto">
          <a:xfrm>
            <a:off x="2362200" y="38100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39951" name="Oval 44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 organization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627188"/>
            <a:ext cx="6918325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7373938" y="2906713"/>
            <a:ext cx="1085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/>
              <a:t>Colors</a:t>
            </a:r>
            <a:br>
              <a:rPr lang="en-US" altLang="en-US" sz="2000" b="1"/>
            </a:br>
            <a:r>
              <a:rPr lang="en-US" altLang="en-US" sz="2000" b="1"/>
              <a:t>identify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/>
              <a:t>terms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slow followers ,…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 reissues the AppendEntry RPC</a:t>
            </a:r>
          </a:p>
          <a:p>
            <a:pPr lvl="1" eaLnBrk="1" hangingPunct="1"/>
            <a:r>
              <a:rPr lang="en-US" altLang="en-US" smtClean="0"/>
              <a:t>They are idempotent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features of Raft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i="1" smtClean="0"/>
              <a:t>Strong leader:</a:t>
            </a:r>
          </a:p>
          <a:p>
            <a:pPr lvl="1" eaLnBrk="1" hangingPunct="1"/>
            <a:r>
              <a:rPr lang="en-US" altLang="en-US" smtClean="0"/>
              <a:t>Leader does most of the work:</a:t>
            </a:r>
          </a:p>
          <a:p>
            <a:pPr lvl="2" eaLnBrk="1" hangingPunct="1"/>
            <a:r>
              <a:rPr lang="en-US" altLang="en-US" smtClean="0"/>
              <a:t>Issues </a:t>
            </a:r>
            <a:r>
              <a:rPr lang="en-US" altLang="en-US" b="1" i="1" smtClean="0"/>
              <a:t>all</a:t>
            </a:r>
            <a:r>
              <a:rPr lang="en-US" altLang="en-US" smtClean="0"/>
              <a:t> log updates</a:t>
            </a:r>
          </a:p>
          <a:p>
            <a:pPr eaLnBrk="1" hangingPunct="1"/>
            <a:r>
              <a:rPr lang="en-US" altLang="en-US" b="1" i="1" smtClean="0"/>
              <a:t>Leader election: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Uses </a:t>
            </a:r>
            <a:r>
              <a:rPr lang="en-US" altLang="en-US" b="1" i="1" smtClean="0"/>
              <a:t>randomized timers</a:t>
            </a:r>
            <a:r>
              <a:rPr lang="en-US" altLang="en-US" smtClean="0"/>
              <a:t> to elect leaders. </a:t>
            </a:r>
          </a:p>
          <a:p>
            <a:pPr eaLnBrk="1" hangingPunct="1"/>
            <a:r>
              <a:rPr lang="en-US" altLang="en-US" smtClean="0"/>
              <a:t> </a:t>
            </a:r>
            <a:r>
              <a:rPr lang="en-US" altLang="en-US" b="1" i="1" smtClean="0"/>
              <a:t>Membership changes: </a:t>
            </a:r>
          </a:p>
          <a:p>
            <a:pPr lvl="1" eaLnBrk="1" hangingPunct="1"/>
            <a:r>
              <a:rPr lang="en-US" altLang="en-US" smtClean="0"/>
              <a:t>New </a:t>
            </a:r>
            <a:r>
              <a:rPr lang="en-US" altLang="en-US" b="1" i="1" smtClean="0"/>
              <a:t>joint consensus</a:t>
            </a:r>
            <a:r>
              <a:rPr lang="en-US" altLang="en-US" i="1" smtClean="0"/>
              <a:t> </a:t>
            </a:r>
            <a:r>
              <a:rPr lang="en-US" altLang="en-US" smtClean="0"/>
              <a:t>approach where the majorities of two different configurations are required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Committed entries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Guaranteed to be both</a:t>
            </a:r>
          </a:p>
          <a:p>
            <a:pPr lvl="1" eaLnBrk="1" hangingPunct="1"/>
            <a:r>
              <a:rPr lang="en-US" altLang="en-US" smtClean="0"/>
              <a:t>Durable</a:t>
            </a:r>
          </a:p>
          <a:p>
            <a:pPr lvl="1" eaLnBrk="1" hangingPunct="1"/>
            <a:r>
              <a:rPr lang="en-US" altLang="en-US" smtClean="0"/>
              <a:t>Eventually executed by all the available state machine</a:t>
            </a:r>
          </a:p>
          <a:p>
            <a:pPr eaLnBrk="1" hangingPunct="1"/>
            <a:r>
              <a:rPr lang="en-US" altLang="en-US" smtClean="0"/>
              <a:t>Committing an entry also commits all previous entries</a:t>
            </a:r>
          </a:p>
          <a:p>
            <a:pPr lvl="1" eaLnBrk="1" hangingPunct="1"/>
            <a:r>
              <a:rPr lang="en-US" altLang="en-US" smtClean="0"/>
              <a:t>All AppendEntry RPCS—including heartbeats—include the index of its most recently committed entry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504238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Raft commits entries in </a:t>
            </a:r>
            <a:r>
              <a:rPr lang="en-US" altLang="en-US" b="1" i="1" smtClean="0"/>
              <a:t>strictly sequential order</a:t>
            </a:r>
          </a:p>
          <a:p>
            <a:pPr lvl="1" eaLnBrk="1" hangingPunct="1"/>
            <a:r>
              <a:rPr lang="en-US" altLang="en-US" smtClean="0"/>
              <a:t>Requires followers to accept log entry appends in the same sequential order</a:t>
            </a:r>
          </a:p>
          <a:p>
            <a:pPr lvl="2" eaLnBrk="1" hangingPunct="1"/>
            <a:r>
              <a:rPr lang="en-US" altLang="en-US" b="1" i="1" smtClean="0"/>
              <a:t>Cannot "skip" entries</a:t>
            </a:r>
          </a:p>
          <a:p>
            <a:pPr eaLnBrk="1" hangingPunct="1"/>
            <a:endParaRPr lang="en-US" altLang="en-US" b="1" i="1" smtClean="0"/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874838" y="4830763"/>
            <a:ext cx="541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b="1"/>
              <a:t>Greatly simplifies the protocol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log matching property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two entries in different logs have the same index and term</a:t>
            </a:r>
          </a:p>
          <a:p>
            <a:pPr lvl="1" eaLnBrk="1" hangingPunct="1"/>
            <a:r>
              <a:rPr lang="en-US" altLang="en-US" smtClean="0"/>
              <a:t>These entries store the same command</a:t>
            </a:r>
          </a:p>
          <a:p>
            <a:pPr lvl="1" eaLnBrk="1" hangingPunct="1"/>
            <a:r>
              <a:rPr lang="en-US" altLang="en-US" b="1" i="1" smtClean="0"/>
              <a:t>All previous entries</a:t>
            </a:r>
            <a:r>
              <a:rPr lang="en-US" altLang="en-US" smtClean="0"/>
              <a:t> in the two logs are </a:t>
            </a:r>
            <a:r>
              <a:rPr lang="en-US" altLang="en-US" b="1" i="1" smtClean="0"/>
              <a:t>identical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4476750"/>
            <a:ext cx="593248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leader crashes (I)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leave the cluster in a inconsistent state if the old leader had not fully replicated a previous entry</a:t>
            </a:r>
          </a:p>
          <a:p>
            <a:pPr lvl="1" eaLnBrk="1" hangingPunct="1"/>
            <a:r>
              <a:rPr lang="en-US" altLang="en-US" smtClean="0"/>
              <a:t>Some followers may have in their logs entries that the new leader does not have</a:t>
            </a:r>
          </a:p>
          <a:p>
            <a:pPr lvl="1" eaLnBrk="1" hangingPunct="1"/>
            <a:r>
              <a:rPr lang="en-US" altLang="en-US" smtClean="0"/>
              <a:t>Other followers may miss entries that the new leader has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leader crashes (II)</a:t>
            </a:r>
          </a:p>
        </p:txBody>
      </p:sp>
      <p:pic>
        <p:nvPicPr>
          <p:cNvPr id="471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1828800"/>
            <a:ext cx="7278688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6811963" y="2989263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b="1"/>
              <a:t>(new term)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Follower (a) and (b) are plainly behind</a:t>
            </a:r>
          </a:p>
          <a:p>
            <a:pPr lvl="1"/>
            <a:r>
              <a:rPr lang="en-US" dirty="0" smtClean="0"/>
              <a:t>Need to get more recently committed updates</a:t>
            </a:r>
          </a:p>
          <a:p>
            <a:pPr lvl="1"/>
            <a:endParaRPr lang="en-US" dirty="0"/>
          </a:p>
          <a:p>
            <a:r>
              <a:rPr lang="en-US" dirty="0" smtClean="0"/>
              <a:t>Followers (c) and (d) have extra uncommitted updates</a:t>
            </a:r>
          </a:p>
          <a:p>
            <a:pPr lvl="1"/>
            <a:r>
              <a:rPr lang="en-US" dirty="0" smtClean="0"/>
              <a:t>Will be ignored</a:t>
            </a:r>
          </a:p>
          <a:p>
            <a:pPr lvl="1"/>
            <a:endParaRPr lang="en-US" dirty="0"/>
          </a:p>
          <a:p>
            <a:r>
              <a:rPr lang="en-US" dirty="0" smtClean="0"/>
              <a:t>Followers (e) and (f)  have both  missing updates and extra uncommitted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40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election starts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8006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Candidate for leader position requests votes of other former followers</a:t>
            </a:r>
          </a:p>
          <a:p>
            <a:pPr lvl="1" eaLnBrk="1" hangingPunct="1"/>
            <a:r>
              <a:rPr lang="en-US" altLang="en-US" smtClean="0"/>
              <a:t>Includes a summary of the state of its log 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457200" y="2057400"/>
            <a:ext cx="3657600" cy="13938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438400" y="2179638"/>
            <a:ext cx="1524000" cy="1173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State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machine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609600" y="2133600"/>
            <a:ext cx="1524000" cy="1196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Log</a:t>
            </a:r>
          </a:p>
        </p:txBody>
      </p: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685800" y="2895600"/>
            <a:ext cx="1227138" cy="238125"/>
            <a:chOff x="0" y="0"/>
            <a:chExt cx="668" cy="105"/>
          </a:xfrm>
        </p:grpSpPr>
        <p:sp>
          <p:nvSpPr>
            <p:cNvPr id="4815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53" name="Rectangle 9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54" name="Rectangle 10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55" name="Rectangle 11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  <p:grpSp>
        <p:nvGrpSpPr>
          <p:cNvPr id="48136" name="Group 12"/>
          <p:cNvGrpSpPr>
            <a:grpSpLocks/>
          </p:cNvGrpSpPr>
          <p:nvPr/>
        </p:nvGrpSpPr>
        <p:grpSpPr bwMode="auto">
          <a:xfrm>
            <a:off x="5105400" y="1981200"/>
            <a:ext cx="3657600" cy="1393825"/>
            <a:chOff x="0" y="0"/>
            <a:chExt cx="2304" cy="878"/>
          </a:xfrm>
        </p:grpSpPr>
        <p:sp>
          <p:nvSpPr>
            <p:cNvPr id="48143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44" name="AutoShape 14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48145" name="Group 15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48146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48147" name="Group 17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4814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8149" name="Rectangle 19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8150" name="Rectangle 20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8151" name="Rectangle 21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48137" name="AutoShape 22"/>
          <p:cNvSpPr>
            <a:spLocks noChangeArrowheads="1"/>
          </p:cNvSpPr>
          <p:nvPr/>
        </p:nvSpPr>
        <p:spPr bwMode="auto">
          <a:xfrm rot="15984861" flipH="1">
            <a:off x="4265613" y="1144587"/>
            <a:ext cx="1066800" cy="5483225"/>
          </a:xfrm>
          <a:prstGeom prst="curvedLeftArrow">
            <a:avLst>
              <a:gd name="adj1" fmla="val 102798"/>
              <a:gd name="adj2" fmla="val 205595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grpSp>
        <p:nvGrpSpPr>
          <p:cNvPr id="48138" name="Group 23"/>
          <p:cNvGrpSpPr>
            <a:grpSpLocks/>
          </p:cNvGrpSpPr>
          <p:nvPr/>
        </p:nvGrpSpPr>
        <p:grpSpPr bwMode="auto">
          <a:xfrm>
            <a:off x="3886200" y="3962400"/>
            <a:ext cx="1227138" cy="238125"/>
            <a:chOff x="0" y="0"/>
            <a:chExt cx="668" cy="105"/>
          </a:xfrm>
        </p:grpSpPr>
        <p:sp>
          <p:nvSpPr>
            <p:cNvPr id="48139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40" name="Rectangle 25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41" name="Rectangle 26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8142" name="Rectangle 27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Former followers reply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114800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Former followers compare the state of their logs with credentials of candidate</a:t>
            </a:r>
          </a:p>
          <a:p>
            <a:pPr eaLnBrk="1" hangingPunct="1"/>
            <a:r>
              <a:rPr lang="en-US" altLang="en-US" smtClean="0"/>
              <a:t>Vote for candidate unless</a:t>
            </a:r>
          </a:p>
          <a:p>
            <a:pPr lvl="1" eaLnBrk="1" hangingPunct="1"/>
            <a:r>
              <a:rPr lang="en-US" altLang="en-US" smtClean="0"/>
              <a:t>Their own log is more "up to date"</a:t>
            </a:r>
          </a:p>
          <a:p>
            <a:pPr lvl="1" eaLnBrk="1" hangingPunct="1"/>
            <a:r>
              <a:rPr lang="en-US" altLang="en-US" smtClean="0"/>
              <a:t>They have already voted for another server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57200" y="2057400"/>
            <a:ext cx="3657600" cy="13938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2438400" y="2179638"/>
            <a:ext cx="1524000" cy="1173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State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machine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609600" y="2133600"/>
            <a:ext cx="1524000" cy="1196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Log</a:t>
            </a:r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685800" y="2895600"/>
            <a:ext cx="1227138" cy="238125"/>
            <a:chOff x="0" y="0"/>
            <a:chExt cx="668" cy="105"/>
          </a:xfrm>
        </p:grpSpPr>
        <p:sp>
          <p:nvSpPr>
            <p:cNvPr id="491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77" name="Rectangle 9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78" name="Rectangle 10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79" name="Rectangle 11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  <p:grpSp>
        <p:nvGrpSpPr>
          <p:cNvPr id="49160" name="Group 12"/>
          <p:cNvGrpSpPr>
            <a:grpSpLocks/>
          </p:cNvGrpSpPr>
          <p:nvPr/>
        </p:nvGrpSpPr>
        <p:grpSpPr bwMode="auto">
          <a:xfrm>
            <a:off x="5105400" y="1981200"/>
            <a:ext cx="3657600" cy="1393825"/>
            <a:chOff x="0" y="0"/>
            <a:chExt cx="2304" cy="878"/>
          </a:xfrm>
        </p:grpSpPr>
        <p:sp>
          <p:nvSpPr>
            <p:cNvPr id="49167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68" name="AutoShape 14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49169" name="Group 15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49170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49171" name="Group 17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49172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9173" name="Rectangle 19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9174" name="Rectangle 20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49175" name="Rectangle 21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grpSp>
        <p:nvGrpSpPr>
          <p:cNvPr id="49161" name="Group 22"/>
          <p:cNvGrpSpPr>
            <a:grpSpLocks/>
          </p:cNvGrpSpPr>
          <p:nvPr/>
        </p:nvGrpSpPr>
        <p:grpSpPr bwMode="auto">
          <a:xfrm>
            <a:off x="5410200" y="3733800"/>
            <a:ext cx="1227138" cy="238125"/>
            <a:chOff x="0" y="0"/>
            <a:chExt cx="668" cy="105"/>
          </a:xfrm>
        </p:grpSpPr>
        <p:sp>
          <p:nvSpPr>
            <p:cNvPr id="49163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64" name="Rectangle 24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65" name="Rectangle 25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49166" name="Rectangle 26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  <p:sp>
        <p:nvSpPr>
          <p:cNvPr id="49162" name="Text Box 27"/>
          <p:cNvSpPr txBox="1">
            <a:spLocks noChangeArrowheads="1"/>
          </p:cNvSpPr>
          <p:nvPr/>
        </p:nvSpPr>
        <p:spPr bwMode="auto">
          <a:xfrm>
            <a:off x="5791200" y="30480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3600"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leader crashes (III)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solution is to let the new leader to force followers' log to duplicate its own</a:t>
            </a:r>
          </a:p>
          <a:p>
            <a:pPr lvl="1" eaLnBrk="1" hangingPunct="1"/>
            <a:r>
              <a:rPr lang="en-US" altLang="en-US" smtClean="0"/>
              <a:t>Conflicting entries in followers' logs will be </a:t>
            </a:r>
            <a:r>
              <a:rPr lang="en-US" altLang="en-US" b="1" i="1" smtClean="0"/>
              <a:t>overwritten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new leader is in charge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0292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mtClean="0"/>
              <a:t>Newly elected candidate forces all its followers to duplicate in their logs the contents of its own log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457200" y="2057400"/>
            <a:ext cx="3657600" cy="13938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2438400" y="2179638"/>
            <a:ext cx="1524000" cy="1173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State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machine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609600" y="2133600"/>
            <a:ext cx="1524000" cy="1196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b="1"/>
              <a:t>Log</a:t>
            </a:r>
          </a:p>
        </p:txBody>
      </p: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685800" y="2895600"/>
            <a:ext cx="1227138" cy="238125"/>
            <a:chOff x="0" y="0"/>
            <a:chExt cx="668" cy="105"/>
          </a:xfrm>
        </p:grpSpPr>
        <p:sp>
          <p:nvSpPr>
            <p:cNvPr id="51224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25" name="Rectangle 9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26" name="Rectangle 10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27" name="Rectangle 11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  <p:grpSp>
        <p:nvGrpSpPr>
          <p:cNvPr id="51208" name="Group 12"/>
          <p:cNvGrpSpPr>
            <a:grpSpLocks/>
          </p:cNvGrpSpPr>
          <p:nvPr/>
        </p:nvGrpSpPr>
        <p:grpSpPr bwMode="auto">
          <a:xfrm>
            <a:off x="5105400" y="1981200"/>
            <a:ext cx="3657600" cy="1393825"/>
            <a:chOff x="0" y="0"/>
            <a:chExt cx="2304" cy="878"/>
          </a:xfrm>
        </p:grpSpPr>
        <p:sp>
          <p:nvSpPr>
            <p:cNvPr id="51215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2304" cy="87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16" name="AutoShape 14"/>
            <p:cNvSpPr>
              <a:spLocks noChangeArrowheads="1"/>
            </p:cNvSpPr>
            <p:nvPr/>
          </p:nvSpPr>
          <p:spPr bwMode="auto">
            <a:xfrm>
              <a:off x="1248" y="77"/>
              <a:ext cx="960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State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en-US" sz="1800" b="1"/>
                <a:t>machine</a:t>
              </a:r>
            </a:p>
          </p:txBody>
        </p:sp>
        <p:grpSp>
          <p:nvGrpSpPr>
            <p:cNvPr id="51217" name="Group 15"/>
            <p:cNvGrpSpPr>
              <a:grpSpLocks/>
            </p:cNvGrpSpPr>
            <p:nvPr/>
          </p:nvGrpSpPr>
          <p:grpSpPr bwMode="auto">
            <a:xfrm>
              <a:off x="96" y="62"/>
              <a:ext cx="960" cy="754"/>
              <a:chOff x="0" y="0"/>
              <a:chExt cx="960" cy="754"/>
            </a:xfrm>
          </p:grpSpPr>
          <p:sp>
            <p:nvSpPr>
              <p:cNvPr id="51218" name="AutoShap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60" cy="75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73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en-US" b="1"/>
                  <a:t>Log</a:t>
                </a:r>
              </a:p>
            </p:txBody>
          </p:sp>
          <p:grpSp>
            <p:nvGrpSpPr>
              <p:cNvPr id="51219" name="Group 17"/>
              <p:cNvGrpSpPr>
                <a:grpSpLocks/>
              </p:cNvGrpSpPr>
              <p:nvPr/>
            </p:nvGrpSpPr>
            <p:grpSpPr bwMode="auto">
              <a:xfrm>
                <a:off x="48" y="480"/>
                <a:ext cx="773" cy="150"/>
                <a:chOff x="0" y="0"/>
                <a:chExt cx="668" cy="105"/>
              </a:xfrm>
            </p:grpSpPr>
            <p:sp>
              <p:nvSpPr>
                <p:cNvPr id="5122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9" cy="10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512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69" y="1"/>
                  <a:ext cx="169" cy="10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51222" name="Rectangle 20"/>
                <p:cNvSpPr>
                  <a:spLocks noChangeArrowheads="1"/>
                </p:cNvSpPr>
                <p:nvPr/>
              </p:nvSpPr>
              <p:spPr bwMode="auto">
                <a:xfrm>
                  <a:off x="333" y="2"/>
                  <a:ext cx="169" cy="10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  <p:sp>
              <p:nvSpPr>
                <p:cNvPr id="51223" name="Rectangle 21"/>
                <p:cNvSpPr>
                  <a:spLocks noChangeArrowheads="1"/>
                </p:cNvSpPr>
                <p:nvPr/>
              </p:nvSpPr>
              <p:spPr bwMode="auto">
                <a:xfrm>
                  <a:off x="499" y="1"/>
                  <a:ext cx="169" cy="10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>
                            <a:alpha val="73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 typeface="Arial" panose="020B0604020202020204" pitchFamily="34" charset="0"/>
                    <a:buNone/>
                  </a:pPr>
                  <a:endParaRPr lang="en-US" altLang="en-US" sz="1800"/>
                </a:p>
              </p:txBody>
            </p:sp>
          </p:grpSp>
        </p:grpSp>
      </p:grpSp>
      <p:sp>
        <p:nvSpPr>
          <p:cNvPr id="51209" name="AutoShape 22"/>
          <p:cNvSpPr>
            <a:spLocks noChangeArrowheads="1"/>
          </p:cNvSpPr>
          <p:nvPr/>
        </p:nvSpPr>
        <p:spPr bwMode="auto">
          <a:xfrm rot="15984861" flipH="1">
            <a:off x="4265613" y="1144587"/>
            <a:ext cx="1066800" cy="5483225"/>
          </a:xfrm>
          <a:prstGeom prst="curvedLeftArrow">
            <a:avLst>
              <a:gd name="adj1" fmla="val 102798"/>
              <a:gd name="adj2" fmla="val 20559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grpSp>
        <p:nvGrpSpPr>
          <p:cNvPr id="51210" name="Group 23"/>
          <p:cNvGrpSpPr>
            <a:grpSpLocks/>
          </p:cNvGrpSpPr>
          <p:nvPr/>
        </p:nvGrpSpPr>
        <p:grpSpPr bwMode="auto">
          <a:xfrm>
            <a:off x="3886200" y="3962400"/>
            <a:ext cx="1227138" cy="238125"/>
            <a:chOff x="0" y="0"/>
            <a:chExt cx="668" cy="105"/>
          </a:xfrm>
        </p:grpSpPr>
        <p:sp>
          <p:nvSpPr>
            <p:cNvPr id="51211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169" cy="10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12" name="Rectangle 25"/>
            <p:cNvSpPr>
              <a:spLocks noChangeArrowheads="1"/>
            </p:cNvSpPr>
            <p:nvPr/>
          </p:nvSpPr>
          <p:spPr bwMode="auto">
            <a:xfrm>
              <a:off x="169" y="1"/>
              <a:ext cx="169" cy="10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13" name="Rectangle 26"/>
            <p:cNvSpPr>
              <a:spLocks noChangeArrowheads="1"/>
            </p:cNvSpPr>
            <p:nvPr/>
          </p:nvSpPr>
          <p:spPr bwMode="auto">
            <a:xfrm>
              <a:off x="333" y="2"/>
              <a:ext cx="169" cy="10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  <p:sp>
          <p:nvSpPr>
            <p:cNvPr id="51214" name="Rectangle 27"/>
            <p:cNvSpPr>
              <a:spLocks noChangeArrowheads="1"/>
            </p:cNvSpPr>
            <p:nvPr/>
          </p:nvSpPr>
          <p:spPr bwMode="auto">
            <a:xfrm>
              <a:off x="499" y="1"/>
              <a:ext cx="169" cy="10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73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Replicated state machines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a collection of servers to</a:t>
            </a:r>
          </a:p>
          <a:p>
            <a:pPr lvl="1" eaLnBrk="1" hangingPunct="1"/>
            <a:r>
              <a:rPr lang="en-US" altLang="en-US" smtClean="0"/>
              <a:t>Maintain identical copies of the same data</a:t>
            </a:r>
          </a:p>
          <a:p>
            <a:pPr lvl="1" eaLnBrk="1" hangingPunct="1"/>
            <a:r>
              <a:rPr lang="en-US" altLang="en-US" smtClean="0"/>
              <a:t>Continue operating when some servers are down</a:t>
            </a:r>
          </a:p>
          <a:p>
            <a:pPr lvl="2" eaLnBrk="1" hangingPunct="1"/>
            <a:r>
              <a:rPr lang="en-US" altLang="en-US" smtClean="0"/>
              <a:t>A majority of the servers must remain up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Many applications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Typically built around a distributed log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How? (I)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Leader maintains a </a:t>
            </a:r>
            <a:r>
              <a:rPr lang="en-US" altLang="en-US" b="1" i="1" smtClean="0"/>
              <a:t>nextIndex</a:t>
            </a:r>
            <a:r>
              <a:rPr lang="en-US" altLang="en-US" smtClean="0"/>
              <a:t> for each follower</a:t>
            </a:r>
          </a:p>
          <a:p>
            <a:pPr lvl="1" eaLnBrk="1" hangingPunct="1"/>
            <a:r>
              <a:rPr lang="en-US" altLang="en-US" smtClean="0"/>
              <a:t>Index of entry it will send to that follower</a:t>
            </a:r>
          </a:p>
          <a:p>
            <a:pPr eaLnBrk="1" hangingPunct="1"/>
            <a:r>
              <a:rPr lang="en-US" altLang="en-US" smtClean="0"/>
              <a:t>New leader sets its </a:t>
            </a:r>
            <a:r>
              <a:rPr lang="en-US" altLang="en-US" b="1" i="1" smtClean="0"/>
              <a:t>nextIndex </a:t>
            </a:r>
            <a:r>
              <a:rPr lang="en-US" altLang="en-US" smtClean="0"/>
              <a:t>to the index</a:t>
            </a:r>
            <a:r>
              <a:rPr lang="en-US" altLang="en-US" b="1" i="1" smtClean="0"/>
              <a:t> just after its last log entry </a:t>
            </a:r>
          </a:p>
          <a:p>
            <a:pPr lvl="1" eaLnBrk="1" hangingPunct="1"/>
            <a:r>
              <a:rPr lang="en-US" altLang="en-US" smtClean="0"/>
              <a:t>11 in the example</a:t>
            </a:r>
          </a:p>
          <a:p>
            <a:pPr eaLnBrk="1" hangingPunct="1"/>
            <a:r>
              <a:rPr lang="en-US" altLang="en-US" smtClean="0"/>
              <a:t>Broadcasts it to all its followers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How? (II)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Followers that have missed some </a:t>
            </a:r>
            <a:r>
              <a:rPr lang="en-US" altLang="en-US" dirty="0" err="1" smtClean="0"/>
              <a:t>AppendEntry</a:t>
            </a:r>
            <a:r>
              <a:rPr lang="en-US" altLang="en-US" dirty="0" smtClean="0"/>
              <a:t> calls will refuse all further </a:t>
            </a:r>
            <a:r>
              <a:rPr lang="en-US" altLang="en-US" dirty="0" err="1" smtClean="0"/>
              <a:t>AppendEntry</a:t>
            </a:r>
            <a:r>
              <a:rPr lang="en-US" altLang="en-US" dirty="0" smtClean="0"/>
              <a:t> calls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Leader will decrement its </a:t>
            </a:r>
            <a:r>
              <a:rPr lang="en-US" altLang="en-US" dirty="0" err="1" smtClean="0"/>
              <a:t>nextIndex</a:t>
            </a:r>
            <a:r>
              <a:rPr lang="en-US" altLang="en-US" dirty="0" smtClean="0"/>
              <a:t> for that follower and redo the previous </a:t>
            </a:r>
            <a:r>
              <a:rPr lang="en-US" altLang="en-US" dirty="0" err="1" smtClean="0"/>
              <a:t>AppendEntry</a:t>
            </a:r>
            <a:r>
              <a:rPr lang="en-US" altLang="en-US" dirty="0" smtClean="0"/>
              <a:t> call</a:t>
            </a:r>
          </a:p>
          <a:p>
            <a:pPr lvl="1" eaLnBrk="1" hangingPunct="1"/>
            <a:r>
              <a:rPr lang="en-US" altLang="en-US" dirty="0" smtClean="0"/>
              <a:t>Process will be repeated until a point where the logs of the leader and the follower </a:t>
            </a:r>
            <a:r>
              <a:rPr lang="en-US" altLang="en-US" b="1" dirty="0" smtClean="0"/>
              <a:t>match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Will then send to the follower all the log entries it missed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How? (III)</a:t>
            </a:r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64"/>
          <a:stretch>
            <a:fillRect/>
          </a:stretch>
        </p:blipFill>
        <p:spPr bwMode="auto">
          <a:xfrm>
            <a:off x="873125" y="1828800"/>
            <a:ext cx="7278688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495800"/>
            <a:ext cx="8229600" cy="2027238"/>
          </a:xfrm>
        </p:spPr>
        <p:txBody>
          <a:bodyPr/>
          <a:lstStyle/>
          <a:p>
            <a:pPr eaLnBrk="1" hangingPunct="1"/>
            <a:r>
              <a:rPr lang="en-US" altLang="en-US" smtClean="0"/>
              <a:t>By successive trials and errors, leader finds out that the first log entry that follower (b) will accept is log entry 5</a:t>
            </a:r>
          </a:p>
          <a:p>
            <a:pPr eaLnBrk="1" hangingPunct="1"/>
            <a:r>
              <a:rPr lang="en-US" altLang="en-US" smtClean="0"/>
              <a:t>It then forwards to (b) log entries 5 to 10 </a:t>
            </a:r>
          </a:p>
        </p:txBody>
      </p:sp>
      <p:sp>
        <p:nvSpPr>
          <p:cNvPr id="54277" name="Rectangle 7"/>
          <p:cNvSpPr>
            <a:spLocks noChangeArrowheads="1"/>
          </p:cNvSpPr>
          <p:nvPr/>
        </p:nvSpPr>
        <p:spPr bwMode="auto">
          <a:xfrm>
            <a:off x="6202363" y="3124200"/>
            <a:ext cx="609600" cy="1173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Interesting question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will the leader know which log entries it can commit</a:t>
            </a:r>
          </a:p>
          <a:p>
            <a:pPr lvl="1" eaLnBrk="1" hangingPunct="1"/>
            <a:r>
              <a:rPr lang="en-US" altLang="en-US" smtClean="0"/>
              <a:t>Cannot always gather a majority since some of the replies were sent to the old leader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Fortunately for us, any follower accepting an AcceptEntry RPC implicitly acknowledges it has processed all previous AcceptEntry RPCs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22350" y="5622925"/>
            <a:ext cx="6934200" cy="1036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b="1"/>
              <a:t>Followers' logs cannot skip entries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last observation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log inconsistencies does not require a special sub algorithm</a:t>
            </a:r>
          </a:p>
          <a:p>
            <a:pPr lvl="1" eaLnBrk="1" hangingPunct="1"/>
            <a:r>
              <a:rPr lang="en-US" altLang="en-US" smtClean="0"/>
              <a:t>Rolling back EntryAppend calls is enough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Safety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main issues</a:t>
            </a:r>
          </a:p>
          <a:p>
            <a:pPr lvl="1" eaLnBrk="1" hangingPunct="1"/>
            <a:r>
              <a:rPr lang="en-US" altLang="en-US" smtClean="0"/>
              <a:t>What if the log of a new leader did not contain all previously committed entries?</a:t>
            </a:r>
          </a:p>
          <a:p>
            <a:pPr lvl="2" eaLnBrk="1" hangingPunct="1"/>
            <a:r>
              <a:rPr lang="en-US" altLang="en-US" smtClean="0"/>
              <a:t>Must impose conditions on new leaders</a:t>
            </a:r>
          </a:p>
          <a:p>
            <a:pPr lvl="1" eaLnBrk="1" hangingPunct="1"/>
            <a:r>
              <a:rPr lang="en-US" altLang="en-US" smtClean="0"/>
              <a:t>How to commit entries from a previous term?</a:t>
            </a:r>
          </a:p>
          <a:p>
            <a:pPr lvl="2" eaLnBrk="1" hangingPunct="1"/>
            <a:r>
              <a:rPr lang="en-US" altLang="en-US" smtClean="0"/>
              <a:t>Must tune the commit mechanism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Election restriction (I)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log of any new leader </a:t>
            </a:r>
            <a:r>
              <a:rPr lang="en-US" altLang="en-US" b="1" i="1" smtClean="0"/>
              <a:t>must</a:t>
            </a:r>
            <a:r>
              <a:rPr lang="en-US" altLang="en-US" smtClean="0"/>
              <a:t> contain all previously committed entries</a:t>
            </a:r>
          </a:p>
          <a:p>
            <a:pPr lvl="1" eaLnBrk="1" hangingPunct="1"/>
            <a:r>
              <a:rPr lang="en-US" altLang="en-US" smtClean="0"/>
              <a:t>Candidates include in their </a:t>
            </a:r>
            <a:r>
              <a:rPr lang="en-US" altLang="en-US" b="1" i="1" smtClean="0"/>
              <a:t>RequestVote </a:t>
            </a:r>
            <a:r>
              <a:rPr lang="en-US" altLang="en-US" smtClean="0"/>
              <a:t>RPCs information about the state of their log</a:t>
            </a:r>
          </a:p>
          <a:p>
            <a:pPr lvl="2" eaLnBrk="1" hangingPunct="1"/>
            <a:r>
              <a:rPr lang="en-US" altLang="en-US" i="1" smtClean="0"/>
              <a:t>Details in the paper</a:t>
            </a:r>
          </a:p>
          <a:p>
            <a:pPr lvl="1" eaLnBrk="1" hangingPunct="1"/>
            <a:r>
              <a:rPr lang="en-US" altLang="en-US" smtClean="0"/>
              <a:t>Before voting for a candidate, servers check that the log of the candidate is at least as up to date as their own log.</a:t>
            </a:r>
          </a:p>
          <a:p>
            <a:pPr lvl="2" eaLnBrk="1" hangingPunct="1"/>
            <a:r>
              <a:rPr lang="en-US" altLang="en-US" smtClean="0"/>
              <a:t>Majority rule does the rest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Election restriction (II)</a:t>
            </a:r>
          </a:p>
        </p:txBody>
      </p:sp>
      <p:sp>
        <p:nvSpPr>
          <p:cNvPr id="59395" name="Oval 5"/>
          <p:cNvSpPr>
            <a:spLocks noChangeArrowheads="1"/>
          </p:cNvSpPr>
          <p:nvPr/>
        </p:nvSpPr>
        <p:spPr bwMode="auto">
          <a:xfrm>
            <a:off x="703263" y="2144713"/>
            <a:ext cx="3757612" cy="3573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Servers holding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 the last committed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log entry</a:t>
            </a:r>
          </a:p>
        </p:txBody>
      </p:sp>
      <p:sp>
        <p:nvSpPr>
          <p:cNvPr id="59396" name="Oval 6"/>
          <p:cNvSpPr>
            <a:spLocks noChangeArrowheads="1"/>
          </p:cNvSpPr>
          <p:nvPr/>
        </p:nvSpPr>
        <p:spPr bwMode="auto">
          <a:xfrm>
            <a:off x="4214813" y="2144713"/>
            <a:ext cx="3757612" cy="35734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Servers having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elected the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new leader</a:t>
            </a:r>
          </a:p>
        </p:txBody>
      </p:sp>
      <p:sp>
        <p:nvSpPr>
          <p:cNvPr id="59397" name="Oval 7"/>
          <p:cNvSpPr>
            <a:spLocks noChangeArrowheads="1"/>
          </p:cNvSpPr>
          <p:nvPr/>
        </p:nvSpPr>
        <p:spPr bwMode="auto">
          <a:xfrm>
            <a:off x="703263" y="2144713"/>
            <a:ext cx="3757612" cy="3573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457200" y="5892800"/>
            <a:ext cx="798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/>
              <a:t>Two majorities of the same cluster </a:t>
            </a:r>
            <a:r>
              <a:rPr lang="en-US" altLang="en-US" b="1" i="1"/>
              <a:t>must</a:t>
            </a:r>
            <a:r>
              <a:rPr lang="en-US" altLang="en-US"/>
              <a:t> intersect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Committing entries from a previous term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leader cannot immediately conclude that an entry from a previous term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committed even if it is stored on a majority of servers.</a:t>
            </a:r>
          </a:p>
          <a:p>
            <a:pPr lvl="1" eaLnBrk="1" hangingPunct="1"/>
            <a:r>
              <a:rPr lang="en-US" altLang="en-US" i="1" dirty="0" smtClean="0"/>
              <a:t> See next figure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Leader should never commits log entries from previous terms by counting replicas</a:t>
            </a:r>
          </a:p>
          <a:p>
            <a:pPr eaLnBrk="1" hangingPunct="1"/>
            <a:r>
              <a:rPr lang="en-US" altLang="en-US" dirty="0" smtClean="0"/>
              <a:t>Should only do it for entries from the current term</a:t>
            </a:r>
          </a:p>
          <a:p>
            <a:pPr eaLnBrk="1" hangingPunct="1"/>
            <a:r>
              <a:rPr lang="en-US" altLang="en-US" dirty="0" smtClean="0"/>
              <a:t>Once it has been able to do that for one entry, all prior entries are committed indirectly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Committing entries from a previous term</a:t>
            </a:r>
          </a:p>
        </p:txBody>
      </p:sp>
      <p:pic>
        <p:nvPicPr>
          <p:cNvPr id="614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1" y="2190029"/>
            <a:ext cx="86868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distributed log (I)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server stores a log containing commands</a:t>
            </a:r>
          </a:p>
          <a:p>
            <a:pPr eaLnBrk="1" hangingPunct="1"/>
            <a:r>
              <a:rPr lang="en-US" altLang="en-US" smtClean="0"/>
              <a:t>Consensus algorithm ensures that all logs contain the </a:t>
            </a:r>
            <a:r>
              <a:rPr lang="en-US" altLang="en-US" b="1" i="1" smtClean="0"/>
              <a:t>same commands</a:t>
            </a:r>
            <a:r>
              <a:rPr lang="en-US" altLang="en-US" smtClean="0"/>
              <a:t> in the same order</a:t>
            </a:r>
          </a:p>
          <a:p>
            <a:pPr eaLnBrk="1" hangingPunct="1"/>
            <a:r>
              <a:rPr lang="en-US" altLang="en-US" smtClean="0"/>
              <a:t>State machines always execute commands</a:t>
            </a:r>
            <a:br>
              <a:rPr lang="en-US" altLang="en-US" smtClean="0"/>
            </a:br>
            <a:r>
              <a:rPr lang="en-US" altLang="en-US" b="1" i="1" smtClean="0"/>
              <a:t>in the log order</a:t>
            </a:r>
          </a:p>
          <a:p>
            <a:pPr lvl="1" eaLnBrk="1" hangingPunct="1"/>
            <a:r>
              <a:rPr lang="en-US" altLang="en-US" smtClean="0"/>
              <a:t>They will remain consistent as long as command executions have </a:t>
            </a:r>
            <a:r>
              <a:rPr lang="en-US" altLang="en-US" b="1" i="1" smtClean="0"/>
              <a:t>deterministic results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457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Explanations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(a</a:t>
            </a:r>
            <a:r>
              <a:rPr lang="en-US" altLang="en-US" dirty="0" smtClean="0"/>
              <a:t>), </a:t>
            </a:r>
            <a:r>
              <a:rPr lang="en-US" altLang="en-US" dirty="0" smtClean="0"/>
              <a:t>S1 is leader and partially replicates the log entry at index 2.</a:t>
            </a:r>
          </a:p>
          <a:p>
            <a:pPr eaLnBrk="1" hangingPunct="1"/>
            <a:r>
              <a:rPr lang="en-US" altLang="en-US" dirty="0" smtClean="0"/>
              <a:t>In (b</a:t>
            </a:r>
            <a:r>
              <a:rPr lang="en-US" altLang="en-US" dirty="0" smtClean="0"/>
              <a:t>), </a:t>
            </a:r>
            <a:r>
              <a:rPr lang="en-US" altLang="en-US" dirty="0" smtClean="0"/>
              <a:t>S1 crashes; S5 is elected leader for term 3 with votes from S3, S4, and itself, and accepts a different entry at log index 2.</a:t>
            </a:r>
          </a:p>
          <a:p>
            <a:pPr eaLnBrk="1" hangingPunct="1"/>
            <a:r>
              <a:rPr lang="en-US" altLang="en-US" dirty="0" smtClean="0"/>
              <a:t>In (c) S5 crashes; S1 restarts, is elected leader, and continues replication.</a:t>
            </a:r>
          </a:p>
          <a:p>
            <a:pPr lvl="1" eaLnBrk="1" hangingPunct="1"/>
            <a:r>
              <a:rPr lang="en-US" altLang="en-US" dirty="0" smtClean="0"/>
              <a:t>Log entry from term 2 has been replicated on a majority of the servers, but it is not committed.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457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Explanations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S1 crashes as in (d), S5 could be elected leader (with votes from S2, S3, and S4) and overwrite the entry with its own entry from term 3. </a:t>
            </a:r>
          </a:p>
          <a:p>
            <a:pPr eaLnBrk="1" hangingPunct="1"/>
            <a:r>
              <a:rPr lang="en-US" altLang="en-US" smtClean="0"/>
              <a:t>However, if S1 replicates an entry from its current term on a majority of the servers before crashing, as in (e), then this entry is committed (S5 cannot win an election).</a:t>
            </a:r>
          </a:p>
          <a:p>
            <a:pPr eaLnBrk="1" hangingPunct="1"/>
            <a:r>
              <a:rPr lang="en-US" altLang="en-US" smtClean="0"/>
              <a:t>At this point all preceding entries in the log are committed as well.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Cluster membership changes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 possible to do an atomic switch</a:t>
            </a:r>
          </a:p>
          <a:p>
            <a:pPr lvl="1" eaLnBrk="1" hangingPunct="1"/>
            <a:r>
              <a:rPr lang="en-US" altLang="en-US" smtClean="0"/>
              <a:t>Changing the membership of all servers at one</a:t>
            </a:r>
          </a:p>
          <a:p>
            <a:pPr eaLnBrk="1" hangingPunct="1"/>
            <a:r>
              <a:rPr lang="en-US" altLang="en-US" smtClean="0"/>
              <a:t>Will use a two-phase approach: </a:t>
            </a:r>
          </a:p>
          <a:p>
            <a:pPr lvl="1" eaLnBrk="1" hangingPunct="1"/>
            <a:r>
              <a:rPr lang="en-US" altLang="en-US" smtClean="0"/>
              <a:t>Switch first to a transitional </a:t>
            </a:r>
            <a:r>
              <a:rPr lang="en-US" altLang="en-US" b="1" i="1" smtClean="0"/>
              <a:t>joint consensus</a:t>
            </a:r>
            <a:r>
              <a:rPr lang="en-US" altLang="en-US" smtClean="0"/>
              <a:t> configuration</a:t>
            </a:r>
          </a:p>
          <a:p>
            <a:pPr lvl="1" eaLnBrk="1" hangingPunct="1"/>
            <a:r>
              <a:rPr lang="en-US" altLang="en-US" smtClean="0"/>
              <a:t>Once the joint consensus has been committed, transition to the new configuration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575675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joint consensus configuration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 entries are transmitted to all servers, old and new</a:t>
            </a:r>
          </a:p>
          <a:p>
            <a:pPr eaLnBrk="1" hangingPunct="1"/>
            <a:r>
              <a:rPr lang="en-US" altLang="en-US" smtClean="0"/>
              <a:t>Any server can act as leader</a:t>
            </a:r>
          </a:p>
          <a:p>
            <a:pPr eaLnBrk="1" hangingPunct="1"/>
            <a:r>
              <a:rPr lang="en-US" altLang="en-US" smtClean="0"/>
              <a:t>Agreements for entry commitment and elections requires majorities from both old and new configurations</a:t>
            </a:r>
          </a:p>
          <a:p>
            <a:pPr eaLnBrk="1" hangingPunct="1"/>
            <a:r>
              <a:rPr lang="en-US" altLang="en-US" smtClean="0"/>
              <a:t>Cluster configurations are stored and replicated in special log entries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05838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joint consensus configuration</a:t>
            </a:r>
          </a:p>
        </p:txBody>
      </p:sp>
      <p:sp>
        <p:nvSpPr>
          <p:cNvPr id="66563" name="Rectangle 6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1800"/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547813"/>
            <a:ext cx="6373813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thousand lines of C++ code, not including tests, comments, or blank lines. </a:t>
            </a:r>
          </a:p>
          <a:p>
            <a:pPr eaLnBrk="1" hangingPunct="1"/>
            <a:r>
              <a:rPr lang="en-US" altLang="en-US" smtClean="0"/>
              <a:t>About 25 independent third-party open source implementations in various stages of development</a:t>
            </a:r>
          </a:p>
          <a:p>
            <a:pPr eaLnBrk="1" hangingPunct="1"/>
            <a:r>
              <a:rPr lang="en-US" altLang="en-US" smtClean="0"/>
              <a:t>Some commercial implementations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Understandability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See paper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proof of safety exists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See paper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Raft is much easier to understand and implement than Paxos and has no performance penalty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distributed log (II)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distributed log (III)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sends a command to one of the servers</a:t>
            </a:r>
          </a:p>
          <a:p>
            <a:pPr eaLnBrk="1" hangingPunct="1"/>
            <a:r>
              <a:rPr lang="en-US" altLang="en-US" smtClean="0"/>
              <a:t>Server adds the command to its log</a:t>
            </a:r>
          </a:p>
          <a:p>
            <a:pPr eaLnBrk="1" hangingPunct="1"/>
            <a:r>
              <a:rPr lang="en-US" altLang="en-US" smtClean="0"/>
              <a:t>Server forwards the new log entry to the other servers</a:t>
            </a:r>
          </a:p>
          <a:p>
            <a:pPr eaLnBrk="1" hangingPunct="1"/>
            <a:r>
              <a:rPr lang="en-US" altLang="en-US" smtClean="0"/>
              <a:t>Once a consensus has been reached, each server state machine process the command and sends it reply to the client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Consensus algorithms (I)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Typically satisfy the following properties</a:t>
            </a:r>
          </a:p>
          <a:p>
            <a:pPr lvl="1" eaLnBrk="1" hangingPunct="1"/>
            <a:r>
              <a:rPr lang="en-US" altLang="en-US" b="1" i="1" smtClean="0"/>
              <a:t>Safety:</a:t>
            </a:r>
          </a:p>
          <a:p>
            <a:pPr lvl="2" eaLnBrk="1" hangingPunct="1"/>
            <a:r>
              <a:rPr lang="en-US" altLang="en-US" smtClean="0"/>
              <a:t>Never return an incorrect result under all kinds of non-Byzantine failures</a:t>
            </a:r>
          </a:p>
          <a:p>
            <a:pPr lvl="1" eaLnBrk="1" hangingPunct="1"/>
            <a:r>
              <a:rPr lang="en-US" altLang="en-US" b="1" i="1" smtClean="0"/>
              <a:t>Availability:</a:t>
            </a:r>
          </a:p>
          <a:p>
            <a:pPr lvl="2" eaLnBrk="1" hangingPunct="1"/>
            <a:r>
              <a:rPr lang="en-US" altLang="en-US" smtClean="0"/>
              <a:t> Remain available as long as a majority of the servers remain operational and can communicate with each other and with clients.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H Red">
  <a:themeElements>
    <a:clrScheme name="UH Red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UH 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UH Red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 Red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 Red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 Red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 Red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 Red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 Red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UH Red">
  <a:themeElements>
    <a:clrScheme name="1_UH Red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1_UH 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UH Red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H Red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H Red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H Red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H Red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H Red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H Red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 Red</Template>
  <TotalTime>36</TotalTime>
  <Pages>0</Pages>
  <Words>2420</Words>
  <Characters>0</Characters>
  <Application>Microsoft Office PowerPoint</Application>
  <DocSecurity>0</DocSecurity>
  <PresentationFormat>On-screen Show (4:3)</PresentationFormat>
  <Lines>0</Lines>
  <Paragraphs>385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Wingdings</vt:lpstr>
      <vt:lpstr>Calibri</vt:lpstr>
      <vt:lpstr>Arial Black</vt:lpstr>
      <vt:lpstr>Times New Roman</vt:lpstr>
      <vt:lpstr>UH Red</vt:lpstr>
      <vt:lpstr>1_UH Red</vt:lpstr>
      <vt:lpstr>In Search of an Understandable Consensus Algorithm</vt:lpstr>
      <vt:lpstr>Motivation (I)</vt:lpstr>
      <vt:lpstr>Motivation (II)</vt:lpstr>
      <vt:lpstr>Key features of Raft</vt:lpstr>
      <vt:lpstr>Replicated state machines</vt:lpstr>
      <vt:lpstr>The distributed log (I)</vt:lpstr>
      <vt:lpstr>The distributed log (II)</vt:lpstr>
      <vt:lpstr>The distributed log (III)</vt:lpstr>
      <vt:lpstr>Consensus algorithms (I)</vt:lpstr>
      <vt:lpstr>Two types of failures</vt:lpstr>
      <vt:lpstr>Consensus algorithms (II)</vt:lpstr>
      <vt:lpstr>Paxos limitations (I)</vt:lpstr>
      <vt:lpstr>Paxos limitations (II)</vt:lpstr>
      <vt:lpstr>Designing for understandability</vt:lpstr>
      <vt:lpstr>Problem decomposition</vt:lpstr>
      <vt:lpstr>Raft consensus algorithm (I)</vt:lpstr>
      <vt:lpstr>Raft consensus algorithm (II)</vt:lpstr>
      <vt:lpstr>Raft basics: the servers</vt:lpstr>
      <vt:lpstr>Server states</vt:lpstr>
      <vt:lpstr>Raft basics: terms (I)</vt:lpstr>
      <vt:lpstr>Raft basics: terms (II)</vt:lpstr>
      <vt:lpstr>Raft basics: terms (III)</vt:lpstr>
      <vt:lpstr>Raft basics: RPC</vt:lpstr>
      <vt:lpstr>Leader elections</vt:lpstr>
      <vt:lpstr>The leader fails</vt:lpstr>
      <vt:lpstr>Starting an election</vt:lpstr>
      <vt:lpstr>Acting as a candidate</vt:lpstr>
      <vt:lpstr>Winning an election</vt:lpstr>
      <vt:lpstr>Hearing from other servers</vt:lpstr>
      <vt:lpstr>Split elections</vt:lpstr>
      <vt:lpstr>Avoiding split elections</vt:lpstr>
      <vt:lpstr>Example</vt:lpstr>
      <vt:lpstr>Log replication</vt:lpstr>
      <vt:lpstr>A client sends a request</vt:lpstr>
      <vt:lpstr>The followers receive the request</vt:lpstr>
      <vt:lpstr>The leader tallies followers' ACKs</vt:lpstr>
      <vt:lpstr>The leader tallies followers' ACKs</vt:lpstr>
      <vt:lpstr>Log organization</vt:lpstr>
      <vt:lpstr>Handling slow followers ,…</vt:lpstr>
      <vt:lpstr>Committed entries</vt:lpstr>
      <vt:lpstr>Why?</vt:lpstr>
      <vt:lpstr>Raft log matching property</vt:lpstr>
      <vt:lpstr>Handling leader crashes (I)</vt:lpstr>
      <vt:lpstr>Handling leader crashes (II)</vt:lpstr>
      <vt:lpstr>Explanations</vt:lpstr>
      <vt:lpstr>An election starts </vt:lpstr>
      <vt:lpstr>Former followers reply</vt:lpstr>
      <vt:lpstr>Handling leader crashes (III)</vt:lpstr>
      <vt:lpstr>The new leader is in charge</vt:lpstr>
      <vt:lpstr>How? (I)</vt:lpstr>
      <vt:lpstr>How? (II)</vt:lpstr>
      <vt:lpstr>How? (III)</vt:lpstr>
      <vt:lpstr>Interesting question</vt:lpstr>
      <vt:lpstr>A last observation</vt:lpstr>
      <vt:lpstr>Safety</vt:lpstr>
      <vt:lpstr>Election restriction (I)</vt:lpstr>
      <vt:lpstr>Election restriction (II)</vt:lpstr>
      <vt:lpstr>Committing entries from a previous term</vt:lpstr>
      <vt:lpstr>Committing entries from a previous term</vt:lpstr>
      <vt:lpstr>Explanations</vt:lpstr>
      <vt:lpstr>Explanations</vt:lpstr>
      <vt:lpstr>Cluster membership changes</vt:lpstr>
      <vt:lpstr>The joint consensus configuration</vt:lpstr>
      <vt:lpstr>The joint consensus configuration</vt:lpstr>
      <vt:lpstr>Implementations</vt:lpstr>
      <vt:lpstr>Understandability</vt:lpstr>
      <vt:lpstr>Correctness</vt:lpstr>
      <vt:lpstr>Performance</vt:lpstr>
      <vt:lpstr>Conclusion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an Understandable Consensus Algorithm</dc:title>
  <dc:subject/>
  <dc:creator>Jehan-François Pâris</dc:creator>
  <cp:keywords/>
  <dc:description/>
  <cp:lastModifiedBy>Jehan-Francois Paris</cp:lastModifiedBy>
  <cp:revision>25</cp:revision>
  <cp:lastPrinted>2019-10-02T19:05:01Z</cp:lastPrinted>
  <dcterms:created xsi:type="dcterms:W3CDTF">2014-09-30T16:51:36Z</dcterms:created>
  <dcterms:modified xsi:type="dcterms:W3CDTF">2019-10-02T19:11:20Z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