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8" r:id="rId1"/>
    <p:sldMasterId id="2147483732" r:id="rId2"/>
  </p:sldMasterIdLst>
  <p:sldIdLst>
    <p:sldId id="257" r:id="rId3"/>
    <p:sldId id="418" r:id="rId4"/>
    <p:sldId id="419" r:id="rId5"/>
    <p:sldId id="420" r:id="rId6"/>
    <p:sldId id="456" r:id="rId7"/>
    <p:sldId id="457" r:id="rId8"/>
    <p:sldId id="458" r:id="rId9"/>
    <p:sldId id="459" r:id="rId10"/>
    <p:sldId id="460" r:id="rId11"/>
    <p:sldId id="461" r:id="rId12"/>
    <p:sldId id="421" r:id="rId13"/>
    <p:sldId id="422" r:id="rId14"/>
    <p:sldId id="423" r:id="rId15"/>
    <p:sldId id="424" r:id="rId16"/>
    <p:sldId id="439" r:id="rId17"/>
    <p:sldId id="440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41" r:id="rId31"/>
    <p:sldId id="464" r:id="rId32"/>
    <p:sldId id="437" r:id="rId33"/>
  </p:sldIdLst>
  <p:sldSz cx="12192000" cy="6858000"/>
  <p:notesSz cx="9385300" cy="6831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192" y="90"/>
      </p:cViewPr>
      <p:guideLst>
        <p:guide orient="horz" pos="2352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414"/>
    </p:cViewPr>
  </p:sorterViewPr>
  <p:gridSpacing cx="75893" cy="7589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107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9CB6A-4C7C-4A7A-A611-D95E77481C7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74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821F5-EAFF-4899-BEF5-27055EF90DC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891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30417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38EC1-2A07-4B52-8EA7-7AA21C99F46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723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0D4F8-7B2D-489A-A739-F89083C9D2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252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0EB94-5E34-40CC-9849-691EC0A523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49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A39A8-474D-4D81-A60A-DC292E308D4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89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00EBC-DE48-4CE5-AE82-B6985A6AE4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012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6EE75-A635-4E5D-B682-E27379C7C61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059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75E3C-0449-4618-8E36-1B8F5677FA3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34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DB6F5-1F51-4398-9A83-8A9F4848704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037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D2F13-6B35-47DF-A1CE-47BD3A652B7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819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D681-9C46-44F6-BDC0-2FE589117E3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320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CE275-3661-4D04-8CB4-B87D0F58D23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2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19E01-DE67-476B-8613-422D86CC7D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28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520E8-5DC7-4B4E-819A-D7E5D00760C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8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B7A06-76D0-4AB1-94F7-B4D91457A8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74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16968-11CA-4951-8FED-7DC097816B4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2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38962-E280-4040-A46F-0F8B27CF086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39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AC0FC-BF4A-4C06-B45B-CDF175A0EE6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2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FE273-14E3-4261-96A1-D88ACF7EEEF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34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B6EFD88C-FF2D-47B2-B852-403336DA4E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23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B6EFD88C-FF2D-47B2-B852-403336DA4E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92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6173" y="1683461"/>
            <a:ext cx="7559654" cy="2580362"/>
          </a:xfrm>
          <a:noFill/>
        </p:spPr>
        <p:txBody>
          <a:bodyPr/>
          <a:lstStyle/>
          <a:p>
            <a:r>
              <a:rPr lang="en-US" altLang="en-US" sz="48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SSH</a:t>
            </a:r>
            <a:r>
              <a:rPr lang="en-US" alt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: SECURE LOGIN CONNECTIONS</a:t>
            </a:r>
            <a:br>
              <a:rPr lang="en-US" alt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OVER THE INTERNET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0461" y="4795074"/>
            <a:ext cx="6019800" cy="1752600"/>
          </a:xfrm>
        </p:spPr>
        <p:txBody>
          <a:bodyPr/>
          <a:lstStyle/>
          <a:p>
            <a:r>
              <a:rPr lang="en-US" altLang="en-US" dirty="0" err="1">
                <a:latin typeface="Arial" panose="020B0604020202020204" pitchFamily="34" charset="0"/>
              </a:rPr>
              <a:t>Tatu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Yloenen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40000"/>
              </a:spcBef>
            </a:pPr>
            <a:r>
              <a:rPr lang="en-US" altLang="en-US" i="1" dirty="0" err="1">
                <a:latin typeface="Arial" panose="020B0604020202020204" pitchFamily="34" charset="0"/>
              </a:rPr>
              <a:t>SSH</a:t>
            </a:r>
            <a:r>
              <a:rPr lang="en-US" altLang="en-US" i="1" dirty="0">
                <a:latin typeface="Arial" panose="020B0604020202020204" pitchFamily="34" charset="0"/>
              </a:rPr>
              <a:t> Communications Security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E9E09FB2-3CD3-4DB1-A0E2-D95AD75FD150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Can combine </a:t>
            </a:r>
            <a:r>
              <a:rPr lang="en-US" altLang="en-US" dirty="0" smtClean="0"/>
              <a:t>conventional cryptography </a:t>
            </a:r>
            <a:r>
              <a:rPr lang="en-US" altLang="en-US" dirty="0"/>
              <a:t>and public-key cryptography</a:t>
            </a:r>
          </a:p>
          <a:p>
            <a:pPr lvl="1"/>
            <a:r>
              <a:rPr lang="en-US" altLang="en-US" i="1" dirty="0"/>
              <a:t>A</a:t>
            </a:r>
            <a:r>
              <a:rPr lang="en-US" altLang="en-US" dirty="0"/>
              <a:t> uses </a:t>
            </a:r>
            <a:r>
              <a:rPr lang="en-US" altLang="en-US" i="1" dirty="0"/>
              <a:t>public-key cryptography </a:t>
            </a:r>
            <a:r>
              <a:rPr lang="en-US" altLang="en-US" dirty="0"/>
              <a:t>to send to</a:t>
            </a:r>
            <a:r>
              <a:rPr lang="en-US" altLang="en-US" i="1" dirty="0"/>
              <a:t> B </a:t>
            </a:r>
            <a:r>
              <a:rPr lang="en-US" altLang="en-US" dirty="0"/>
              <a:t>a</a:t>
            </a:r>
            <a:r>
              <a:rPr lang="en-US" altLang="en-US" i="1" dirty="0"/>
              <a:t> </a:t>
            </a:r>
            <a:r>
              <a:rPr lang="en-US" altLang="en-US" dirty="0"/>
              <a:t>signed secret message containing a </a:t>
            </a:r>
            <a:r>
              <a:rPr lang="en-US" altLang="en-US" i="1" dirty="0"/>
              <a:t>session key K</a:t>
            </a:r>
            <a:r>
              <a:rPr lang="en-US" altLang="en-US" i="1" baseline="-25000" dirty="0"/>
              <a:t>S</a:t>
            </a:r>
          </a:p>
          <a:p>
            <a:pPr lvl="1"/>
            <a:r>
              <a:rPr lang="en-US" altLang="en-US" dirty="0"/>
              <a:t>A and </a:t>
            </a:r>
            <a:r>
              <a:rPr lang="en-US" altLang="en-US" i="1" dirty="0"/>
              <a:t>B </a:t>
            </a:r>
            <a:r>
              <a:rPr lang="en-US" altLang="en-US" dirty="0"/>
              <a:t>use this session key</a:t>
            </a:r>
            <a:r>
              <a:rPr lang="en-US" altLang="en-US" i="1" dirty="0"/>
              <a:t> K</a:t>
            </a:r>
            <a:r>
              <a:rPr lang="en-US" altLang="en-US" i="1" baseline="-25000" dirty="0"/>
              <a:t>S</a:t>
            </a:r>
            <a:r>
              <a:rPr lang="en-US" altLang="en-US" i="1" dirty="0"/>
              <a:t> </a:t>
            </a:r>
            <a:r>
              <a:rPr lang="en-US" altLang="en-US" dirty="0"/>
              <a:t>to continue their dialogue</a:t>
            </a:r>
            <a:endParaRPr lang="en-US" altLang="en-US" baseline="-25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Allows</a:t>
            </a:r>
          </a:p>
          <a:p>
            <a:pPr lvl="1"/>
            <a:r>
              <a:rPr lang="en-US" altLang="en-US"/>
              <a:t> Secure login connections</a:t>
            </a:r>
          </a:p>
          <a:p>
            <a:pPr lvl="1"/>
            <a:r>
              <a:rPr lang="en-US" altLang="en-US"/>
              <a:t>Secure file transfer</a:t>
            </a:r>
          </a:p>
          <a:p>
            <a:pPr lvl="1">
              <a:buFontTx/>
              <a:buNone/>
            </a:pPr>
            <a:r>
              <a:rPr lang="en-US" altLang="en-US"/>
              <a:t>over the Internet or other untrusted networks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Uses cryptographic algorithms to</a:t>
            </a:r>
          </a:p>
          <a:p>
            <a:pPr lvl="1"/>
            <a:r>
              <a:rPr lang="en-US" altLang="en-US"/>
              <a:t>Authenticate both ends of the connection</a:t>
            </a:r>
          </a:p>
          <a:p>
            <a:pPr lvl="1"/>
            <a:r>
              <a:rPr lang="en-US" altLang="en-US"/>
              <a:t>Encrypt all transmitted data</a:t>
            </a:r>
          </a:p>
          <a:p>
            <a:pPr lvl="1"/>
            <a:r>
              <a:rPr lang="en-US" altLang="en-US"/>
              <a:t>Protect data integrity</a:t>
            </a:r>
          </a:p>
          <a:p>
            <a:pPr lvl="1"/>
            <a:r>
              <a:rPr lang="en-US" altLang="en-US"/>
              <a:t>Validate values returned by services such as DNS or network protocols (such as TCP)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Transport-level encryption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Every transmitted packet starts with random padding, followed by (optionally compressed) header and data </a:t>
            </a:r>
          </a:p>
          <a:p>
            <a:r>
              <a:rPr lang="en-US" altLang="en-US" dirty="0"/>
              <a:t>The entire packet is encrypted using a suitable algorithm</a:t>
            </a:r>
          </a:p>
          <a:p>
            <a:pPr lvl="1"/>
            <a:r>
              <a:rPr lang="en-US" altLang="en-US" dirty="0"/>
              <a:t>Packet type and data fields can be compressed with </a:t>
            </a:r>
            <a:r>
              <a:rPr lang="en-US" altLang="en-US" dirty="0" err="1" smtClean="0"/>
              <a:t>gzip</a:t>
            </a:r>
            <a:r>
              <a:rPr lang="en-US" altLang="en-US" dirty="0" smtClean="0"/>
              <a:t> before </a:t>
            </a:r>
            <a:r>
              <a:rPr lang="en-US" altLang="en-US" dirty="0"/>
              <a:t>encryption </a:t>
            </a:r>
          </a:p>
          <a:p>
            <a:pPr lvl="2"/>
            <a:r>
              <a:rPr lang="en-US" altLang="en-US" dirty="0"/>
              <a:t>1/3 of original size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Integrity protection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Originally provided by including CRC32 of the packet under encryption</a:t>
            </a:r>
          </a:p>
          <a:p>
            <a:pPr lvl="1"/>
            <a:r>
              <a:rPr lang="en-US" altLang="en-US"/>
              <a:t>Found to be insufficient</a:t>
            </a:r>
          </a:p>
          <a:p>
            <a:pPr lvl="1"/>
            <a:r>
              <a:rPr lang="en-US" altLang="en-US"/>
              <a:t>Was replaced by HMAC-SHA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</a:t>
            </a:r>
            <a:r>
              <a:rPr lang="en-US" altLang="en-US" dirty="0" smtClean="0"/>
              <a:t>is HMAC-SHA</a:t>
            </a:r>
            <a:r>
              <a:rPr lang="en-US" altLang="en-US" dirty="0"/>
              <a:t>? (I)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/>
              <a:t>HMAC:</a:t>
            </a:r>
          </a:p>
          <a:p>
            <a:pPr lvl="1"/>
            <a:r>
              <a:rPr lang="en-US" altLang="en-US" b="1"/>
              <a:t>H</a:t>
            </a:r>
            <a:r>
              <a:rPr lang="en-US" altLang="en-US"/>
              <a:t>ash-based </a:t>
            </a:r>
            <a:r>
              <a:rPr lang="en-US" altLang="en-US" b="1"/>
              <a:t>M</a:t>
            </a:r>
            <a:r>
              <a:rPr lang="en-US" altLang="en-US"/>
              <a:t>essage </a:t>
            </a:r>
            <a:r>
              <a:rPr lang="en-US" altLang="en-US" b="1"/>
              <a:t>A</a:t>
            </a:r>
            <a:r>
              <a:rPr lang="en-US" altLang="en-US"/>
              <a:t>uthentication </a:t>
            </a:r>
            <a:r>
              <a:rPr lang="en-US" altLang="en-US" b="1"/>
              <a:t>C</a:t>
            </a:r>
            <a:r>
              <a:rPr lang="en-US" altLang="en-US"/>
              <a:t>ode</a:t>
            </a:r>
          </a:p>
          <a:p>
            <a:pPr lvl="1"/>
            <a:r>
              <a:rPr lang="en-US" altLang="en-US"/>
              <a:t>Uses a </a:t>
            </a:r>
            <a:r>
              <a:rPr lang="en-US" altLang="en-US" b="1" i="1"/>
              <a:t>cryptographic hash function</a:t>
            </a:r>
          </a:p>
          <a:p>
            <a:pPr lvl="2"/>
            <a:r>
              <a:rPr lang="en-US" altLang="en-US"/>
              <a:t>Any change to the hashed data will (with very high probability) change the hash value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</a:t>
            </a:r>
            <a:r>
              <a:rPr lang="en-US" altLang="en-US" dirty="0" smtClean="0"/>
              <a:t>is HMAC-SHA</a:t>
            </a:r>
            <a:r>
              <a:rPr lang="en-US" altLang="en-US" dirty="0"/>
              <a:t>?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/>
              <a:t>SHA:</a:t>
            </a:r>
          </a:p>
          <a:p>
            <a:pPr lvl="1">
              <a:spcBef>
                <a:spcPct val="10000"/>
              </a:spcBef>
            </a:pPr>
            <a:r>
              <a:rPr lang="en-US" altLang="en-US" b="1" dirty="0"/>
              <a:t>S</a:t>
            </a:r>
            <a:r>
              <a:rPr lang="en-US" altLang="en-US" dirty="0"/>
              <a:t>ecure </a:t>
            </a:r>
            <a:r>
              <a:rPr lang="en-US" altLang="en-US" b="1" dirty="0"/>
              <a:t>H</a:t>
            </a:r>
            <a:r>
              <a:rPr lang="en-US" altLang="en-US" dirty="0"/>
              <a:t>ash </a:t>
            </a:r>
            <a:r>
              <a:rPr lang="en-US" altLang="en-US" b="1" dirty="0"/>
              <a:t>A</a:t>
            </a:r>
            <a:r>
              <a:rPr lang="en-US" altLang="en-US" dirty="0"/>
              <a:t>lgorithm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Four </a:t>
            </a:r>
            <a:r>
              <a:rPr lang="en-US" altLang="en-US" dirty="0" smtClean="0"/>
              <a:t>different algorithms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/>
              <a:t>SHA-0, SHA-1, SHA-2, and SHA-3</a:t>
            </a:r>
          </a:p>
          <a:p>
            <a:pPr>
              <a:spcBef>
                <a:spcPct val="60000"/>
              </a:spcBef>
            </a:pPr>
            <a:r>
              <a:rPr lang="en-US" altLang="en-US" b="1" u="sng" dirty="0"/>
              <a:t>SHA-1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Most widely used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Fixes a flaw in SHA-0</a:t>
            </a:r>
          </a:p>
          <a:p>
            <a:pPr lvl="1">
              <a:spcBef>
                <a:spcPct val="10000"/>
              </a:spcBef>
            </a:pPr>
            <a:r>
              <a:rPr lang="en-US" altLang="en-US" dirty="0"/>
              <a:t>Produces a 160-bit "digest"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 login protocol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Works on top of the packet-level protocol</a:t>
            </a:r>
          </a:p>
          <a:p>
            <a:r>
              <a:rPr lang="en-US" altLang="en-US" b="1" i="1" u="sng" dirty="0"/>
              <a:t>Step 1: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The client opens a connection to the </a:t>
            </a:r>
            <a:r>
              <a:rPr lang="en-US" altLang="en-US" dirty="0" smtClean="0"/>
              <a:t>server 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 login protocol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/>
              <a:t>Step 2:</a:t>
            </a:r>
            <a:br>
              <a:rPr lang="en-US" altLang="en-US" b="1" i="1" u="sng"/>
            </a:br>
            <a:r>
              <a:rPr lang="en-US" altLang="en-US"/>
              <a:t>Server sends</a:t>
            </a:r>
          </a:p>
          <a:p>
            <a:pPr lvl="1"/>
            <a:r>
              <a:rPr lang="en-US" altLang="en-US"/>
              <a:t>Its public RSA host key </a:t>
            </a:r>
          </a:p>
          <a:p>
            <a:pPr lvl="1"/>
            <a:r>
              <a:rPr lang="en-US" altLang="en-US"/>
              <a:t>Another public RSA key (``server key'') that changes every hour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 login protocol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3300"/>
              </a:buClr>
            </a:pPr>
            <a:r>
              <a:rPr lang="en-US" altLang="en-US" dirty="0" smtClean="0"/>
              <a:t>The client compares the received host key against its own database of known host keys</a:t>
            </a:r>
          </a:p>
          <a:p>
            <a:pPr lvl="0">
              <a:buClr>
                <a:srgbClr val="CC3300"/>
              </a:buClr>
            </a:pPr>
            <a:r>
              <a:rPr lang="en-US" altLang="en-US" dirty="0" smtClean="0"/>
              <a:t>Can </a:t>
            </a:r>
            <a:r>
              <a:rPr lang="en-US" altLang="en-US" dirty="0"/>
              <a:t>decide to</a:t>
            </a:r>
          </a:p>
          <a:p>
            <a:pPr lvl="1"/>
            <a:r>
              <a:rPr lang="en-US" altLang="en-US" dirty="0" smtClean="0"/>
              <a:t>Reject keys </a:t>
            </a:r>
            <a:r>
              <a:rPr lang="en-US" altLang="en-US" dirty="0"/>
              <a:t>coming from unknown hosts </a:t>
            </a:r>
          </a:p>
          <a:p>
            <a:pPr lvl="1"/>
            <a:r>
              <a:rPr lang="en-US" altLang="en-US" dirty="0"/>
              <a:t>Accept them and store them in its database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608162" y="4719181"/>
            <a:ext cx="5926238" cy="145841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latin typeface="+mn-lt"/>
              </a:rPr>
              <a:t>Protocol assumes the existence of a  </a:t>
            </a:r>
            <a:r>
              <a:rPr lang="en-US" sz="2800" dirty="0" smtClean="0">
                <a:latin typeface="+mn-lt"/>
              </a:rPr>
              <a:t>global database</a:t>
            </a:r>
            <a:r>
              <a:rPr lang="en-US" sz="2800" b="1" i="1" dirty="0" smtClean="0">
                <a:latin typeface="+mn-lt"/>
              </a:rPr>
              <a:t> of </a:t>
            </a:r>
            <a:r>
              <a:rPr lang="en-US" sz="2800" dirty="0" smtClean="0">
                <a:latin typeface="+mn-lt"/>
              </a:rPr>
              <a:t>known host keys </a:t>
            </a:r>
            <a:r>
              <a:rPr lang="en-US" sz="2800" b="1" i="1" dirty="0" smtClean="0">
                <a:latin typeface="+mn-lt"/>
              </a:rPr>
              <a:t>each user can consult.</a:t>
            </a:r>
            <a:r>
              <a:rPr lang="en-US" sz="2800" b="1" i="1" dirty="0" smtClean="0"/>
              <a:t>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Connecting through the Internet</a:t>
            </a:r>
          </a:p>
          <a:p>
            <a:pPr lvl="1"/>
            <a:r>
              <a:rPr lang="en-US" altLang="en-US"/>
              <a:t>Cheap and convenient</a:t>
            </a:r>
          </a:p>
          <a:p>
            <a:pPr lvl="1"/>
            <a:r>
              <a:rPr lang="en-US" altLang="en-US"/>
              <a:t>Risky</a:t>
            </a:r>
          </a:p>
          <a:p>
            <a:pPr lvl="2"/>
            <a:r>
              <a:rPr lang="en-US" altLang="en-US"/>
              <a:t>Internet does not protect transmitted data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 login protocol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b="1" i="1" u="sng"/>
              <a:t>Step 3: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The client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/>
              <a:t>Generates a 256 bit random number using a cryptographically strong RNG (session key)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/>
              <a:t>Picks an encryption algorithm among those supported by the server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/>
              <a:t>Encrypts the session key with RSA using both the host key and the server key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/>
              <a:t>Sends the encrypted key to the server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server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Changed every hour</a:t>
            </a:r>
          </a:p>
          <a:p>
            <a:r>
              <a:rPr lang="en-US" altLang="en-US" dirty="0"/>
              <a:t>Used to make decrypting recorded historic traffic impossible after the server key has been </a:t>
            </a:r>
            <a:r>
              <a:rPr lang="en-US" altLang="en-US" dirty="0" smtClean="0"/>
              <a:t>changed when </a:t>
            </a:r>
            <a:r>
              <a:rPr lang="en-US" altLang="en-US" dirty="0"/>
              <a:t>the host key becomes compromised</a:t>
            </a:r>
          </a:p>
          <a:p>
            <a:r>
              <a:rPr lang="en-US" altLang="en-US" dirty="0"/>
              <a:t>Normally a 768 bit RSA key</a:t>
            </a:r>
          </a:p>
          <a:p>
            <a:pPr lvl="1"/>
            <a:r>
              <a:rPr lang="en-US" altLang="en-US" dirty="0"/>
              <a:t>Host key is 1024 bits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 login protocol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dirty="0"/>
              <a:t>Step 4:</a:t>
            </a:r>
            <a:br>
              <a:rPr lang="en-US" altLang="en-US" b="1" i="1" u="sng" dirty="0"/>
            </a:br>
            <a:r>
              <a:rPr lang="en-US" altLang="en-US" dirty="0"/>
              <a:t>Server </a:t>
            </a:r>
          </a:p>
          <a:p>
            <a:pPr lvl="1"/>
            <a:r>
              <a:rPr lang="en-US" altLang="en-US" dirty="0"/>
              <a:t>Recovers the session key</a:t>
            </a:r>
          </a:p>
          <a:p>
            <a:pPr lvl="1"/>
            <a:r>
              <a:rPr lang="en-US" altLang="en-US" dirty="0"/>
              <a:t>Sends an encrypted confirmation to the client</a:t>
            </a:r>
          </a:p>
          <a:p>
            <a:pPr lvl="2"/>
            <a:r>
              <a:rPr lang="en-US" altLang="en-US" dirty="0"/>
              <a:t>Shows </a:t>
            </a:r>
            <a:r>
              <a:rPr lang="en-US" altLang="en-US" dirty="0" smtClean="0"/>
              <a:t>client that </a:t>
            </a:r>
            <a:r>
              <a:rPr lang="en-US" altLang="en-US" dirty="0"/>
              <a:t>it holds the proper private keys</a:t>
            </a:r>
          </a:p>
          <a:p>
            <a:pPr>
              <a:buFontTx/>
              <a:buNone/>
            </a:pPr>
            <a:r>
              <a:rPr lang="en-US" altLang="en-US" dirty="0"/>
              <a:t>	Client and server can start using transport-level encryption and integrity protection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SSH login protocol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/>
              <a:t>Step 5:</a:t>
            </a:r>
            <a:br>
              <a:rPr lang="en-US" altLang="en-US" b="1" i="1" u="sng"/>
            </a:br>
            <a:r>
              <a:rPr lang="en-US" altLang="en-US"/>
              <a:t>User starts authentication procedure</a:t>
            </a:r>
          </a:p>
          <a:p>
            <a:pPr lvl="1"/>
            <a:r>
              <a:rPr lang="en-US" altLang="en-US"/>
              <a:t>First request includes the user login name</a:t>
            </a:r>
          </a:p>
          <a:p>
            <a:pPr lvl="1"/>
            <a:r>
              <a:rPr lang="en-US" altLang="en-US"/>
              <a:t>Server replies with either</a:t>
            </a:r>
          </a:p>
          <a:p>
            <a:pPr lvl="2"/>
            <a:r>
              <a:rPr lang="en-US" altLang="en-US" b="1" u="sng"/>
              <a:t>success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no further authentication is needed</a:t>
            </a:r>
          </a:p>
          <a:p>
            <a:pPr lvl="2"/>
            <a:r>
              <a:rPr lang="en-US" altLang="en-US" b="1" u="sng"/>
              <a:t>failure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further authentication is required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 methods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461963">
              <a:buClrTx/>
              <a:buSzPct val="100000"/>
              <a:buFontTx/>
              <a:buAutoNum type="arabicPeriod"/>
            </a:pPr>
            <a:r>
              <a:rPr lang="en-US" altLang="en-US" dirty="0"/>
              <a:t>Traditional password authentication </a:t>
            </a:r>
          </a:p>
          <a:p>
            <a:pPr marL="461963" indent="-461963">
              <a:spcBef>
                <a:spcPts val="1800"/>
              </a:spcBef>
              <a:buClrTx/>
              <a:buSzPct val="100000"/>
              <a:buFontTx/>
              <a:buAutoNum type="arabicPeriod"/>
            </a:pPr>
            <a:r>
              <a:rPr lang="en-US" altLang="en-US" dirty="0"/>
              <a:t>Combination </a:t>
            </a:r>
            <a:r>
              <a:rPr lang="en-US" altLang="en-US" dirty="0" smtClean="0"/>
              <a:t>of </a:t>
            </a:r>
            <a:r>
              <a:rPr lang="en-US" altLang="en-US" b="1" dirty="0" smtClean="0">
                <a:latin typeface="Consolas" panose="020B0609020204030204" pitchFamily="49" charset="0"/>
              </a:rPr>
              <a:t>.</a:t>
            </a:r>
            <a:r>
              <a:rPr lang="en-US" altLang="en-US" b="1" dirty="0" err="1">
                <a:latin typeface="Consolas" panose="020B0609020204030204" pitchFamily="49" charset="0"/>
              </a:rPr>
              <a:t>rhosts</a:t>
            </a:r>
            <a:r>
              <a:rPr lang="en-US" altLang="en-US" dirty="0"/>
              <a:t> or </a:t>
            </a:r>
            <a:r>
              <a:rPr lang="en-US" altLang="en-US" b="1" dirty="0" err="1">
                <a:latin typeface="Consolas" panose="020B0609020204030204" pitchFamily="49" charset="0"/>
              </a:rPr>
              <a:t>hosts.equiv</a:t>
            </a:r>
            <a:r>
              <a:rPr lang="en-US" altLang="en-US" dirty="0"/>
              <a:t> authentication and RSA-based </a:t>
            </a:r>
            <a:r>
              <a:rPr lang="en-US" altLang="en-US" b="1" i="1" dirty="0"/>
              <a:t>host authentication</a:t>
            </a:r>
          </a:p>
          <a:p>
            <a:pPr marL="461963" indent="-461963">
              <a:spcBef>
                <a:spcPct val="30000"/>
              </a:spcBef>
              <a:buClrTx/>
              <a:buSzPct val="100000"/>
              <a:buFontTx/>
              <a:buAutoNum type="arabicPeriod"/>
            </a:pPr>
            <a:r>
              <a:rPr lang="en-US" altLang="en-US" dirty="0"/>
              <a:t>Pure RSA authentication:</a:t>
            </a:r>
          </a:p>
          <a:p>
            <a:pPr marL="1066800" lvl="1" indent="-609600">
              <a:spcBef>
                <a:spcPct val="0"/>
              </a:spcBef>
            </a:pPr>
            <a:r>
              <a:rPr lang="en-US" altLang="en-US" dirty="0"/>
              <a:t>Server maintains a list of users' public keys.</a:t>
            </a:r>
          </a:p>
          <a:p>
            <a:pPr marL="1066800" lvl="1" indent="-609600">
              <a:spcBef>
                <a:spcPct val="0"/>
              </a:spcBef>
            </a:pPr>
            <a:r>
              <a:rPr lang="en-US" altLang="en-US" dirty="0"/>
              <a:t>User requests authentication for a given key</a:t>
            </a:r>
          </a:p>
          <a:p>
            <a:pPr marL="1066800" lvl="1" indent="-609600">
              <a:spcBef>
                <a:spcPct val="0"/>
              </a:spcBef>
            </a:pPr>
            <a:r>
              <a:rPr lang="en-US" altLang="en-US" dirty="0"/>
              <a:t>Server responds with a challenge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X11 and TCP/IP Forwarding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dirty="0" err="1"/>
              <a:t>SSH</a:t>
            </a:r>
            <a:r>
              <a:rPr lang="en-US" altLang="en-US" dirty="0"/>
              <a:t> can automatically forward the connection to the user's X server over the secure channel</a:t>
            </a:r>
          </a:p>
          <a:p>
            <a:pPr>
              <a:spcBef>
                <a:spcPct val="60000"/>
              </a:spcBef>
            </a:pPr>
            <a:r>
              <a:rPr lang="en-US" altLang="en-US" dirty="0" err="1"/>
              <a:t>SSH</a:t>
            </a:r>
            <a:r>
              <a:rPr lang="en-US" altLang="en-US" dirty="0"/>
              <a:t> also automatically stores </a:t>
            </a:r>
            <a:r>
              <a:rPr lang="en-US" altLang="en-US" dirty="0" err="1"/>
              <a:t>Xauthority</a:t>
            </a:r>
            <a:r>
              <a:rPr lang="en-US" altLang="en-US" dirty="0"/>
              <a:t> data on the server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TCP/IP forwarding works similarly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231595" y="5553076"/>
            <a:ext cx="4634602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6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(Not covered </a:t>
            </a:r>
            <a:r>
              <a:rPr lang="en-US" altLang="en-US" b="1" dirty="0" smtClean="0">
                <a:solidFill>
                  <a:schemeClr val="bg1"/>
                </a:solidFill>
              </a:rPr>
              <a:t>in more </a:t>
            </a:r>
            <a:r>
              <a:rPr lang="en-US" altLang="en-US" b="1" dirty="0">
                <a:solidFill>
                  <a:schemeClr val="bg1"/>
                </a:solidFill>
              </a:rPr>
              <a:t>detail)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Authentication Agent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SSH supports using an authentication agent</a:t>
            </a:r>
          </a:p>
          <a:p>
            <a:pPr lvl="1"/>
            <a:r>
              <a:rPr lang="en-US" altLang="en-US"/>
              <a:t> Program that runs in the user's local machine (or on a smartcard connected to it)</a:t>
            </a:r>
          </a:p>
          <a:p>
            <a:pPr lvl="1"/>
            <a:r>
              <a:rPr lang="en-US" altLang="en-US"/>
              <a:t>Agent holds the user's private RSA keys</a:t>
            </a:r>
          </a:p>
          <a:p>
            <a:pPr lvl="1"/>
            <a:r>
              <a:rPr lang="en-US" altLang="en-US"/>
              <a:t>In the Unix environment, the agent </a:t>
            </a:r>
          </a:p>
          <a:p>
            <a:pPr lvl="2"/>
            <a:r>
              <a:rPr lang="en-US" altLang="en-US"/>
              <a:t>Starts as a parent of the user's shell</a:t>
            </a:r>
          </a:p>
          <a:p>
            <a:pPr lvl="2"/>
            <a:r>
              <a:rPr lang="en-US" altLang="en-US"/>
              <a:t>Communicates with SSH using a file descriptor it shares with its children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1996 Changes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b="1" i="1" u="sng" dirty="0"/>
              <a:t>New transport layer protocol:</a:t>
            </a:r>
          </a:p>
          <a:p>
            <a:pPr marL="1066800" lvl="1" indent="-609600">
              <a:buFontTx/>
              <a:buChar char="•"/>
            </a:pPr>
            <a:r>
              <a:rPr lang="en-US" altLang="en-US" dirty="0"/>
              <a:t>Better integrity checks</a:t>
            </a:r>
          </a:p>
          <a:p>
            <a:pPr marL="1524000" lvl="2" indent="-609600"/>
            <a:r>
              <a:rPr lang="en-US" altLang="en-US" dirty="0"/>
              <a:t>HMAC-MD5 and </a:t>
            </a:r>
            <a:r>
              <a:rPr lang="en-US" altLang="en-US" dirty="0" err="1"/>
              <a:t>HMAC-SHA</a:t>
            </a:r>
            <a:endParaRPr lang="en-US" altLang="en-US" dirty="0"/>
          </a:p>
          <a:p>
            <a:pPr marL="1066800" lvl="1" indent="-609600">
              <a:buFontTx/>
              <a:buChar char="•"/>
            </a:pPr>
            <a:r>
              <a:rPr lang="en-US" altLang="en-US" dirty="0"/>
              <a:t>More complete encryption of packet contents</a:t>
            </a:r>
          </a:p>
          <a:p>
            <a:pPr marL="609600" indent="-609600">
              <a:buFontTx/>
              <a:buAutoNum type="arabicPeriod"/>
            </a:pPr>
            <a:r>
              <a:rPr lang="en-US" altLang="en-US" b="1" i="1" u="sng" dirty="0"/>
              <a:t>New authentication protocol</a:t>
            </a:r>
          </a:p>
          <a:p>
            <a:pPr marL="1066800" lvl="1" indent="-609600">
              <a:buFontTx/>
              <a:buChar char="•"/>
            </a:pPr>
            <a:endParaRPr lang="en-US" altLang="en-US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502150" y="5629276"/>
            <a:ext cx="2355132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6000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(Not covered)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dirty="0"/>
              <a:t>Startup time:</a:t>
            </a:r>
          </a:p>
          <a:p>
            <a:pPr lvl="1"/>
            <a:r>
              <a:rPr lang="en-US" altLang="en-US" dirty="0"/>
              <a:t>a few seconds</a:t>
            </a:r>
          </a:p>
          <a:p>
            <a:r>
              <a:rPr lang="en-US" altLang="en-US" b="1" i="1" u="sng" dirty="0"/>
              <a:t>Data encryption rate:</a:t>
            </a:r>
          </a:p>
          <a:p>
            <a:pPr lvl="1"/>
            <a:r>
              <a:rPr lang="en-US" altLang="en-US" dirty="0"/>
              <a:t>Quite good on 1995 Pentium computers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/>
              <a:t>Security: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Everything is encrypted</a:t>
            </a:r>
          </a:p>
          <a:p>
            <a:r>
              <a:rPr lang="en-US" altLang="en-US" b="1" i="1" u="sng"/>
              <a:t>Monster issue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A user connecting to a new server or to any server from a new client will rarely verify the identity of the server </a:t>
            </a:r>
            <a:r>
              <a:rPr lang="en-US" altLang="en-US" b="1" i="1"/>
              <a:t>before</a:t>
            </a:r>
            <a:r>
              <a:rPr lang="en-US" altLang="en-US"/>
              <a:t> having sent her password</a:t>
            </a:r>
          </a:p>
          <a:p>
            <a:pPr lvl="1"/>
            <a:r>
              <a:rPr lang="en-US" altLang="en-US"/>
              <a:t>A Kerberos user </a:t>
            </a:r>
            <a:r>
              <a:rPr lang="en-US" altLang="en-US" b="1" i="1"/>
              <a:t>never</a:t>
            </a:r>
            <a:r>
              <a:rPr lang="en-US" altLang="en-US"/>
              <a:t> sends her password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Threats from the Internet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/>
              <a:t>Network monitoring</a:t>
            </a:r>
          </a:p>
          <a:p>
            <a:r>
              <a:rPr lang="en-US" altLang="en-US" b="1" i="1"/>
              <a:t>Connection hijacking:</a:t>
            </a:r>
            <a:r>
              <a:rPr lang="en-US" altLang="en-US" i="1"/>
              <a:t/>
            </a:r>
            <a:br>
              <a:rPr lang="en-US" altLang="en-US" i="1"/>
            </a:br>
            <a:r>
              <a:rPr lang="en-US" altLang="en-US"/>
              <a:t>connections can be hijacked without either party noticing</a:t>
            </a:r>
          </a:p>
          <a:p>
            <a:r>
              <a:rPr lang="en-US" altLang="en-US" b="1" i="1"/>
              <a:t>Routing spoofing</a:t>
            </a:r>
          </a:p>
          <a:p>
            <a:r>
              <a:rPr lang="en-US" altLang="en-US" b="1" i="1"/>
              <a:t>DNS (domain name server) spoofing</a:t>
            </a:r>
          </a:p>
          <a:p>
            <a:r>
              <a:rPr lang="en-US" altLang="en-US" b="1" i="1"/>
              <a:t>Denial of service attacks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A8F807DB-3564-467C-87FF-C695D15CB63F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30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</a:t>
            </a:r>
            <a:r>
              <a:rPr lang="en-US" altLang="en-US" smtClean="0"/>
              <a:t>SOLUTION</a:t>
            </a:r>
            <a:endParaRPr lang="en-US" altLang="en-US" dirty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/>
              <a:t>Two-factor authentication</a:t>
            </a:r>
          </a:p>
          <a:p>
            <a:pPr lvl="1"/>
            <a:r>
              <a:rPr lang="en-US" altLang="en-US" dirty="0"/>
              <a:t>Must provide</a:t>
            </a:r>
          </a:p>
          <a:p>
            <a:pPr lvl="2"/>
            <a:r>
              <a:rPr lang="en-US" altLang="en-US" dirty="0"/>
              <a:t>Something you </a:t>
            </a:r>
            <a:r>
              <a:rPr lang="en-US" altLang="en-US" b="1" i="1" dirty="0"/>
              <a:t>know</a:t>
            </a:r>
            <a:r>
              <a:rPr lang="en-US" altLang="en-US" dirty="0"/>
              <a:t> (a password)</a:t>
            </a:r>
          </a:p>
          <a:p>
            <a:pPr lvl="2"/>
            <a:r>
              <a:rPr lang="en-US" altLang="en-US" dirty="0"/>
              <a:t>Something you </a:t>
            </a:r>
            <a:r>
              <a:rPr lang="en-US" altLang="en-US" b="1" i="1" dirty="0" smtClean="0"/>
              <a:t>have</a:t>
            </a:r>
            <a:r>
              <a:rPr lang="en-US" altLang="en-US" dirty="0" smtClean="0"/>
              <a:t> </a:t>
            </a:r>
            <a:r>
              <a:rPr lang="en-US" altLang="en-US" dirty="0"/>
              <a:t>(a dongle or a phone)</a:t>
            </a:r>
          </a:p>
          <a:p>
            <a:pPr lvl="1"/>
            <a:r>
              <a:rPr lang="en-US" altLang="en-US" i="1" dirty="0"/>
              <a:t>Google two-factor authentication:</a:t>
            </a:r>
          </a:p>
          <a:p>
            <a:pPr lvl="2"/>
            <a:r>
              <a:rPr lang="en-US" altLang="en-US" dirty="0"/>
              <a:t>Enter name and password</a:t>
            </a:r>
          </a:p>
          <a:p>
            <a:pPr lvl="2"/>
            <a:r>
              <a:rPr lang="en-US" altLang="en-US" dirty="0"/>
              <a:t>Server then sends a six-digit code to your phone that you must then enter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Strong cryptography</a:t>
            </a:r>
          </a:p>
          <a:p>
            <a:pPr lvl="1"/>
            <a:r>
              <a:rPr lang="en-US" altLang="en-US"/>
              <a:t>Solves Internet security issues</a:t>
            </a:r>
          </a:p>
          <a:p>
            <a:pPr lvl="1"/>
            <a:r>
              <a:rPr lang="en-US" altLang="en-US"/>
              <a:t>At negligible cost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protect ourselves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acceptable solution </a:t>
            </a:r>
            <a:r>
              <a:rPr lang="en-US" altLang="en-US" dirty="0" smtClean="0"/>
              <a:t>must guarantee </a:t>
            </a:r>
            <a:endParaRPr lang="en-US" altLang="en-US" dirty="0"/>
          </a:p>
          <a:p>
            <a:pPr lvl="1"/>
            <a:r>
              <a:rPr lang="en-US" altLang="en-US" dirty="0"/>
              <a:t> Authentication of both ends of the connection</a:t>
            </a:r>
          </a:p>
          <a:p>
            <a:pPr lvl="1"/>
            <a:r>
              <a:rPr lang="en-US" altLang="en-US" dirty="0"/>
              <a:t>Secrecy of transmitted information</a:t>
            </a:r>
          </a:p>
          <a:p>
            <a:pPr lvl="1"/>
            <a:r>
              <a:rPr lang="en-US" altLang="en-US" dirty="0"/>
              <a:t>Integrity of transmitted data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Secrecy of transmitted information is </a:t>
            </a:r>
            <a:r>
              <a:rPr lang="en-US" altLang="en-US" b="1" i="1" dirty="0"/>
              <a:t>crucial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3545FB1B-B62B-4F38-9A2D-705CA5D17A79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CRYPTOGRAPHY (I)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96000"/>
              </a:spcBef>
              <a:spcAft>
                <a:spcPct val="24000"/>
              </a:spcAft>
              <a:buFontTx/>
              <a:buNone/>
            </a:pPr>
            <a:r>
              <a:rPr lang="en-US" altLang="en-US" b="1" i="1" u="sng"/>
              <a:t>1.	 Conventional Cryptography</a:t>
            </a:r>
          </a:p>
          <a:p>
            <a:pPr lvl="1">
              <a:spcBef>
                <a:spcPts val="1400"/>
              </a:spcBef>
            </a:pPr>
            <a:r>
              <a:rPr lang="en-US" altLang="en-US"/>
              <a:t>Uses same key for coding and encoding</a:t>
            </a:r>
          </a:p>
          <a:p>
            <a:pPr lvl="2">
              <a:spcBef>
                <a:spcPct val="10000"/>
              </a:spcBef>
            </a:pPr>
            <a:r>
              <a:rPr lang="en-US" altLang="en-US"/>
              <a:t>Key could be a secret alphabet</a:t>
            </a:r>
          </a:p>
          <a:p>
            <a:pPr lvl="1">
              <a:spcBef>
                <a:spcPts val="1400"/>
              </a:spcBef>
            </a:pPr>
            <a:r>
              <a:rPr lang="en-US" altLang="en-US"/>
              <a:t>We now use much more complex schemes and much bigger keys</a:t>
            </a:r>
          </a:p>
          <a:p>
            <a:pPr lvl="1">
              <a:spcBef>
                <a:spcPts val="1400"/>
              </a:spcBef>
            </a:pPr>
            <a:r>
              <a:rPr lang="en-US" altLang="en-US"/>
              <a:t>Major problem is key distribution</a:t>
            </a:r>
          </a:p>
          <a:p>
            <a:pPr lvl="2">
              <a:spcBef>
                <a:spcPct val="10000"/>
              </a:spcBef>
            </a:pPr>
            <a:r>
              <a:rPr lang="en-US" altLang="en-US"/>
              <a:t>Very hard without a </a:t>
            </a:r>
            <a:r>
              <a:rPr lang="en-US" altLang="en-US" b="1" i="1"/>
              <a:t>trusted channel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797A2B6E-11CE-4F73-8DEC-ECAFDF6E3F4B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Assume we have a </a:t>
            </a:r>
            <a:r>
              <a:rPr lang="en-US" altLang="en-US" b="1" i="1" dirty="0"/>
              <a:t>random stream</a:t>
            </a:r>
            <a:r>
              <a:rPr lang="en-US" altLang="en-US" dirty="0"/>
              <a:t> of bits:</a:t>
            </a:r>
          </a:p>
          <a:p>
            <a:pPr algn="ctr"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r</a:t>
            </a:r>
            <a:r>
              <a:rPr lang="en-US" altLang="en-US" baseline="-25000" dirty="0"/>
              <a:t>0</a:t>
            </a:r>
            <a:r>
              <a:rPr lang="en-US" altLang="en-US" i="1" dirty="0"/>
              <a:t> , r</a:t>
            </a:r>
            <a:r>
              <a:rPr lang="en-US" altLang="en-US" baseline="-25000" dirty="0"/>
              <a:t>1</a:t>
            </a:r>
            <a:r>
              <a:rPr lang="en-US" altLang="en-US" i="1" dirty="0"/>
              <a:t> , r</a:t>
            </a:r>
            <a:r>
              <a:rPr lang="en-US" altLang="en-US" baseline="-25000" dirty="0"/>
              <a:t>2</a:t>
            </a:r>
            <a:r>
              <a:rPr lang="en-US" altLang="en-US" i="1" dirty="0"/>
              <a:t> , r</a:t>
            </a:r>
            <a:r>
              <a:rPr lang="en-US" altLang="en-US" baseline="-25000" dirty="0"/>
              <a:t>3</a:t>
            </a:r>
            <a:r>
              <a:rPr lang="en-US" altLang="en-US" i="1" dirty="0"/>
              <a:t> , ...</a:t>
            </a:r>
          </a:p>
          <a:p>
            <a:r>
              <a:rPr lang="en-US" altLang="en-US" dirty="0"/>
              <a:t>We convert our message into a bit stream:</a:t>
            </a:r>
          </a:p>
          <a:p>
            <a:pPr algn="ctr"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m</a:t>
            </a:r>
            <a:r>
              <a:rPr lang="en-US" altLang="en-US" baseline="-25000" dirty="0"/>
              <a:t>0</a:t>
            </a:r>
            <a:r>
              <a:rPr lang="en-US" altLang="en-US" i="1" dirty="0"/>
              <a:t> , m</a:t>
            </a:r>
            <a:r>
              <a:rPr lang="en-US" altLang="en-US" baseline="-25000" dirty="0"/>
              <a:t>1</a:t>
            </a:r>
            <a:r>
              <a:rPr lang="en-US" altLang="en-US" i="1" dirty="0"/>
              <a:t> , m</a:t>
            </a:r>
            <a:r>
              <a:rPr lang="en-US" altLang="en-US" baseline="-25000" dirty="0"/>
              <a:t>2</a:t>
            </a:r>
            <a:r>
              <a:rPr lang="en-US" altLang="en-US" i="1" dirty="0"/>
              <a:t> , m</a:t>
            </a:r>
            <a:r>
              <a:rPr lang="en-US" altLang="en-US" baseline="-25000" dirty="0"/>
              <a:t>3</a:t>
            </a:r>
            <a:r>
              <a:rPr lang="en-US" altLang="en-US" i="1" dirty="0"/>
              <a:t> , ... </a:t>
            </a:r>
          </a:p>
          <a:p>
            <a:r>
              <a:rPr lang="en-US" altLang="en-US" dirty="0"/>
              <a:t>Encode the message </a:t>
            </a:r>
            <a:r>
              <a:rPr lang="en-US" altLang="en-US" b="1" i="1" dirty="0"/>
              <a:t>bitwise</a:t>
            </a:r>
            <a:r>
              <a:rPr lang="en-US" altLang="en-US" dirty="0"/>
              <a:t> using </a:t>
            </a:r>
            <a:r>
              <a:rPr lang="en-US" altLang="en-US" b="1" dirty="0"/>
              <a:t>XOR</a:t>
            </a:r>
            <a:r>
              <a:rPr lang="en-US" altLang="en-US" dirty="0"/>
              <a:t>:</a:t>
            </a:r>
          </a:p>
          <a:p>
            <a:pPr lvl="4" algn="ctr"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= m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i</a:t>
            </a:r>
            <a:r>
              <a:rPr lang="en-US" altLang="en-US" i="1" baseline="-25000" dirty="0"/>
              <a:t>           </a:t>
            </a:r>
            <a:r>
              <a:rPr lang="en-US" altLang="en-US" dirty="0"/>
              <a:t> for </a:t>
            </a:r>
            <a:r>
              <a:rPr lang="en-US" altLang="en-US" i="1" dirty="0" err="1"/>
              <a:t>i</a:t>
            </a:r>
            <a:r>
              <a:rPr lang="en-US" altLang="en-US" dirty="0"/>
              <a:t> = 1, 2, 3</a:t>
            </a:r>
            <a:r>
              <a:rPr lang="en-US" altLang="en-US" i="1" dirty="0"/>
              <a:t> , ...</a:t>
            </a:r>
          </a:p>
          <a:p>
            <a:r>
              <a:rPr lang="en-US" altLang="en-US" dirty="0"/>
              <a:t>Impossible to break if random bit stream is</a:t>
            </a:r>
            <a:br>
              <a:rPr lang="en-US" altLang="en-US" dirty="0"/>
            </a:br>
            <a:r>
              <a:rPr lang="en-US" altLang="en-US" b="1" i="1" dirty="0"/>
              <a:t>truly random and never reused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ED389441-9C00-4217-BB45-C2F59DA59A3F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CRYPTOGRAPHY (II)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96000"/>
              </a:spcBef>
              <a:spcAft>
                <a:spcPct val="24000"/>
              </a:spcAft>
              <a:buFontTx/>
              <a:buNone/>
            </a:pPr>
            <a:r>
              <a:rPr lang="en-US" altLang="en-US" b="1" i="1" u="sng" dirty="0"/>
              <a:t>2.	 Public-Key Cryptography</a:t>
            </a:r>
          </a:p>
          <a:p>
            <a:pPr lvl="1"/>
            <a:r>
              <a:rPr lang="en-US" altLang="en-US" dirty="0"/>
              <a:t>Uses two keys:</a:t>
            </a:r>
          </a:p>
          <a:p>
            <a:pPr lvl="2">
              <a:buFontTx/>
              <a:buNone/>
            </a:pPr>
            <a:r>
              <a:rPr lang="en-US" altLang="en-US" dirty="0"/>
              <a:t>	(a) A public key to encode: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P</a:t>
            </a:r>
            <a:endParaRPr lang="en-US" altLang="en-US" dirty="0"/>
          </a:p>
          <a:p>
            <a:pPr lvl="2">
              <a:buFontTx/>
              <a:buNone/>
            </a:pPr>
            <a:r>
              <a:rPr lang="en-US" altLang="en-US" dirty="0"/>
              <a:t>	(b) A secret key to decode: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S</a:t>
            </a:r>
            <a:endParaRPr lang="en-US" altLang="en-US" dirty="0"/>
          </a:p>
          <a:p>
            <a:pPr lvl="1"/>
            <a:r>
              <a:rPr lang="en-US" altLang="en-US" dirty="0"/>
              <a:t>It is not possible to </a:t>
            </a:r>
            <a:r>
              <a:rPr lang="en-US" altLang="en-US" dirty="0" smtClean="0"/>
              <a:t>compute </a:t>
            </a:r>
            <a:r>
              <a:rPr lang="en-US" altLang="en-US" i="1" dirty="0" smtClean="0"/>
              <a:t>K</a:t>
            </a:r>
            <a:r>
              <a:rPr lang="en-US" altLang="en-US" i="1" baseline="-25000" dirty="0" smtClean="0"/>
              <a:t>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knowing </a:t>
            </a:r>
            <a:r>
              <a:rPr lang="en-US" altLang="en-US" i="1" dirty="0" smtClean="0"/>
              <a:t>K</a:t>
            </a:r>
            <a:r>
              <a:rPr lang="en-US" altLang="en-US" i="1" baseline="-25000" dirty="0" smtClean="0"/>
              <a:t>P </a:t>
            </a:r>
            <a:endParaRPr lang="en-US" altLang="en-US" i="1" baseline="-25000" dirty="0"/>
          </a:p>
          <a:p>
            <a:pPr lvl="2"/>
            <a:r>
              <a:rPr lang="en-US" altLang="en-US" dirty="0"/>
              <a:t>The </a:t>
            </a:r>
            <a:r>
              <a:rPr lang="en-US" altLang="en-US" dirty="0" smtClean="0"/>
              <a:t>function 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P</a:t>
            </a:r>
            <a:r>
              <a:rPr lang="en-US" altLang="en-US" i="1" dirty="0"/>
              <a:t> = f (</a:t>
            </a:r>
            <a:r>
              <a:rPr lang="en-US" altLang="en-US" dirty="0"/>
              <a:t> 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S 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is said to be </a:t>
            </a:r>
            <a:r>
              <a:rPr lang="en-US" altLang="en-US" b="1" i="1" dirty="0"/>
              <a:t>hard to invert</a:t>
            </a:r>
            <a:r>
              <a:rPr lang="en-US" altLang="en-US" i="1" dirty="0" smtClean="0"/>
              <a:t>: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7CB36DDB-35CA-4926-B1B6-88B68F5C9A34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CRYPTOGRAPHY (II)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96000"/>
              </a:spcBef>
              <a:spcAft>
                <a:spcPct val="24000"/>
              </a:spcAft>
            </a:pPr>
            <a:r>
              <a:rPr lang="en-US" altLang="en-US" dirty="0"/>
              <a:t>We should have </a:t>
            </a:r>
          </a:p>
          <a:p>
            <a:pPr lvl="2"/>
            <a:r>
              <a:rPr lang="en-US" altLang="en-US" dirty="0"/>
              <a:t>{ { </a:t>
            </a:r>
            <a:r>
              <a:rPr lang="en-US" altLang="en-US" i="1" dirty="0" err="1"/>
              <a:t>cleartext</a:t>
            </a:r>
            <a:r>
              <a:rPr lang="en-US" altLang="en-US" i="1" dirty="0"/>
              <a:t> </a:t>
            </a:r>
            <a:r>
              <a:rPr lang="en-US" altLang="en-US" dirty="0"/>
              <a:t>}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P</a:t>
            </a:r>
            <a:r>
              <a:rPr lang="en-US" altLang="en-US" dirty="0"/>
              <a:t> }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S </a:t>
            </a:r>
            <a:r>
              <a:rPr lang="en-US" altLang="en-US" dirty="0" smtClean="0"/>
              <a:t>= </a:t>
            </a:r>
            <a:r>
              <a:rPr lang="en-US" altLang="en-US" i="1" dirty="0" err="1" smtClean="0"/>
              <a:t>cleartext</a:t>
            </a:r>
            <a:r>
              <a:rPr lang="en-US" altLang="en-US" i="1" dirty="0" smtClean="0"/>
              <a:t> </a:t>
            </a:r>
            <a:endParaRPr lang="en-US" altLang="en-US" i="1" dirty="0"/>
          </a:p>
          <a:p>
            <a:pPr lvl="2"/>
            <a:r>
              <a:rPr lang="en-US" altLang="en-US" dirty="0"/>
              <a:t>{ { </a:t>
            </a:r>
            <a:r>
              <a:rPr lang="en-US" altLang="en-US" i="1" dirty="0" err="1"/>
              <a:t>cleartext</a:t>
            </a:r>
            <a:r>
              <a:rPr lang="en-US" altLang="en-US" i="1" dirty="0"/>
              <a:t> </a:t>
            </a:r>
            <a:r>
              <a:rPr lang="en-US" altLang="en-US" dirty="0"/>
              <a:t>}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S</a:t>
            </a:r>
            <a:r>
              <a:rPr lang="en-US" altLang="en-US" dirty="0"/>
              <a:t> }</a:t>
            </a:r>
            <a:r>
              <a:rPr lang="en-US" altLang="en-US" i="1" dirty="0"/>
              <a:t>K</a:t>
            </a:r>
            <a:r>
              <a:rPr lang="en-US" altLang="en-US" i="1" baseline="-25000" dirty="0"/>
              <a:t>P </a:t>
            </a:r>
            <a:r>
              <a:rPr lang="en-US" altLang="en-US" dirty="0" smtClean="0"/>
              <a:t>= </a:t>
            </a:r>
            <a:r>
              <a:rPr lang="en-US" altLang="en-US" i="1" dirty="0" err="1" smtClean="0"/>
              <a:t>cleartext</a:t>
            </a:r>
            <a:r>
              <a:rPr lang="en-US" altLang="en-US" i="1" dirty="0" smtClean="0"/>
              <a:t> </a:t>
            </a:r>
            <a:endParaRPr lang="en-US" altLang="en-US" dirty="0"/>
          </a:p>
          <a:p>
            <a:pPr lvl="1">
              <a:spcBef>
                <a:spcPct val="30000"/>
              </a:spcBef>
            </a:pPr>
            <a:r>
              <a:rPr lang="en-US" altLang="en-US" dirty="0"/>
              <a:t>Requires very long keys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 Cannot pick an arbitrary secret key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Much </a:t>
            </a:r>
            <a:r>
              <a:rPr lang="en-US" altLang="en-US" b="1" i="1" dirty="0" smtClean="0"/>
              <a:t>slower </a:t>
            </a:r>
            <a:r>
              <a:rPr lang="en-US" altLang="en-US" dirty="0" smtClean="0"/>
              <a:t>than </a:t>
            </a:r>
            <a:r>
              <a:rPr lang="en-US" altLang="en-US" dirty="0"/>
              <a:t>conventional cryptography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 txBox="1">
            <a:spLocks noGrp="1" noChangeArrowheads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32B12693-E334-43F5-AEA5-221FC788BC0C}" type="slidenum">
              <a:rPr lang="en-US" altLang="en-US" sz="1400">
                <a:latin typeface="Times New Roman" panose="02020603050405020304" pitchFamily="18" charset="0"/>
              </a:rPr>
              <a:pPr algn="r"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Example</a:t>
            </a:r>
            <a:endParaRPr lang="en-US" altLang="en-US" sz="360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ts val="1400"/>
              </a:spcBef>
            </a:pPr>
            <a:r>
              <a:rPr lang="en-US" altLang="en-US"/>
              <a:t>Assume </a:t>
            </a:r>
            <a:r>
              <a:rPr lang="en-US" altLang="en-US" i="1"/>
              <a:t>A</a:t>
            </a:r>
            <a:r>
              <a:rPr lang="en-US" altLang="en-US"/>
              <a:t> knows </a:t>
            </a:r>
            <a:r>
              <a:rPr lang="en-US" altLang="en-US" i="1"/>
              <a:t>K</a:t>
            </a:r>
            <a:r>
              <a:rPr lang="en-US" altLang="en-US" i="1" baseline="-25000"/>
              <a:t>P, B</a:t>
            </a:r>
            <a:r>
              <a:rPr lang="en-US" altLang="en-US"/>
              <a:t> and </a:t>
            </a:r>
            <a:r>
              <a:rPr lang="en-US" altLang="en-US" i="1"/>
              <a:t>B</a:t>
            </a:r>
            <a:r>
              <a:rPr lang="en-US" altLang="en-US"/>
              <a:t> knows </a:t>
            </a:r>
            <a:r>
              <a:rPr lang="en-US" altLang="en-US" i="1"/>
              <a:t>K</a:t>
            </a:r>
            <a:r>
              <a:rPr lang="en-US" altLang="en-US" i="1" baseline="-25000"/>
              <a:t>P, A</a:t>
            </a:r>
            <a:endParaRPr lang="en-US" altLang="en-US"/>
          </a:p>
          <a:p>
            <a:pPr lvl="1">
              <a:lnSpc>
                <a:spcPct val="90000"/>
              </a:lnSpc>
              <a:spcBef>
                <a:spcPts val="1400"/>
              </a:spcBef>
            </a:pPr>
            <a:r>
              <a:rPr lang="en-US" altLang="en-US" i="1"/>
              <a:t>A</a:t>
            </a:r>
            <a:r>
              <a:rPr lang="en-US" altLang="en-US"/>
              <a:t> can send to </a:t>
            </a:r>
            <a:r>
              <a:rPr lang="en-US" altLang="en-US" i="1"/>
              <a:t>B</a:t>
            </a:r>
            <a:r>
              <a:rPr lang="en-US" altLang="en-US"/>
              <a:t> a </a:t>
            </a:r>
            <a:r>
              <a:rPr lang="en-US" altLang="en-US" b="1" i="1"/>
              <a:t>secret message</a:t>
            </a:r>
            <a:r>
              <a:rPr lang="en-US" altLang="en-US" i="1"/>
              <a:t>:</a:t>
            </a:r>
            <a:r>
              <a:rPr lang="en-US" altLang="en-US"/>
              <a:t> </a:t>
            </a:r>
          </a:p>
          <a:p>
            <a:pPr lvl="1" algn="ctr">
              <a:lnSpc>
                <a:spcPct val="90000"/>
              </a:lnSpc>
              <a:spcBef>
                <a:spcPts val="1400"/>
              </a:spcBef>
              <a:buNone/>
            </a:pPr>
            <a:r>
              <a:rPr lang="en-US" altLang="en-US" b="1"/>
              <a:t>{ </a:t>
            </a:r>
            <a:r>
              <a:rPr lang="en-US" altLang="en-US" b="1" i="1"/>
              <a:t>text </a:t>
            </a:r>
            <a:r>
              <a:rPr lang="en-US" altLang="en-US" b="1"/>
              <a:t>}</a:t>
            </a:r>
            <a:r>
              <a:rPr lang="en-US" altLang="en-US" b="1" i="1"/>
              <a:t> K</a:t>
            </a:r>
            <a:r>
              <a:rPr lang="en-US" altLang="en-US" b="1" i="1" baseline="-25000"/>
              <a:t>P, B</a:t>
            </a:r>
            <a:endParaRPr lang="en-US" altLang="en-US"/>
          </a:p>
          <a:p>
            <a:pPr lvl="1">
              <a:lnSpc>
                <a:spcPct val="90000"/>
              </a:lnSpc>
              <a:spcBef>
                <a:spcPts val="1400"/>
              </a:spcBef>
            </a:pPr>
            <a:r>
              <a:rPr lang="en-US" altLang="en-US" i="1"/>
              <a:t>A</a:t>
            </a:r>
            <a:r>
              <a:rPr lang="en-US" altLang="en-US"/>
              <a:t> can send to </a:t>
            </a:r>
            <a:r>
              <a:rPr lang="en-US" altLang="en-US" i="1"/>
              <a:t>B</a:t>
            </a:r>
            <a:r>
              <a:rPr lang="en-US" altLang="en-US"/>
              <a:t> a message that is </a:t>
            </a:r>
            <a:r>
              <a:rPr lang="en-US" altLang="en-US" b="1" i="1"/>
              <a:t>signed</a:t>
            </a:r>
            <a:r>
              <a:rPr lang="en-US" altLang="en-US"/>
              <a:t>:</a:t>
            </a:r>
          </a:p>
          <a:p>
            <a:pPr lvl="2" algn="ctr">
              <a:spcBef>
                <a:spcPts val="1400"/>
              </a:spcBef>
              <a:buNone/>
            </a:pPr>
            <a:r>
              <a:rPr lang="en-US" altLang="en-US" b="1" i="1"/>
              <a:t>A, </a:t>
            </a:r>
            <a:r>
              <a:rPr lang="en-US" altLang="en-US" b="1"/>
              <a:t>{ </a:t>
            </a:r>
            <a:r>
              <a:rPr lang="en-US" altLang="en-US" b="1" i="1"/>
              <a:t>text </a:t>
            </a:r>
            <a:r>
              <a:rPr lang="en-US" altLang="en-US" b="1"/>
              <a:t>} </a:t>
            </a:r>
            <a:r>
              <a:rPr lang="en-US" altLang="en-US" b="1" i="1"/>
              <a:t>K</a:t>
            </a:r>
            <a:r>
              <a:rPr lang="en-US" altLang="en-US" b="1" i="1" baseline="-25000"/>
              <a:t>S, A</a:t>
            </a:r>
            <a:endParaRPr lang="en-US" altLang="en-US" b="1" i="1"/>
          </a:p>
          <a:p>
            <a:pPr lvl="1">
              <a:lnSpc>
                <a:spcPct val="90000"/>
              </a:lnSpc>
              <a:spcBef>
                <a:spcPts val="1400"/>
              </a:spcBef>
            </a:pPr>
            <a:r>
              <a:rPr lang="en-US" altLang="en-US" i="1"/>
              <a:t>A</a:t>
            </a:r>
            <a:r>
              <a:rPr lang="en-US" altLang="en-US"/>
              <a:t> can send to </a:t>
            </a:r>
            <a:r>
              <a:rPr lang="en-US" altLang="en-US" i="1"/>
              <a:t>B</a:t>
            </a:r>
            <a:r>
              <a:rPr lang="en-US" altLang="en-US"/>
              <a:t> a signed secret message:</a:t>
            </a:r>
          </a:p>
          <a:p>
            <a:pPr lvl="2" algn="ctr">
              <a:spcBef>
                <a:spcPts val="1400"/>
              </a:spcBef>
              <a:buNone/>
            </a:pPr>
            <a:r>
              <a:rPr lang="en-US" altLang="en-US" b="1"/>
              <a:t>{</a:t>
            </a:r>
            <a:r>
              <a:rPr lang="en-US" altLang="en-US" b="1" i="1"/>
              <a:t> A, </a:t>
            </a:r>
            <a:r>
              <a:rPr lang="en-US" altLang="en-US" b="1"/>
              <a:t>{</a:t>
            </a:r>
            <a:r>
              <a:rPr lang="en-US" altLang="en-US" b="1" i="1"/>
              <a:t> text </a:t>
            </a:r>
            <a:r>
              <a:rPr lang="en-US" altLang="en-US" b="1"/>
              <a:t>}</a:t>
            </a:r>
            <a:r>
              <a:rPr lang="en-US" altLang="en-US" b="1" i="1"/>
              <a:t>K</a:t>
            </a:r>
            <a:r>
              <a:rPr lang="en-US" altLang="en-US" b="1" i="1" baseline="-25000"/>
              <a:t>S, A</a:t>
            </a:r>
            <a:r>
              <a:rPr lang="en-US" altLang="en-US" b="1" i="1"/>
              <a:t> </a:t>
            </a:r>
            <a:r>
              <a:rPr lang="en-US" altLang="en-US" b="1"/>
              <a:t>}</a:t>
            </a:r>
            <a:r>
              <a:rPr lang="en-US" altLang="en-US" b="1" i="1"/>
              <a:t> K</a:t>
            </a:r>
            <a:r>
              <a:rPr lang="en-US" altLang="en-US" b="1" i="1" baseline="-25000"/>
              <a:t>P, B</a:t>
            </a:r>
            <a:endParaRPr lang="en-US" altLang="en-US" b="1" i="1"/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1_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New Blue template</Template>
  <TotalTime>32</TotalTime>
  <Pages>0</Pages>
  <Words>1171</Words>
  <Characters>0</Characters>
  <Application>Microsoft Office PowerPoint</Application>
  <DocSecurity>0</DocSecurity>
  <PresentationFormat>Widescreen</PresentationFormat>
  <Lines>0</Lines>
  <Paragraphs>189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Arial Narrow</vt:lpstr>
      <vt:lpstr>Consolas</vt:lpstr>
      <vt:lpstr>Symbol</vt:lpstr>
      <vt:lpstr>Times New Roman</vt:lpstr>
      <vt:lpstr>Wingdings</vt:lpstr>
      <vt:lpstr>Pixel</vt:lpstr>
      <vt:lpstr>1_Pixel</vt:lpstr>
      <vt:lpstr>SSH: SECURE LOGIN CONNECTIONS OVER THE INTERNET </vt:lpstr>
      <vt:lpstr>MOTIVATION</vt:lpstr>
      <vt:lpstr>Threats from the Internet</vt:lpstr>
      <vt:lpstr>How to protect ourselves</vt:lpstr>
      <vt:lpstr>CRYPTOGRAPHY (I)</vt:lpstr>
      <vt:lpstr>Example</vt:lpstr>
      <vt:lpstr>CRYPTOGRAPHY (II)</vt:lpstr>
      <vt:lpstr>CRYPTOGRAPHY (II)</vt:lpstr>
      <vt:lpstr>Example</vt:lpstr>
      <vt:lpstr>Application</vt:lpstr>
      <vt:lpstr>SSH</vt:lpstr>
      <vt:lpstr>SSH</vt:lpstr>
      <vt:lpstr>Transport-level encryption</vt:lpstr>
      <vt:lpstr>Integrity protection</vt:lpstr>
      <vt:lpstr>What is HMAC-SHA? (I)</vt:lpstr>
      <vt:lpstr>What is HMAC-SHA? (II)</vt:lpstr>
      <vt:lpstr>SSH login protocol</vt:lpstr>
      <vt:lpstr>SSH login protocol</vt:lpstr>
      <vt:lpstr>SSH login protocol</vt:lpstr>
      <vt:lpstr>SSH login protocol</vt:lpstr>
      <vt:lpstr>The server key</vt:lpstr>
      <vt:lpstr>SSH login protocol</vt:lpstr>
      <vt:lpstr>SSH login protocol</vt:lpstr>
      <vt:lpstr>Authentication methods</vt:lpstr>
      <vt:lpstr>X11 and TCP/IP Forwarding</vt:lpstr>
      <vt:lpstr>Authentication Agent </vt:lpstr>
      <vt:lpstr>1996 Changes</vt:lpstr>
      <vt:lpstr>Performance </vt:lpstr>
      <vt:lpstr>Security</vt:lpstr>
      <vt:lpstr>OTHER SOLUTION</vt:lpstr>
      <vt:lpstr>CONCLUSION</vt:lpstr>
    </vt:vector>
  </TitlesOfParts>
  <Manager/>
  <Company>self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SSH--Secure login connections over the Internet</dc:title>
  <dc:subject/>
  <dc:creator>Jehan-François Pâris</dc:creator>
  <cp:keywords/>
  <dc:description/>
  <cp:lastModifiedBy>Jehan-Francois Paris</cp:lastModifiedBy>
  <cp:revision>64</cp:revision>
  <dcterms:created xsi:type="dcterms:W3CDTF">2001-09-06T19:05:07Z</dcterms:created>
  <dcterms:modified xsi:type="dcterms:W3CDTF">2021-10-11T17:02:55Z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1033-9.1.0.4759</vt:lpwstr>
  </property>
</Properties>
</file>