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7" r:id="rId1"/>
  </p:sldMasterIdLst>
  <p:notesMasterIdLst>
    <p:notesMasterId r:id="rId49"/>
  </p:notesMasterIdLst>
  <p:handoutMasterIdLst>
    <p:handoutMasterId r:id="rId50"/>
  </p:handoutMasterIdLst>
  <p:sldIdLst>
    <p:sldId id="256" r:id="rId2"/>
    <p:sldId id="335" r:id="rId3"/>
    <p:sldId id="380" r:id="rId4"/>
    <p:sldId id="341" r:id="rId5"/>
    <p:sldId id="337" r:id="rId6"/>
    <p:sldId id="339" r:id="rId7"/>
    <p:sldId id="340" r:id="rId8"/>
    <p:sldId id="364" r:id="rId9"/>
    <p:sldId id="365" r:id="rId10"/>
    <p:sldId id="336" r:id="rId11"/>
    <p:sldId id="342" r:id="rId12"/>
    <p:sldId id="366" r:id="rId13"/>
    <p:sldId id="345" r:id="rId14"/>
    <p:sldId id="343" r:id="rId15"/>
    <p:sldId id="344" r:id="rId16"/>
    <p:sldId id="346" r:id="rId17"/>
    <p:sldId id="347" r:id="rId18"/>
    <p:sldId id="348" r:id="rId19"/>
    <p:sldId id="349" r:id="rId20"/>
    <p:sldId id="350" r:id="rId21"/>
    <p:sldId id="351" r:id="rId22"/>
    <p:sldId id="352" r:id="rId23"/>
    <p:sldId id="353" r:id="rId24"/>
    <p:sldId id="354" r:id="rId25"/>
    <p:sldId id="355" r:id="rId26"/>
    <p:sldId id="356" r:id="rId27"/>
    <p:sldId id="357" r:id="rId28"/>
    <p:sldId id="367" r:id="rId29"/>
    <p:sldId id="368" r:id="rId30"/>
    <p:sldId id="358" r:id="rId31"/>
    <p:sldId id="359" r:id="rId32"/>
    <p:sldId id="369" r:id="rId33"/>
    <p:sldId id="370" r:id="rId34"/>
    <p:sldId id="361" r:id="rId35"/>
    <p:sldId id="360" r:id="rId36"/>
    <p:sldId id="362" r:id="rId37"/>
    <p:sldId id="371" r:id="rId38"/>
    <p:sldId id="363" r:id="rId39"/>
    <p:sldId id="379" r:id="rId40"/>
    <p:sldId id="372" r:id="rId41"/>
    <p:sldId id="373" r:id="rId42"/>
    <p:sldId id="374" r:id="rId43"/>
    <p:sldId id="375" r:id="rId44"/>
    <p:sldId id="376" r:id="rId45"/>
    <p:sldId id="377" r:id="rId46"/>
    <p:sldId id="378" r:id="rId47"/>
    <p:sldId id="334" r:id="rId4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969" userDrawn="1">
          <p15:clr>
            <a:srgbClr val="A4A3A4"/>
          </p15:clr>
        </p15:guide>
        <p15:guide id="2" pos="37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74" autoAdjust="0"/>
    <p:restoredTop sz="90889" autoAdjust="0"/>
  </p:normalViewPr>
  <p:slideViewPr>
    <p:cSldViewPr showGuides="1">
      <p:cViewPr varScale="1">
        <p:scale>
          <a:sx n="124" d="100"/>
          <a:sy n="124" d="100"/>
        </p:scale>
        <p:origin x="486" y="108"/>
      </p:cViewPr>
      <p:guideLst>
        <p:guide orient="horz" pos="1969"/>
        <p:guide pos="37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anose="020B0606020202030204" pitchFamily="34" charset="0"/>
              </a:defRPr>
            </a:lvl1pPr>
          </a:lstStyle>
          <a:p>
            <a:fld id="{687A2A09-D90D-422B-9C35-F09D3ACC25F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3220670-31EF-4E41-977E-E78644CAC83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B9F1D4F-D0AF-401D-93F8-E4C1C2236D2F}" type="slidenum">
              <a:rPr lang="en-US" altLang="en-US" sz="1200"/>
              <a:pPr/>
              <a:t>1</a:t>
            </a:fld>
            <a:endParaRPr lang="en-US" altLang="en-US" sz="1200" dirty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330ED65-9B5E-4759-9DFA-C65CC493FE05}" type="slidenum">
              <a:rPr lang="en-US" altLang="en-US" sz="1200"/>
              <a:pPr/>
              <a:t>4</a:t>
            </a:fld>
            <a:endParaRPr lang="en-US" altLang="en-US" sz="1200" dirty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63941CC-3167-4AE0-B6D4-1EB3D5C2B55E}" type="slidenum">
              <a:rPr lang="en-US" altLang="en-US" sz="1200"/>
              <a:pPr/>
              <a:t>5</a:t>
            </a:fld>
            <a:endParaRPr lang="en-US" altLang="en-US" sz="1200" dirty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177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962400" y="1828800"/>
            <a:ext cx="80264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177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57951-475E-4D8A-87D0-FFBB2A665DC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1223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ECE09B-03A2-4960-A536-52237D6F43E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60834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57200"/>
            <a:ext cx="27432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80264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D350E8-7C73-441F-8285-066BA24649E8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63945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2E73ED-56CA-46FE-8B48-1498CEC3AAD8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35751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F9913A-A818-479F-97FC-F64B3FE3197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69448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54605-A963-4D91-95D5-6993BFA1D555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72452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1B7BC4-60F2-4398-AAD4-532D3D28DF5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81811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466B2C-357D-44CC-AB26-217FDB42352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0288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DA1069-E3D6-4DF1-AAB7-9F323B7D46F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540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765C5-1DEE-44C2-9A2B-244C1947BE4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3422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A1442D-0424-4CEB-A235-BC0EBFF0962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65908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fld id="{634981FC-D250-45A1-98A3-FB581D7ADA60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dirty="0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dirty="0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dirty="0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dirty="0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dirty="0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dirty="0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10972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67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54369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78500" y="1759310"/>
            <a:ext cx="9113500" cy="2428640"/>
          </a:xfrm>
          <a:solidFill>
            <a:schemeClr val="bg2"/>
          </a:solidFill>
        </p:spPr>
        <p:txBody>
          <a:bodyPr/>
          <a:lstStyle/>
          <a:p>
            <a:r>
              <a:rPr lang="en-US" altLang="en-US" sz="4400" b="1" dirty="0"/>
              <a:t>PRACTICAL, TRANSPARENT OPERATING SYSTEM SUPPORT</a:t>
            </a:r>
            <a:br>
              <a:rPr lang="en-US" altLang="en-US" sz="4400" b="1" dirty="0"/>
            </a:br>
            <a:r>
              <a:rPr lang="en-US" altLang="en-US" sz="4400" b="1" dirty="0"/>
              <a:t>FOR SUPERPAGES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78500" y="4567425"/>
            <a:ext cx="7589500" cy="2133600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altLang="en-US" sz="2800" dirty="0"/>
              <a:t>J. Navarro</a:t>
            </a:r>
            <a:br>
              <a:rPr lang="en-US" altLang="en-US" sz="2800" dirty="0"/>
            </a:br>
            <a:r>
              <a:rPr lang="en-US" altLang="en-US" sz="2800" i="1" dirty="0"/>
              <a:t>Rice University/Universidad </a:t>
            </a:r>
            <a:r>
              <a:rPr lang="en-US" altLang="en-US" sz="2800" i="1" dirty="0"/>
              <a:t>Católica</a:t>
            </a:r>
            <a:r>
              <a:rPr lang="en-US" altLang="en-US" sz="2800" i="1" dirty="0"/>
              <a:t> de Chile</a:t>
            </a:r>
            <a:endParaRPr lang="en-US" altLang="en-US" sz="2800" dirty="0"/>
          </a:p>
          <a:p>
            <a:pPr>
              <a:spcAft>
                <a:spcPts val="300"/>
              </a:spcAft>
            </a:pPr>
            <a:r>
              <a:rPr lang="en-US" altLang="en-US" sz="2800" dirty="0"/>
              <a:t>S. </a:t>
            </a:r>
            <a:r>
              <a:rPr lang="en-US" altLang="en-US" sz="2800" dirty="0"/>
              <a:t>Iyer</a:t>
            </a:r>
            <a:r>
              <a:rPr lang="en-US" altLang="en-US" sz="2800" dirty="0"/>
              <a:t>, </a:t>
            </a:r>
            <a:r>
              <a:rPr lang="en-US" altLang="en-US" sz="2800" dirty="0" smtClean="0"/>
              <a:t>P</a:t>
            </a:r>
            <a:r>
              <a:rPr lang="en-US" altLang="en-US" sz="2800" dirty="0"/>
              <a:t>. </a:t>
            </a:r>
            <a:r>
              <a:rPr lang="en-US" altLang="en-US" sz="2800" dirty="0"/>
              <a:t>Druschel</a:t>
            </a:r>
            <a:r>
              <a:rPr lang="en-US" altLang="en-US" sz="2800" dirty="0" smtClean="0"/>
              <a:t>, </a:t>
            </a:r>
            <a:r>
              <a:rPr lang="en-US" altLang="en-US" sz="2800" dirty="0"/>
              <a:t>A. Cox</a:t>
            </a:r>
            <a:br>
              <a:rPr lang="en-US" altLang="en-US" sz="2800" dirty="0"/>
            </a:br>
            <a:r>
              <a:rPr lang="en-US" altLang="en-US" sz="2800" i="1" dirty="0"/>
              <a:t>Rice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main problem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TLB sizes have not grown with sizes of main memories</a:t>
            </a:r>
          </a:p>
          <a:p>
            <a:r>
              <a:rPr lang="en-US" altLang="en-US" dirty="0" smtClean="0"/>
              <a:t>Define </a:t>
            </a:r>
            <a:r>
              <a:rPr lang="en-US" altLang="en-US" b="1" i="1" dirty="0" smtClean="0"/>
              <a:t>TLB coverage</a:t>
            </a:r>
            <a:r>
              <a:rPr lang="en-US" altLang="en-US" dirty="0" smtClean="0"/>
              <a:t> as amount of main memory that can be accessed without incurring TLB misses</a:t>
            </a:r>
          </a:p>
          <a:p>
            <a:pPr lvl="1"/>
            <a:r>
              <a:rPr lang="en-US" altLang="en-US" dirty="0" smtClean="0"/>
              <a:t>Typically one gigabyte or less</a:t>
            </a:r>
          </a:p>
          <a:p>
            <a:r>
              <a:rPr lang="en-US" altLang="en-US" b="1" i="1" dirty="0" smtClean="0"/>
              <a:t>Relative TLB coverage</a:t>
            </a:r>
            <a:r>
              <a:rPr lang="en-US" altLang="en-US" dirty="0" smtClean="0"/>
              <a:t> is fraction of main memory  that can be accessed without incurring TLB misses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Back to our examples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Ultra SPARC III</a:t>
            </a:r>
          </a:p>
          <a:p>
            <a:pPr lvl="1"/>
            <a:r>
              <a:rPr lang="en-US" altLang="en-US" dirty="0" smtClean="0"/>
              <a:t>with 4 KB pages:</a:t>
            </a:r>
          </a:p>
          <a:p>
            <a:pPr lvl="2"/>
            <a:r>
              <a:rPr lang="en-US" altLang="en-US" dirty="0" smtClean="0"/>
              <a:t>(64 + 64)×4 KB = 512 KB</a:t>
            </a:r>
          </a:p>
          <a:p>
            <a:pPr lvl="1"/>
            <a:r>
              <a:rPr lang="en-US" altLang="en-US" dirty="0" smtClean="0"/>
              <a:t>with 16 KB pages:</a:t>
            </a:r>
          </a:p>
          <a:p>
            <a:pPr lvl="2"/>
            <a:r>
              <a:rPr lang="en-US" altLang="en-US" dirty="0" smtClean="0"/>
              <a:t>(64 + 64)×16 KB = 2 MB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Back to our examples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Intel Nehalem</a:t>
            </a:r>
          </a:p>
          <a:p>
            <a:pPr lvl="1"/>
            <a:r>
              <a:rPr lang="en-US" altLang="en-US" dirty="0" smtClean="0"/>
              <a:t>with 4 KB pages:</a:t>
            </a:r>
          </a:p>
          <a:p>
            <a:pPr lvl="2"/>
            <a:r>
              <a:rPr lang="en-US" altLang="en-US" dirty="0" smtClean="0"/>
              <a:t>Level 1:</a:t>
            </a:r>
          </a:p>
          <a:p>
            <a:pPr lvl="3"/>
            <a:r>
              <a:rPr lang="en-US" altLang="en-US" dirty="0" smtClean="0"/>
              <a:t>(64 + 128)×4 KB = 768 KB</a:t>
            </a:r>
          </a:p>
          <a:p>
            <a:pPr lvl="2"/>
            <a:r>
              <a:rPr lang="en-US" altLang="en-US" dirty="0" smtClean="0"/>
              <a:t>Level 2:</a:t>
            </a:r>
          </a:p>
          <a:p>
            <a:pPr lvl="3"/>
            <a:r>
              <a:rPr lang="en-US" altLang="en-US" dirty="0" smtClean="0"/>
              <a:t>512×4 KB = 2 MB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8516710" cy="137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 smtClean="0"/>
              <a:t>Relative TLB coverage evolution</a:t>
            </a:r>
          </a:p>
        </p:txBody>
      </p:sp>
      <p:pic>
        <p:nvPicPr>
          <p:cNvPr id="1433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150" y="1797856"/>
            <a:ext cx="7740650" cy="494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Consequences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Processes with very  large working sets incur too many</a:t>
            </a:r>
            <a:br>
              <a:rPr lang="en-US" altLang="en-US" dirty="0" smtClean="0"/>
            </a:br>
            <a:r>
              <a:rPr lang="en-US" altLang="en-US" dirty="0" smtClean="0"/>
              <a:t>TLB misses</a:t>
            </a:r>
          </a:p>
          <a:p>
            <a:pPr lvl="1"/>
            <a:r>
              <a:rPr lang="en-US" altLang="en-US" dirty="0" smtClean="0"/>
              <a:t>"Significant performance penalty" </a:t>
            </a:r>
          </a:p>
          <a:p>
            <a:pPr>
              <a:spcBef>
                <a:spcPts val="3000"/>
              </a:spcBef>
            </a:pPr>
            <a:r>
              <a:rPr lang="en-US" altLang="en-US" dirty="0" smtClean="0"/>
              <a:t>Some machines have L2 caches bigger than their TLB coverage</a:t>
            </a:r>
          </a:p>
          <a:p>
            <a:pPr lvl="1"/>
            <a:r>
              <a:rPr lang="en-US" altLang="en-US" dirty="0" smtClean="0"/>
              <a:t>Can have TLB misses for data in L2 cache!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Solutions (I)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i="1" dirty="0" smtClean="0"/>
              <a:t>Increase TLB size:</a:t>
            </a:r>
          </a:p>
          <a:p>
            <a:pPr lvl="1"/>
            <a:r>
              <a:rPr lang="en-US" altLang="en-US" dirty="0" smtClean="0"/>
              <a:t>Would increase TLB access time</a:t>
            </a:r>
          </a:p>
          <a:p>
            <a:pPr lvl="1"/>
            <a:r>
              <a:rPr lang="en-US" altLang="en-US" dirty="0" smtClean="0"/>
              <a:t>Would slow down memory accesses</a:t>
            </a:r>
          </a:p>
          <a:p>
            <a:pPr>
              <a:spcBef>
                <a:spcPts val="1800"/>
              </a:spcBef>
            </a:pPr>
            <a:r>
              <a:rPr lang="en-US" altLang="en-US" b="1" i="1" dirty="0" smtClean="0"/>
              <a:t>Increase page sizes:</a:t>
            </a:r>
          </a:p>
          <a:p>
            <a:pPr lvl="1"/>
            <a:r>
              <a:rPr lang="en-US" altLang="en-US" dirty="0" smtClean="0"/>
              <a:t>Would increase memory fragmentation</a:t>
            </a:r>
          </a:p>
          <a:p>
            <a:pPr lvl="2"/>
            <a:r>
              <a:rPr lang="en-US" altLang="en-US" dirty="0" smtClean="0"/>
              <a:t>Poor utilization of main memory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Solutions (II)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i="1" dirty="0" smtClean="0"/>
              <a:t>Use multiple page sizes:</a:t>
            </a:r>
          </a:p>
          <a:p>
            <a:pPr lvl="1"/>
            <a:r>
              <a:rPr lang="en-US" altLang="en-US" dirty="0" smtClean="0"/>
              <a:t>Keep a relatively small "base" page size</a:t>
            </a:r>
          </a:p>
          <a:p>
            <a:pPr lvl="2"/>
            <a:r>
              <a:rPr lang="en-US" altLang="en-US" dirty="0" smtClean="0"/>
              <a:t>Say 4 KB</a:t>
            </a:r>
          </a:p>
          <a:p>
            <a:pPr lvl="1"/>
            <a:r>
              <a:rPr lang="en-US" altLang="en-US" dirty="0" smtClean="0"/>
              <a:t>Let them coexist with much larger page sizes</a:t>
            </a:r>
          </a:p>
          <a:p>
            <a:pPr lvl="2"/>
            <a:r>
              <a:rPr lang="en-US" altLang="en-US" b="1" i="1" dirty="0" smtClean="0"/>
              <a:t>Superpages</a:t>
            </a:r>
          </a:p>
          <a:p>
            <a:pPr lvl="3"/>
            <a:r>
              <a:rPr lang="en-US" altLang="en-US" b="1" i="1" dirty="0" smtClean="0"/>
              <a:t>Intel Nehalem 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Hardware limitations (I)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Superpage sizes must be supported by hardware:</a:t>
            </a:r>
          </a:p>
          <a:p>
            <a:pPr lvl="1"/>
            <a:r>
              <a:rPr lang="en-US" altLang="en-US" dirty="0" smtClean="0"/>
              <a:t>4KB, 16KB, 64KB, 4MB for UltraSPARC III</a:t>
            </a:r>
          </a:p>
          <a:p>
            <a:pPr lvl="1"/>
            <a:r>
              <a:rPr lang="en-US" altLang="en-US" dirty="0" smtClean="0"/>
              <a:t>4KB, 2MB and 4MB for Intel Nehanem</a:t>
            </a:r>
          </a:p>
          <a:p>
            <a:pPr lvl="1"/>
            <a:r>
              <a:rPr lang="en-US" altLang="en-US" dirty="0" smtClean="0"/>
              <a:t>Ten possible page sizes from 4KB to 256M for Intel Itanium</a:t>
            </a:r>
          </a:p>
          <a:p>
            <a:pPr>
              <a:buFontTx/>
              <a:buNone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Hardware limitations (II)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Superpages must be </a:t>
            </a:r>
            <a:r>
              <a:rPr lang="en-US" altLang="en-US" b="1" i="1" dirty="0" smtClean="0"/>
              <a:t>contiguous</a:t>
            </a:r>
            <a:r>
              <a:rPr lang="en-US" altLang="en-US" dirty="0" smtClean="0"/>
              <a:t> and</a:t>
            </a:r>
            <a:br>
              <a:rPr lang="en-US" altLang="en-US" dirty="0" smtClean="0"/>
            </a:br>
            <a:r>
              <a:rPr lang="en-US" altLang="en-US" b="1" i="1" dirty="0" smtClean="0"/>
              <a:t>properly aligned</a:t>
            </a:r>
            <a:r>
              <a:rPr lang="en-US" altLang="en-US" dirty="0" smtClean="0"/>
              <a:t> in </a:t>
            </a:r>
            <a:r>
              <a:rPr lang="en-US" altLang="en-US" b="1" i="1" dirty="0" smtClean="0"/>
              <a:t>both</a:t>
            </a:r>
            <a:r>
              <a:rPr lang="en-US" altLang="en-US" dirty="0" smtClean="0"/>
              <a:t> </a:t>
            </a:r>
            <a:r>
              <a:rPr lang="en-US" altLang="en-US" b="1" i="1" dirty="0" smtClean="0"/>
              <a:t>virtual</a:t>
            </a:r>
            <a:r>
              <a:rPr lang="en-US" altLang="en-US" dirty="0" smtClean="0"/>
              <a:t> and </a:t>
            </a:r>
            <a:r>
              <a:rPr lang="en-US" altLang="en-US" b="1" i="1" dirty="0" smtClean="0"/>
              <a:t>physical </a:t>
            </a:r>
            <a:r>
              <a:rPr lang="en-US" altLang="en-US" dirty="0" smtClean="0"/>
              <a:t>address spaces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Single TLB entry for each superpage </a:t>
            </a:r>
          </a:p>
          <a:p>
            <a:pPr lvl="1"/>
            <a:r>
              <a:rPr lang="en-US" altLang="en-US" dirty="0" smtClean="0"/>
              <a:t>All its base pages must have</a:t>
            </a:r>
          </a:p>
          <a:p>
            <a:pPr lvl="2"/>
            <a:r>
              <a:rPr lang="en-US" altLang="en-US" dirty="0" smtClean="0"/>
              <a:t>Same protection attributes</a:t>
            </a:r>
          </a:p>
          <a:p>
            <a:pPr lvl="2"/>
            <a:r>
              <a:rPr lang="en-US" altLang="en-US" dirty="0" smtClean="0"/>
              <a:t>Same clean/dirty status</a:t>
            </a:r>
          </a:p>
          <a:p>
            <a:pPr lvl="3"/>
            <a:r>
              <a:rPr lang="en-US" altLang="en-US" b="1" i="1" dirty="0" smtClean="0"/>
              <a:t>Will cause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ISSUES AND TRADE-OFFS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Paper Highlights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Presents a general efficient mechanism to let OS manage VM pages of different sizes</a:t>
            </a:r>
          </a:p>
          <a:p>
            <a:pPr lvl="1"/>
            <a:r>
              <a:rPr lang="en-US" altLang="en-US" b="1" i="1" dirty="0" smtClean="0"/>
              <a:t>Superpages</a:t>
            </a:r>
          </a:p>
          <a:p>
            <a:pPr lvl="1"/>
            <a:r>
              <a:rPr lang="en-US" altLang="en-US" dirty="0" smtClean="0"/>
              <a:t>Without user intervention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Main motivation is to address the</a:t>
            </a:r>
            <a:r>
              <a:rPr lang="en-US" altLang="en-US" b="1" i="1" dirty="0" smtClean="0"/>
              <a:t> limitations </a:t>
            </a:r>
            <a:r>
              <a:rPr lang="en-US" altLang="en-US" dirty="0" smtClean="0"/>
              <a:t>of extant </a:t>
            </a:r>
            <a:r>
              <a:rPr lang="en-US" altLang="en-US" b="1" i="1" dirty="0" smtClean="0"/>
              <a:t>translation lookaside buffers (TLB)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Allocation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When we bring a page in main memory, we can </a:t>
            </a:r>
          </a:p>
          <a:p>
            <a:pPr lvl="1"/>
            <a:r>
              <a:rPr lang="en-US" altLang="en-US" dirty="0" smtClean="0"/>
              <a:t>Put it anywhere in RAM</a:t>
            </a:r>
          </a:p>
          <a:p>
            <a:pPr lvl="2"/>
            <a:r>
              <a:rPr lang="en-US" altLang="en-US" dirty="0" smtClean="0"/>
              <a:t>Will need to relocate it to a suitable place when we merge it into a superpage</a:t>
            </a:r>
          </a:p>
          <a:p>
            <a:pPr lvl="1"/>
            <a:r>
              <a:rPr lang="en-US" altLang="en-US" dirty="0" smtClean="0"/>
              <a:t>Put it  in a location that would let us "grow" a superpage</a:t>
            </a:r>
            <a:br>
              <a:rPr lang="en-US" altLang="en-US" dirty="0" smtClean="0"/>
            </a:br>
            <a:r>
              <a:rPr lang="en-US" altLang="en-US" dirty="0" smtClean="0"/>
              <a:t>around it:</a:t>
            </a:r>
          </a:p>
          <a:p>
            <a:pPr lvl="2"/>
            <a:r>
              <a:rPr lang="en-US" altLang="en-US" b="1" i="1" dirty="0" smtClean="0"/>
              <a:t>Reservation-based allocation</a:t>
            </a:r>
            <a:endParaRPr lang="en-US" altLang="en-US" b="1" dirty="0" smtClean="0"/>
          </a:p>
          <a:p>
            <a:pPr lvl="2"/>
            <a:r>
              <a:rPr lang="en-US" altLang="en-US" dirty="0" smtClean="0"/>
              <a:t>Must pick a </a:t>
            </a:r>
            <a:r>
              <a:rPr lang="en-US" altLang="en-US" b="1" i="1" dirty="0" smtClean="0"/>
              <a:t>maximum size </a:t>
            </a:r>
            <a:r>
              <a:rPr lang="en-US" altLang="en-US" dirty="0" smtClean="0"/>
              <a:t>for the potential </a:t>
            </a:r>
            <a:r>
              <a:rPr lang="en-US" altLang="en-US" b="1" i="1" dirty="0" smtClean="0"/>
              <a:t>superpage</a:t>
            </a:r>
            <a:r>
              <a:rPr lang="en-US" alt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Fragmentation control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The OS must keep contiguous chunks of memory availably at any time</a:t>
            </a:r>
          </a:p>
          <a:p>
            <a:pPr lvl="1"/>
            <a:r>
              <a:rPr lang="en-US" altLang="en-US" dirty="0" smtClean="0"/>
              <a:t>OS will break previous reservation commitments if  the superpage is unlikely to materialize</a:t>
            </a:r>
          </a:p>
          <a:p>
            <a:pPr lvl="1"/>
            <a:r>
              <a:rPr lang="en-US" altLang="en-US" dirty="0" smtClean="0"/>
              <a:t>Must  "</a:t>
            </a:r>
            <a:r>
              <a:rPr lang="en-US" altLang="en-US" b="1" i="1" dirty="0" smtClean="0"/>
              <a:t>treat contiguity a </a:t>
            </a:r>
            <a:r>
              <a:rPr lang="en-US" altLang="en-US" b="1" i="1" dirty="0" smtClean="0"/>
              <a:t>potentially </a:t>
            </a:r>
            <a:r>
              <a:rPr lang="en-US" altLang="en-US" b="1" i="1" dirty="0" smtClean="0"/>
              <a:t>contended resource</a:t>
            </a:r>
            <a:r>
              <a:rPr lang="en-US" altLang="en-US" dirty="0" smtClean="0"/>
              <a:t>"</a:t>
            </a:r>
          </a:p>
          <a:p>
            <a:pPr lvl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Promotion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Once a sufficient number of base pages within a potential superpage have been allocated, the OS may elect to </a:t>
            </a:r>
            <a:r>
              <a:rPr lang="en-US" altLang="en-US" b="1" i="1" dirty="0" smtClean="0"/>
              <a:t>promote</a:t>
            </a:r>
            <a:r>
              <a:rPr lang="en-US" altLang="en-US" dirty="0" smtClean="0"/>
              <a:t> them into a superpage.</a:t>
            </a:r>
            <a:br>
              <a:rPr lang="en-US" altLang="en-US" dirty="0" smtClean="0"/>
            </a:br>
            <a:r>
              <a:rPr lang="en-US" altLang="en-US" dirty="0" smtClean="0"/>
              <a:t>This requires</a:t>
            </a:r>
          </a:p>
          <a:p>
            <a:pPr lvl="1"/>
            <a:r>
              <a:rPr lang="en-US" altLang="en-US" dirty="0" smtClean="0"/>
              <a:t>Updating PTEs for all bases pages in the new superpage</a:t>
            </a:r>
          </a:p>
          <a:p>
            <a:pPr lvl="1"/>
            <a:r>
              <a:rPr lang="en-US" altLang="en-US" dirty="0" smtClean="0"/>
              <a:t>Bringing the missing base pages into main memory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Promotion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Promotion can be incremental</a:t>
            </a:r>
          </a:p>
          <a:p>
            <a:pPr lvl="1"/>
            <a:r>
              <a:rPr lang="en-US" altLang="en-US" dirty="0" smtClean="0"/>
              <a:t>Progressively larger and larger superpages	</a:t>
            </a: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3211514" y="3732213"/>
            <a:ext cx="1366837" cy="531812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800" b="1" dirty="0">
                <a:latin typeface="Arial Narrow" panose="020B0606020202030204" pitchFamily="34" charset="0"/>
              </a:rPr>
              <a:t>In use</a:t>
            </a:r>
          </a:p>
        </p:txBody>
      </p:sp>
      <p:sp>
        <p:nvSpPr>
          <p:cNvPr id="24581" name="Rectangle 6"/>
          <p:cNvSpPr>
            <a:spLocks noChangeArrowheads="1"/>
          </p:cNvSpPr>
          <p:nvPr/>
        </p:nvSpPr>
        <p:spPr bwMode="auto">
          <a:xfrm>
            <a:off x="4578350" y="3732213"/>
            <a:ext cx="1366838" cy="531812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800" b="1" dirty="0">
                <a:latin typeface="Arial Narrow" panose="020B0606020202030204" pitchFamily="34" charset="0"/>
              </a:rPr>
              <a:t>In use</a:t>
            </a:r>
          </a:p>
        </p:txBody>
      </p:sp>
      <p:sp>
        <p:nvSpPr>
          <p:cNvPr id="24582" name="Rectangle 8"/>
          <p:cNvSpPr>
            <a:spLocks noChangeArrowheads="1"/>
          </p:cNvSpPr>
          <p:nvPr/>
        </p:nvSpPr>
        <p:spPr bwMode="auto">
          <a:xfrm>
            <a:off x="5943600" y="3732213"/>
            <a:ext cx="1366838" cy="531812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800" b="1" dirty="0">
                <a:latin typeface="Arial Narrow" panose="020B0606020202030204" pitchFamily="34" charset="0"/>
              </a:rPr>
              <a:t>In use</a:t>
            </a:r>
          </a:p>
        </p:txBody>
      </p:sp>
      <p:sp>
        <p:nvSpPr>
          <p:cNvPr id="24583" name="Rectangle 9"/>
          <p:cNvSpPr>
            <a:spLocks noChangeArrowheads="1"/>
          </p:cNvSpPr>
          <p:nvPr/>
        </p:nvSpPr>
        <p:spPr bwMode="auto">
          <a:xfrm>
            <a:off x="7310439" y="3732213"/>
            <a:ext cx="1366837" cy="531812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800" b="1" dirty="0">
                <a:latin typeface="Arial Narrow" panose="020B0606020202030204" pitchFamily="34" charset="0"/>
              </a:rPr>
              <a:t>Free</a:t>
            </a:r>
          </a:p>
        </p:txBody>
      </p:sp>
      <p:sp>
        <p:nvSpPr>
          <p:cNvPr id="24584" name="Line 10"/>
          <p:cNvSpPr>
            <a:spLocks noChangeShapeType="1"/>
          </p:cNvSpPr>
          <p:nvPr/>
        </p:nvSpPr>
        <p:spPr bwMode="auto">
          <a:xfrm>
            <a:off x="5943600" y="4491039"/>
            <a:ext cx="0" cy="682625"/>
          </a:xfrm>
          <a:prstGeom prst="line">
            <a:avLst/>
          </a:prstGeom>
          <a:noFill/>
          <a:ln w="1524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4585" name="Rectangle 11"/>
          <p:cNvSpPr>
            <a:spLocks noChangeArrowheads="1"/>
          </p:cNvSpPr>
          <p:nvPr/>
        </p:nvSpPr>
        <p:spPr bwMode="auto">
          <a:xfrm>
            <a:off x="3211514" y="3732213"/>
            <a:ext cx="1366837" cy="531812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800" b="1" dirty="0">
                <a:latin typeface="Arial Narrow" panose="020B0606020202030204" pitchFamily="34" charset="0"/>
              </a:rPr>
              <a:t>In use</a:t>
            </a:r>
          </a:p>
        </p:txBody>
      </p:sp>
      <p:sp>
        <p:nvSpPr>
          <p:cNvPr id="24586" name="Rectangle 12"/>
          <p:cNvSpPr>
            <a:spLocks noChangeArrowheads="1"/>
          </p:cNvSpPr>
          <p:nvPr/>
        </p:nvSpPr>
        <p:spPr bwMode="auto">
          <a:xfrm>
            <a:off x="4578350" y="3732213"/>
            <a:ext cx="1366838" cy="531812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800" b="1" dirty="0">
                <a:latin typeface="Arial Narrow" panose="020B0606020202030204" pitchFamily="34" charset="0"/>
              </a:rPr>
              <a:t>In use</a:t>
            </a:r>
          </a:p>
        </p:txBody>
      </p:sp>
      <p:sp>
        <p:nvSpPr>
          <p:cNvPr id="24587" name="Rectangle 13"/>
          <p:cNvSpPr>
            <a:spLocks noChangeArrowheads="1"/>
          </p:cNvSpPr>
          <p:nvPr/>
        </p:nvSpPr>
        <p:spPr bwMode="auto">
          <a:xfrm>
            <a:off x="5943600" y="3732213"/>
            <a:ext cx="1366838" cy="531812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800" b="1" dirty="0">
                <a:latin typeface="Arial Narrow" panose="020B0606020202030204" pitchFamily="34" charset="0"/>
              </a:rPr>
              <a:t>In use</a:t>
            </a:r>
          </a:p>
        </p:txBody>
      </p:sp>
      <p:sp>
        <p:nvSpPr>
          <p:cNvPr id="24588" name="Rectangle 14"/>
          <p:cNvSpPr>
            <a:spLocks noChangeArrowheads="1"/>
          </p:cNvSpPr>
          <p:nvPr/>
        </p:nvSpPr>
        <p:spPr bwMode="auto">
          <a:xfrm>
            <a:off x="7310439" y="3732213"/>
            <a:ext cx="1366837" cy="531812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800" b="1" dirty="0">
                <a:latin typeface="Arial Narrow" panose="020B0606020202030204" pitchFamily="34" charset="0"/>
              </a:rPr>
              <a:t>Free</a:t>
            </a:r>
          </a:p>
        </p:txBody>
      </p:sp>
      <p:sp>
        <p:nvSpPr>
          <p:cNvPr id="24589" name="Rectangle 15"/>
          <p:cNvSpPr>
            <a:spLocks noChangeArrowheads="1"/>
          </p:cNvSpPr>
          <p:nvPr/>
        </p:nvSpPr>
        <p:spPr bwMode="auto">
          <a:xfrm>
            <a:off x="3287714" y="5175251"/>
            <a:ext cx="2655887" cy="531813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800" b="1" dirty="0">
                <a:latin typeface="Arial Narrow" panose="020B0606020202030204" pitchFamily="34" charset="0"/>
              </a:rPr>
              <a:t>Superpage</a:t>
            </a:r>
          </a:p>
        </p:txBody>
      </p:sp>
      <p:sp>
        <p:nvSpPr>
          <p:cNvPr id="24590" name="Rectangle 17"/>
          <p:cNvSpPr>
            <a:spLocks noChangeArrowheads="1"/>
          </p:cNvSpPr>
          <p:nvPr/>
        </p:nvSpPr>
        <p:spPr bwMode="auto">
          <a:xfrm>
            <a:off x="5943600" y="5175251"/>
            <a:ext cx="1366838" cy="531813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800" b="1" dirty="0">
                <a:latin typeface="Arial Narrow" panose="020B0606020202030204" pitchFamily="34" charset="0"/>
              </a:rPr>
              <a:t>In use</a:t>
            </a:r>
          </a:p>
        </p:txBody>
      </p:sp>
      <p:sp>
        <p:nvSpPr>
          <p:cNvPr id="24591" name="Rectangle 18"/>
          <p:cNvSpPr>
            <a:spLocks noChangeArrowheads="1"/>
          </p:cNvSpPr>
          <p:nvPr/>
        </p:nvSpPr>
        <p:spPr bwMode="auto">
          <a:xfrm>
            <a:off x="7310439" y="5175251"/>
            <a:ext cx="1366837" cy="531813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800" b="1" dirty="0">
                <a:latin typeface="Arial Narrow" panose="020B0606020202030204" pitchFamily="34" charset="0"/>
              </a:rPr>
              <a:t>Free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Demotion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OS should disband or reduce the size of a superpage whenever some portions of it fall in disuse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Main problem is that OS can only track accesses at the level of the superpage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Eviction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Not that different from expelling individual base pages</a:t>
            </a:r>
          </a:p>
          <a:p>
            <a:pPr lvl="1"/>
            <a:r>
              <a:rPr lang="en-US" altLang="en-US" dirty="0" smtClean="0"/>
              <a:t>Must flush out all base pages of any superpage containing dirty pages</a:t>
            </a:r>
          </a:p>
          <a:p>
            <a:pPr lvl="2"/>
            <a:r>
              <a:rPr lang="en-US" altLang="en-US" dirty="0" smtClean="0"/>
              <a:t>OS cannot ascertain which base pages remain clean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RELATED APPROACHES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q"/>
            </a:pPr>
            <a:endParaRPr lang="en-US" altLang="en-US" dirty="0" smtClean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altLang="en-US" dirty="0" smtClean="0"/>
              <a:t>Many OS kernels use superpages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altLang="en-US" dirty="0" smtClean="0"/>
              <a:t>Focus here is on application memory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Reservations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Talluri and Hill:</a:t>
            </a:r>
          </a:p>
          <a:p>
            <a:pPr lvl="1"/>
            <a:r>
              <a:rPr lang="en-US" altLang="en-US" dirty="0" smtClean="0"/>
              <a:t>propose a reservation-based scheme</a:t>
            </a:r>
          </a:p>
          <a:p>
            <a:pPr lvl="1"/>
            <a:r>
              <a:rPr lang="en-US" altLang="en-US" dirty="0" smtClean="0"/>
              <a:t>reservations can be preempted</a:t>
            </a:r>
          </a:p>
          <a:p>
            <a:pPr lvl="1"/>
            <a:r>
              <a:rPr lang="en-US" altLang="en-US" dirty="0" smtClean="0"/>
              <a:t>emphasis is on </a:t>
            </a:r>
            <a:r>
              <a:rPr lang="en-US" altLang="en-US" b="1" i="1" dirty="0" smtClean="0"/>
              <a:t>partial subblocks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HP-UX and IRIX</a:t>
            </a:r>
          </a:p>
          <a:p>
            <a:pPr lvl="1"/>
            <a:r>
              <a:rPr lang="en-US" altLang="en-US" dirty="0" smtClean="0"/>
              <a:t>Create superpages at page fault time</a:t>
            </a:r>
          </a:p>
          <a:p>
            <a:pPr lvl="1"/>
            <a:r>
              <a:rPr lang="en-US" altLang="en-US" dirty="0" smtClean="0"/>
              <a:t>User must specify a preferred per segment page size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Page relocation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Relocation-based schemes </a:t>
            </a:r>
          </a:p>
          <a:p>
            <a:pPr lvl="1"/>
            <a:r>
              <a:rPr lang="en-US" altLang="en-US" dirty="0" smtClean="0"/>
              <a:t>Let base pages reside any place in main memory</a:t>
            </a:r>
          </a:p>
          <a:p>
            <a:pPr lvl="1"/>
            <a:r>
              <a:rPr lang="en-US" altLang="en-US" dirty="0" smtClean="0"/>
              <a:t>Migrate these pages to a contiguous region in main memory when they find out that superpages are "likely to be beneficial."</a:t>
            </a:r>
          </a:p>
          <a:p>
            <a:r>
              <a:rPr lang="en-US" altLang="en-US" b="1" i="1" u="sng" dirty="0" smtClean="0"/>
              <a:t>Disadvantage:</a:t>
            </a:r>
            <a:r>
              <a:rPr lang="en-US" altLang="en-US" dirty="0" smtClean="0"/>
              <a:t> cost of copying base pages</a:t>
            </a:r>
          </a:p>
          <a:p>
            <a:r>
              <a:rPr lang="en-US" altLang="en-US" b="1" i="1" u="sng" dirty="0" smtClean="0"/>
              <a:t>Advantage:</a:t>
            </a:r>
            <a:r>
              <a:rPr lang="en-US" altLang="en-US" dirty="0" smtClean="0"/>
              <a:t> " more robust to fragmentation"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Hardware support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Two proposals </a:t>
            </a:r>
          </a:p>
          <a:p>
            <a:pPr lvl="1">
              <a:spcBef>
                <a:spcPct val="0"/>
              </a:spcBef>
            </a:pPr>
            <a:r>
              <a:rPr lang="en-US" altLang="en-US" dirty="0" smtClean="0"/>
              <a:t>Having multiple valid bits in each TLB entry</a:t>
            </a:r>
          </a:p>
          <a:p>
            <a:pPr lvl="2">
              <a:spcBef>
                <a:spcPct val="5000"/>
              </a:spcBef>
            </a:pPr>
            <a:r>
              <a:rPr lang="en-US" altLang="en-US" dirty="0" smtClean="0"/>
              <a:t>Would allow small superpages to contain missing base pages</a:t>
            </a:r>
          </a:p>
          <a:p>
            <a:pPr lvl="2">
              <a:spcBef>
                <a:spcPct val="5000"/>
              </a:spcBef>
            </a:pPr>
            <a:r>
              <a:rPr lang="en-US" altLang="en-US" b="1" i="1" dirty="0" smtClean="0"/>
              <a:t>Partial subblocking</a:t>
            </a:r>
            <a:r>
              <a:rPr lang="en-US" altLang="en-US" dirty="0" smtClean="0"/>
              <a:t> (Talluri and Hill)</a:t>
            </a:r>
          </a:p>
          <a:p>
            <a:pPr lvl="1"/>
            <a:r>
              <a:rPr lang="en-US" altLang="en-US" dirty="0" smtClean="0"/>
              <a:t>Adding additional level of address translation in memory controller </a:t>
            </a:r>
          </a:p>
          <a:p>
            <a:pPr lvl="2">
              <a:spcBef>
                <a:spcPct val="0"/>
              </a:spcBef>
            </a:pPr>
            <a:r>
              <a:rPr lang="en-US" altLang="en-US" dirty="0" smtClean="0"/>
              <a:t>Would "eliminate the contiguity requirement for superpages"  (Fang et al.)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7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Allocation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Use</a:t>
            </a:r>
          </a:p>
          <a:p>
            <a:pPr lvl="1"/>
            <a:r>
              <a:rPr lang="en-US" altLang="en-US" dirty="0" smtClean="0"/>
              <a:t>A </a:t>
            </a:r>
            <a:r>
              <a:rPr lang="en-US" altLang="en-US" b="1" i="1" dirty="0" smtClean="0"/>
              <a:t>reservation-based</a:t>
            </a:r>
            <a:r>
              <a:rPr lang="en-US" altLang="en-US" dirty="0" smtClean="0"/>
              <a:t> scheme for superpages</a:t>
            </a:r>
          </a:p>
          <a:p>
            <a:pPr lvl="2"/>
            <a:r>
              <a:rPr lang="en-US" altLang="en-US" dirty="0" smtClean="0"/>
              <a:t>Assumes a preferred superpage size for a given range of addresses</a:t>
            </a:r>
          </a:p>
          <a:p>
            <a:pPr lvl="1"/>
            <a:r>
              <a:rPr lang="en-US" altLang="en-US" dirty="0" smtClean="0"/>
              <a:t>A </a:t>
            </a:r>
            <a:r>
              <a:rPr lang="en-US" altLang="en-US" b="1" i="1" dirty="0" smtClean="0"/>
              <a:t>buddy system</a:t>
            </a:r>
            <a:r>
              <a:rPr lang="en-US" altLang="en-US" dirty="0" smtClean="0"/>
              <a:t> to manage main memory</a:t>
            </a:r>
          </a:p>
          <a:p>
            <a:pPr lvl="2"/>
            <a:r>
              <a:rPr lang="en-US" altLang="en-US" dirty="0" smtClean="0"/>
              <a:t>Think of scheme used to manage block fragments in Unix FFS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Preferred superpage size (I)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For </a:t>
            </a:r>
            <a:r>
              <a:rPr lang="en-US" altLang="en-US" b="1" i="1" dirty="0" smtClean="0"/>
              <a:t>fixed-size memory objects,</a:t>
            </a:r>
            <a:r>
              <a:rPr lang="en-US" altLang="en-US" dirty="0" smtClean="0"/>
              <a:t> pick</a:t>
            </a:r>
            <a:br>
              <a:rPr lang="en-US" altLang="en-US" dirty="0" smtClean="0"/>
            </a:br>
            <a:r>
              <a:rPr lang="en-US" altLang="en-US" b="1" i="1" dirty="0" smtClean="0"/>
              <a:t>largest aligned superpage </a:t>
            </a:r>
            <a:r>
              <a:rPr lang="en-US" altLang="en-US" dirty="0" smtClean="0"/>
              <a:t>that</a:t>
            </a:r>
          </a:p>
          <a:p>
            <a:pPr lvl="1"/>
            <a:r>
              <a:rPr lang="en-US" altLang="en-US" dirty="0" smtClean="0"/>
              <a:t>Contains the faulting base page</a:t>
            </a:r>
          </a:p>
          <a:p>
            <a:pPr lvl="1"/>
            <a:r>
              <a:rPr lang="en-US" altLang="en-US" dirty="0" smtClean="0"/>
              <a:t>Does not overlap with other superpages or tentative superpages</a:t>
            </a:r>
          </a:p>
          <a:p>
            <a:pPr lvl="1"/>
            <a:r>
              <a:rPr lang="en-US" altLang="en-US" dirty="0" smtClean="0"/>
              <a:t>Does not extend over the boundaries of the object</a:t>
            </a:r>
          </a:p>
          <a:p>
            <a:pPr lvl="1">
              <a:buFontTx/>
              <a:buNone/>
            </a:pPr>
            <a:endParaRPr lang="en-US" altLang="en-US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Preferred superpage size (II)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For </a:t>
            </a:r>
            <a:r>
              <a:rPr lang="en-US" altLang="en-US" b="1" i="1" dirty="0" smtClean="0"/>
              <a:t>dynamically-sized memory objects,</a:t>
            </a:r>
            <a:r>
              <a:rPr lang="en-US" altLang="en-US" dirty="0" smtClean="0"/>
              <a:t> pick</a:t>
            </a:r>
            <a:br>
              <a:rPr lang="en-US" altLang="en-US" dirty="0" smtClean="0"/>
            </a:br>
            <a:r>
              <a:rPr lang="en-US" altLang="en-US" b="1" i="1" dirty="0" smtClean="0"/>
              <a:t>largest aligned superpage </a:t>
            </a:r>
            <a:r>
              <a:rPr lang="en-US" altLang="en-US" dirty="0" smtClean="0"/>
              <a:t>that</a:t>
            </a:r>
          </a:p>
          <a:p>
            <a:pPr lvl="1"/>
            <a:r>
              <a:rPr lang="en-US" altLang="en-US" dirty="0" smtClean="0"/>
              <a:t>Contains the faulting base page</a:t>
            </a:r>
          </a:p>
          <a:p>
            <a:pPr lvl="1"/>
            <a:r>
              <a:rPr lang="en-US" altLang="en-US" dirty="0" smtClean="0"/>
              <a:t>Does not overlap with other superpages or tentative superpages</a:t>
            </a:r>
          </a:p>
          <a:p>
            <a:pPr lvl="1"/>
            <a:r>
              <a:rPr lang="en-US" altLang="en-US" dirty="0" smtClean="0"/>
              <a:t>Does not exceed the current size  of the object</a:t>
            </a:r>
            <a:endParaRPr lang="en-US" altLang="en-US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Fragmentation control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Mostly managed by </a:t>
            </a:r>
            <a:r>
              <a:rPr lang="en-US" altLang="en-US" b="1" i="1" dirty="0" smtClean="0"/>
              <a:t>buddy allocator</a:t>
            </a:r>
          </a:p>
          <a:p>
            <a:pPr lvl="1"/>
            <a:r>
              <a:rPr lang="en-US" altLang="en-US" dirty="0" smtClean="0"/>
              <a:t>Helped by page replacement daemon</a:t>
            </a:r>
          </a:p>
          <a:p>
            <a:pPr lvl="2"/>
            <a:r>
              <a:rPr lang="en-US" altLang="en-US" dirty="0" smtClean="0"/>
              <a:t>Modified BSD daemon is made</a:t>
            </a:r>
            <a:br>
              <a:rPr lang="en-US" altLang="en-US" dirty="0" smtClean="0"/>
            </a:br>
            <a:r>
              <a:rPr lang="en-US" altLang="en-US" dirty="0" smtClean="0"/>
              <a:t>"contiguity-aware"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Promotion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Use </a:t>
            </a:r>
            <a:r>
              <a:rPr lang="en-US" altLang="en-US" b="1" i="1" dirty="0" smtClean="0"/>
              <a:t>incremental promotion</a:t>
            </a:r>
          </a:p>
          <a:p>
            <a:r>
              <a:rPr lang="en-US" altLang="en-US" dirty="0" smtClean="0"/>
              <a:t>Wait until superpage is </a:t>
            </a:r>
            <a:r>
              <a:rPr lang="en-US" altLang="en-US" b="1" i="1" dirty="0" smtClean="0"/>
              <a:t>fully populated</a:t>
            </a:r>
          </a:p>
          <a:p>
            <a:pPr lvl="2"/>
            <a:r>
              <a:rPr lang="en-US" altLang="en-US" i="1" dirty="0" smtClean="0"/>
              <a:t>Conservative approach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Demotion (I)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i="1" dirty="0" smtClean="0"/>
              <a:t>Incremental demotion</a:t>
            </a:r>
          </a:p>
          <a:p>
            <a:pPr lvl="1"/>
            <a:r>
              <a:rPr lang="en-US" altLang="en-US" dirty="0" smtClean="0"/>
              <a:t>Required when </a:t>
            </a:r>
          </a:p>
          <a:p>
            <a:pPr lvl="2"/>
            <a:r>
              <a:rPr lang="en-US" altLang="en-US" dirty="0" smtClean="0"/>
              <a:t>A base page of a superpage is expelled from main memory</a:t>
            </a:r>
          </a:p>
          <a:p>
            <a:pPr lvl="2"/>
            <a:r>
              <a:rPr lang="en-US" altLang="en-US" dirty="0" smtClean="0"/>
              <a:t>Protection attributes of some base pages are changed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Demotion (II)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i="1" dirty="0" smtClean="0"/>
              <a:t>Speculative demotion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 Could be done each time a superpage referenced bit is reset</a:t>
            </a:r>
          </a:p>
          <a:p>
            <a:pPr lvl="2"/>
            <a:r>
              <a:rPr lang="en-US" altLang="en-US" dirty="0" smtClean="0"/>
              <a:t>When memory becomes scarce</a:t>
            </a:r>
          </a:p>
          <a:p>
            <a:pPr lvl="1"/>
            <a:r>
              <a:rPr lang="en-US" altLang="en-US" dirty="0" smtClean="0"/>
              <a:t>Let system know which parts  of a superpage are still in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Handling dirty superpages (I)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Demote superpages as soon as they a base page modified </a:t>
            </a:r>
          </a:p>
          <a:p>
            <a:pPr lvl="1"/>
            <a:r>
              <a:rPr lang="en-US" altLang="en-US" dirty="0" smtClean="0"/>
              <a:t>Otherwise would have to flush out whole superpage when it will be expelled from main memory</a:t>
            </a:r>
          </a:p>
          <a:p>
            <a:pPr lvl="2"/>
            <a:r>
              <a:rPr lang="en-US" altLang="en-US" dirty="0" smtClean="0"/>
              <a:t>Because there is one single dirty bit per superpage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Handling dirty superpages (II)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 superpage has been modified</a:t>
            </a:r>
          </a:p>
          <a:p>
            <a:pPr lvl="1">
              <a:spcBef>
                <a:spcPct val="225000"/>
              </a:spcBef>
            </a:pPr>
            <a:r>
              <a:rPr lang="en-US" altLang="en-US" dirty="0" smtClean="0"/>
              <a:t>The whole superpage is </a:t>
            </a:r>
            <a:r>
              <a:rPr lang="en-US" altLang="en-US" b="1" i="1" dirty="0" smtClean="0"/>
              <a:t>dirty</a:t>
            </a:r>
          </a:p>
          <a:p>
            <a:pPr>
              <a:spcBef>
                <a:spcPct val="60000"/>
              </a:spcBef>
            </a:pPr>
            <a:r>
              <a:rPr lang="en-US" altLang="en-US" dirty="0" smtClean="0"/>
              <a:t>We break up the superpage</a:t>
            </a:r>
          </a:p>
          <a:p>
            <a:pPr lvl="1">
              <a:spcBef>
                <a:spcPct val="225000"/>
              </a:spcBef>
            </a:pPr>
            <a:r>
              <a:rPr lang="en-US" altLang="en-US" dirty="0" smtClean="0"/>
              <a:t>All other pages remain </a:t>
            </a:r>
            <a:r>
              <a:rPr lang="en-US" altLang="en-US" b="1" i="1" dirty="0" smtClean="0"/>
              <a:t>clean</a:t>
            </a:r>
          </a:p>
        </p:txBody>
      </p:sp>
      <p:grpSp>
        <p:nvGrpSpPr>
          <p:cNvPr id="40964" name="Group 4"/>
          <p:cNvGrpSpPr>
            <a:grpSpLocks/>
          </p:cNvGrpSpPr>
          <p:nvPr/>
        </p:nvGrpSpPr>
        <p:grpSpPr bwMode="auto">
          <a:xfrm>
            <a:off x="2828925" y="2755901"/>
            <a:ext cx="6527800" cy="411162"/>
            <a:chOff x="1008" y="2112"/>
            <a:chExt cx="3072" cy="192"/>
          </a:xfrm>
        </p:grpSpPr>
        <p:grpSp>
          <p:nvGrpSpPr>
            <p:cNvPr id="40982" name="Group 5"/>
            <p:cNvGrpSpPr>
              <a:grpSpLocks/>
            </p:cNvGrpSpPr>
            <p:nvPr/>
          </p:nvGrpSpPr>
          <p:grpSpPr bwMode="auto">
            <a:xfrm>
              <a:off x="1008" y="2112"/>
              <a:ext cx="768" cy="192"/>
              <a:chOff x="1008" y="2112"/>
              <a:chExt cx="768" cy="192"/>
            </a:xfrm>
          </p:grpSpPr>
          <p:sp>
            <p:nvSpPr>
              <p:cNvPr id="40998" name="Rectangle 6"/>
              <p:cNvSpPr>
                <a:spLocks noChangeArrowheads="1"/>
              </p:cNvSpPr>
              <p:nvPr/>
            </p:nvSpPr>
            <p:spPr bwMode="auto">
              <a:xfrm>
                <a:off x="1008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kumimoji="0" lang="en-US" altLang="en-US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99" name="Rectangle 7"/>
              <p:cNvSpPr>
                <a:spLocks noChangeArrowheads="1"/>
              </p:cNvSpPr>
              <p:nvPr/>
            </p:nvSpPr>
            <p:spPr bwMode="auto">
              <a:xfrm>
                <a:off x="1200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kumimoji="0" lang="en-US" altLang="en-US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000" name="Rectangle 8"/>
              <p:cNvSpPr>
                <a:spLocks noChangeArrowheads="1"/>
              </p:cNvSpPr>
              <p:nvPr/>
            </p:nvSpPr>
            <p:spPr bwMode="auto">
              <a:xfrm>
                <a:off x="1392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kumimoji="0" lang="en-US" altLang="en-US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001" name="Rectangle 9"/>
              <p:cNvSpPr>
                <a:spLocks noChangeArrowheads="1"/>
              </p:cNvSpPr>
              <p:nvPr/>
            </p:nvSpPr>
            <p:spPr bwMode="auto">
              <a:xfrm>
                <a:off x="1584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kumimoji="0" lang="en-US" altLang="en-US" sz="2400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40983" name="Group 10"/>
            <p:cNvGrpSpPr>
              <a:grpSpLocks/>
            </p:cNvGrpSpPr>
            <p:nvPr/>
          </p:nvGrpSpPr>
          <p:grpSpPr bwMode="auto">
            <a:xfrm>
              <a:off x="1776" y="2112"/>
              <a:ext cx="768" cy="192"/>
              <a:chOff x="1008" y="2112"/>
              <a:chExt cx="768" cy="192"/>
            </a:xfrm>
          </p:grpSpPr>
          <p:sp>
            <p:nvSpPr>
              <p:cNvPr id="40994" name="Rectangle 11"/>
              <p:cNvSpPr>
                <a:spLocks noChangeArrowheads="1"/>
              </p:cNvSpPr>
              <p:nvPr/>
            </p:nvSpPr>
            <p:spPr bwMode="auto">
              <a:xfrm>
                <a:off x="1008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kumimoji="0" lang="en-US" altLang="en-US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95" name="Rectangle 12"/>
              <p:cNvSpPr>
                <a:spLocks noChangeArrowheads="1"/>
              </p:cNvSpPr>
              <p:nvPr/>
            </p:nvSpPr>
            <p:spPr bwMode="auto">
              <a:xfrm>
                <a:off x="1200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kumimoji="0" lang="en-US" altLang="en-US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96" name="Rectangle 13"/>
              <p:cNvSpPr>
                <a:spLocks noChangeArrowheads="1"/>
              </p:cNvSpPr>
              <p:nvPr/>
            </p:nvSpPr>
            <p:spPr bwMode="auto">
              <a:xfrm>
                <a:off x="1392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kumimoji="0" lang="en-US" altLang="en-US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97" name="Rectangle 14"/>
              <p:cNvSpPr>
                <a:spLocks noChangeArrowheads="1"/>
              </p:cNvSpPr>
              <p:nvPr/>
            </p:nvSpPr>
            <p:spPr bwMode="auto">
              <a:xfrm>
                <a:off x="1584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kumimoji="0" lang="en-US" altLang="en-US" sz="2400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40984" name="Group 15"/>
            <p:cNvGrpSpPr>
              <a:grpSpLocks/>
            </p:cNvGrpSpPr>
            <p:nvPr/>
          </p:nvGrpSpPr>
          <p:grpSpPr bwMode="auto">
            <a:xfrm>
              <a:off x="2544" y="2112"/>
              <a:ext cx="768" cy="192"/>
              <a:chOff x="1008" y="2112"/>
              <a:chExt cx="768" cy="192"/>
            </a:xfrm>
          </p:grpSpPr>
          <p:sp>
            <p:nvSpPr>
              <p:cNvPr id="40990" name="Rectangle 16"/>
              <p:cNvSpPr>
                <a:spLocks noChangeArrowheads="1"/>
              </p:cNvSpPr>
              <p:nvPr/>
            </p:nvSpPr>
            <p:spPr bwMode="auto">
              <a:xfrm>
                <a:off x="1008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kumimoji="0" lang="en-US" altLang="en-US" sz="2800" b="1" dirty="0">
                    <a:latin typeface="Arial Black" panose="020B0A04020102020204" pitchFamily="34" charset="0"/>
                  </a:rPr>
                  <a:t>X</a:t>
                </a:r>
              </a:p>
            </p:txBody>
          </p:sp>
          <p:sp>
            <p:nvSpPr>
              <p:cNvPr id="40991" name="Rectangle 17"/>
              <p:cNvSpPr>
                <a:spLocks noChangeArrowheads="1"/>
              </p:cNvSpPr>
              <p:nvPr/>
            </p:nvSpPr>
            <p:spPr bwMode="auto">
              <a:xfrm>
                <a:off x="1200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kumimoji="0" lang="en-US" altLang="en-US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92" name="Rectangle 18"/>
              <p:cNvSpPr>
                <a:spLocks noChangeArrowheads="1"/>
              </p:cNvSpPr>
              <p:nvPr/>
            </p:nvSpPr>
            <p:spPr bwMode="auto">
              <a:xfrm>
                <a:off x="1392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kumimoji="0" lang="en-US" altLang="en-US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93" name="Rectangle 19"/>
              <p:cNvSpPr>
                <a:spLocks noChangeArrowheads="1"/>
              </p:cNvSpPr>
              <p:nvPr/>
            </p:nvSpPr>
            <p:spPr bwMode="auto">
              <a:xfrm>
                <a:off x="1584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kumimoji="0" lang="en-US" altLang="en-US" sz="2400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40985" name="Group 20"/>
            <p:cNvGrpSpPr>
              <a:grpSpLocks/>
            </p:cNvGrpSpPr>
            <p:nvPr/>
          </p:nvGrpSpPr>
          <p:grpSpPr bwMode="auto">
            <a:xfrm>
              <a:off x="3312" y="2112"/>
              <a:ext cx="768" cy="192"/>
              <a:chOff x="1008" y="2112"/>
              <a:chExt cx="768" cy="192"/>
            </a:xfrm>
          </p:grpSpPr>
          <p:sp>
            <p:nvSpPr>
              <p:cNvPr id="40986" name="Rectangle 21"/>
              <p:cNvSpPr>
                <a:spLocks noChangeArrowheads="1"/>
              </p:cNvSpPr>
              <p:nvPr/>
            </p:nvSpPr>
            <p:spPr bwMode="auto">
              <a:xfrm>
                <a:off x="1008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kumimoji="0" lang="en-US" altLang="en-US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87" name="Rectangle 22"/>
              <p:cNvSpPr>
                <a:spLocks noChangeArrowheads="1"/>
              </p:cNvSpPr>
              <p:nvPr/>
            </p:nvSpPr>
            <p:spPr bwMode="auto">
              <a:xfrm>
                <a:off x="1200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kumimoji="0" lang="en-US" altLang="en-US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88" name="Rectangle 23"/>
              <p:cNvSpPr>
                <a:spLocks noChangeArrowheads="1"/>
              </p:cNvSpPr>
              <p:nvPr/>
            </p:nvSpPr>
            <p:spPr bwMode="auto">
              <a:xfrm>
                <a:off x="1392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kumimoji="0" lang="en-US" altLang="en-US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89" name="Rectangle 24"/>
              <p:cNvSpPr>
                <a:spLocks noChangeArrowheads="1"/>
              </p:cNvSpPr>
              <p:nvPr/>
            </p:nvSpPr>
            <p:spPr bwMode="auto">
              <a:xfrm>
                <a:off x="1584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kumimoji="0" lang="en-US" altLang="en-US" sz="2400" dirty="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40965" name="Group 25"/>
          <p:cNvGrpSpPr>
            <a:grpSpLocks/>
          </p:cNvGrpSpPr>
          <p:nvPr/>
        </p:nvGrpSpPr>
        <p:grpSpPr bwMode="auto">
          <a:xfrm>
            <a:off x="2832100" y="4719215"/>
            <a:ext cx="7589838" cy="411162"/>
            <a:chOff x="1152" y="3408"/>
            <a:chExt cx="3792" cy="192"/>
          </a:xfrm>
        </p:grpSpPr>
        <p:sp>
          <p:nvSpPr>
            <p:cNvPr id="40966" name="Rectangle 26"/>
            <p:cNvSpPr>
              <a:spLocks noChangeArrowheads="1"/>
            </p:cNvSpPr>
            <p:nvPr/>
          </p:nvSpPr>
          <p:spPr bwMode="auto">
            <a:xfrm>
              <a:off x="1152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kumimoji="0" lang="en-US" altLang="en-US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40967" name="Rectangle 27"/>
            <p:cNvSpPr>
              <a:spLocks noChangeArrowheads="1"/>
            </p:cNvSpPr>
            <p:nvPr/>
          </p:nvSpPr>
          <p:spPr bwMode="auto">
            <a:xfrm>
              <a:off x="1392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kumimoji="0" lang="en-US" altLang="en-US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40968" name="Rectangle 28"/>
            <p:cNvSpPr>
              <a:spLocks noChangeArrowheads="1"/>
            </p:cNvSpPr>
            <p:nvPr/>
          </p:nvSpPr>
          <p:spPr bwMode="auto">
            <a:xfrm>
              <a:off x="1632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kumimoji="0" lang="en-US" altLang="en-US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40969" name="Rectangle 29"/>
            <p:cNvSpPr>
              <a:spLocks noChangeArrowheads="1"/>
            </p:cNvSpPr>
            <p:nvPr/>
          </p:nvSpPr>
          <p:spPr bwMode="auto">
            <a:xfrm>
              <a:off x="1872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kumimoji="0" lang="en-US" altLang="en-US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40970" name="Rectangle 30"/>
            <p:cNvSpPr>
              <a:spLocks noChangeArrowheads="1"/>
            </p:cNvSpPr>
            <p:nvPr/>
          </p:nvSpPr>
          <p:spPr bwMode="auto">
            <a:xfrm>
              <a:off x="2112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kumimoji="0" lang="en-US" altLang="en-US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40971" name="Rectangle 31"/>
            <p:cNvSpPr>
              <a:spLocks noChangeArrowheads="1"/>
            </p:cNvSpPr>
            <p:nvPr/>
          </p:nvSpPr>
          <p:spPr bwMode="auto">
            <a:xfrm>
              <a:off x="2352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kumimoji="0" lang="en-US" altLang="en-US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40972" name="Rectangle 32"/>
            <p:cNvSpPr>
              <a:spLocks noChangeArrowheads="1"/>
            </p:cNvSpPr>
            <p:nvPr/>
          </p:nvSpPr>
          <p:spPr bwMode="auto">
            <a:xfrm>
              <a:off x="2592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kumimoji="0" lang="en-US" altLang="en-US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40973" name="Rectangle 33"/>
            <p:cNvSpPr>
              <a:spLocks noChangeArrowheads="1"/>
            </p:cNvSpPr>
            <p:nvPr/>
          </p:nvSpPr>
          <p:spPr bwMode="auto">
            <a:xfrm>
              <a:off x="2832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kumimoji="0" lang="en-US" altLang="en-US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40974" name="Rectangle 34"/>
            <p:cNvSpPr>
              <a:spLocks noChangeArrowheads="1"/>
            </p:cNvSpPr>
            <p:nvPr/>
          </p:nvSpPr>
          <p:spPr bwMode="auto">
            <a:xfrm>
              <a:off x="3072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en-US" sz="2800" b="1" dirty="0">
                  <a:latin typeface="Arial Black" panose="020B0A04020102020204" pitchFamily="34" charset="0"/>
                </a:rPr>
                <a:t>X</a:t>
              </a:r>
            </a:p>
          </p:txBody>
        </p:sp>
        <p:sp>
          <p:nvSpPr>
            <p:cNvPr id="40975" name="Rectangle 35"/>
            <p:cNvSpPr>
              <a:spLocks noChangeArrowheads="1"/>
            </p:cNvSpPr>
            <p:nvPr/>
          </p:nvSpPr>
          <p:spPr bwMode="auto">
            <a:xfrm>
              <a:off x="3312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kumimoji="0" lang="en-US" altLang="en-US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40976" name="Rectangle 36"/>
            <p:cNvSpPr>
              <a:spLocks noChangeArrowheads="1"/>
            </p:cNvSpPr>
            <p:nvPr/>
          </p:nvSpPr>
          <p:spPr bwMode="auto">
            <a:xfrm>
              <a:off x="3552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kumimoji="0" lang="en-US" altLang="en-US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40977" name="Rectangle 37"/>
            <p:cNvSpPr>
              <a:spLocks noChangeArrowheads="1"/>
            </p:cNvSpPr>
            <p:nvPr/>
          </p:nvSpPr>
          <p:spPr bwMode="auto">
            <a:xfrm>
              <a:off x="3792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kumimoji="0" lang="en-US" altLang="en-US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40978" name="Rectangle 38"/>
            <p:cNvSpPr>
              <a:spLocks noChangeArrowheads="1"/>
            </p:cNvSpPr>
            <p:nvPr/>
          </p:nvSpPr>
          <p:spPr bwMode="auto">
            <a:xfrm>
              <a:off x="4032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kumimoji="0" lang="en-US" altLang="en-US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40979" name="Rectangle 39"/>
            <p:cNvSpPr>
              <a:spLocks noChangeArrowheads="1"/>
            </p:cNvSpPr>
            <p:nvPr/>
          </p:nvSpPr>
          <p:spPr bwMode="auto">
            <a:xfrm>
              <a:off x="4272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kumimoji="0" lang="en-US" altLang="en-US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40980" name="Rectangle 40"/>
            <p:cNvSpPr>
              <a:spLocks noChangeArrowheads="1"/>
            </p:cNvSpPr>
            <p:nvPr/>
          </p:nvSpPr>
          <p:spPr bwMode="auto">
            <a:xfrm>
              <a:off x="4512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kumimoji="0" lang="en-US" altLang="en-US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40981" name="Rectangle 41"/>
            <p:cNvSpPr>
              <a:spLocks noChangeArrowheads="1"/>
            </p:cNvSpPr>
            <p:nvPr/>
          </p:nvSpPr>
          <p:spPr bwMode="auto">
            <a:xfrm>
              <a:off x="4752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kumimoji="0" lang="en-US" altLang="en-US" sz="2400" dirty="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translation look aside buffer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i="1" dirty="0" smtClean="0"/>
              <a:t>Small</a:t>
            </a:r>
            <a:r>
              <a:rPr lang="en-US" altLang="en-US" dirty="0" smtClean="0"/>
              <a:t> high-speed memory</a:t>
            </a:r>
          </a:p>
          <a:p>
            <a:pPr lvl="1"/>
            <a:r>
              <a:rPr lang="en-US" altLang="en-US" dirty="0" smtClean="0"/>
              <a:t>Contains a fixed number of page table entries</a:t>
            </a:r>
          </a:p>
          <a:p>
            <a:pPr lvl="1"/>
            <a:r>
              <a:rPr lang="en-US" altLang="en-US" dirty="0" smtClean="0"/>
              <a:t> Content-addressable memory</a:t>
            </a:r>
          </a:p>
          <a:p>
            <a:pPr lvl="2"/>
            <a:r>
              <a:rPr lang="en-US" altLang="en-US" i="1" dirty="0" smtClean="0"/>
              <a:t>Entries include page frame number and page number</a:t>
            </a:r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1898651" y="5175250"/>
            <a:ext cx="8062913" cy="762000"/>
            <a:chOff x="236" y="3260"/>
            <a:chExt cx="5079" cy="480"/>
          </a:xfrm>
        </p:grpSpPr>
        <p:sp>
          <p:nvSpPr>
            <p:cNvPr id="5125" name="Rectangle 5"/>
            <p:cNvSpPr>
              <a:spLocks noChangeArrowheads="1"/>
            </p:cNvSpPr>
            <p:nvPr/>
          </p:nvSpPr>
          <p:spPr bwMode="auto">
            <a:xfrm>
              <a:off x="2386" y="3260"/>
              <a:ext cx="2150" cy="4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en-US" b="1" dirty="0"/>
                <a:t>Page frame number</a:t>
              </a:r>
            </a:p>
          </p:txBody>
        </p:sp>
        <p:sp>
          <p:nvSpPr>
            <p:cNvPr id="5126" name="Rectangle 6"/>
            <p:cNvSpPr>
              <a:spLocks noChangeArrowheads="1"/>
            </p:cNvSpPr>
            <p:nvPr/>
          </p:nvSpPr>
          <p:spPr bwMode="auto">
            <a:xfrm>
              <a:off x="4523" y="3260"/>
              <a:ext cx="792" cy="4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en-US" b="1" dirty="0"/>
                <a:t>Bits</a:t>
              </a:r>
            </a:p>
          </p:txBody>
        </p:sp>
        <p:sp>
          <p:nvSpPr>
            <p:cNvPr id="5127" name="Rectangle 7"/>
            <p:cNvSpPr>
              <a:spLocks noChangeArrowheads="1"/>
            </p:cNvSpPr>
            <p:nvPr/>
          </p:nvSpPr>
          <p:spPr bwMode="auto">
            <a:xfrm>
              <a:off x="236" y="3260"/>
              <a:ext cx="2150" cy="480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en-US" b="1" dirty="0"/>
                <a:t>Page number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Multi-list reservation scheme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Maintains separate lists for each superpage size supported by the hardware, but largest one</a:t>
            </a:r>
          </a:p>
          <a:p>
            <a:pPr>
              <a:spcBef>
                <a:spcPts val="2400"/>
              </a:spcBef>
            </a:pPr>
            <a:r>
              <a:rPr lang="en-US" altLang="en-US" dirty="0" smtClean="0"/>
              <a:t>Each list contains reserved frames that could still accommodate a superpage of that size</a:t>
            </a:r>
          </a:p>
          <a:p>
            <a:pPr lvl="1"/>
            <a:r>
              <a:rPr lang="en-US" altLang="en-US" dirty="0" smtClean="0"/>
              <a:t>Sorted by time of their most recent page frame allocation</a:t>
            </a:r>
          </a:p>
          <a:p>
            <a:pPr lvl="1"/>
            <a:r>
              <a:rPr lang="en-US" altLang="en-US" dirty="0" smtClean="0"/>
              <a:t>Oldest entries are preempted first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  <a:p>
            <a:endParaRPr lang="en-US" altLang="en-US" dirty="0"/>
          </a:p>
          <a:p>
            <a:r>
              <a:rPr lang="en-US" altLang="en-US" dirty="0" smtClean="0"/>
              <a:t>Area above contains 8 page frames reserved for a possible superpage</a:t>
            </a:r>
          </a:p>
          <a:p>
            <a:pPr lvl="1"/>
            <a:r>
              <a:rPr lang="en-US" altLang="en-US" dirty="0" smtClean="0"/>
              <a:t>Three frames are allocated, five are free</a:t>
            </a:r>
          </a:p>
          <a:p>
            <a:pPr lvl="1"/>
            <a:r>
              <a:rPr lang="en-US" altLang="en-US" dirty="0" smtClean="0"/>
              <a:t>Breaking the reservation will free space for</a:t>
            </a:r>
          </a:p>
          <a:p>
            <a:pPr lvl="2"/>
            <a:r>
              <a:rPr lang="en-US" altLang="en-US" dirty="0" smtClean="0"/>
              <a:t>A superpage with 4 base pages or</a:t>
            </a:r>
          </a:p>
          <a:p>
            <a:pPr lvl="2"/>
            <a:r>
              <a:rPr lang="en-US" altLang="en-US" dirty="0" smtClean="0"/>
              <a:t>Two superpages with two base page each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2832101" y="2138363"/>
            <a:ext cx="531813" cy="531812"/>
          </a:xfrm>
          <a:prstGeom prst="rect">
            <a:avLst/>
          </a:prstGeom>
          <a:solidFill>
            <a:srgbClr val="92D05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3363913" y="2138363"/>
            <a:ext cx="531812" cy="531812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3819526" y="2138363"/>
            <a:ext cx="531813" cy="53181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4349751" y="2138363"/>
            <a:ext cx="531813" cy="53181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4881563" y="2138363"/>
            <a:ext cx="531812" cy="531812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5413376" y="2138363"/>
            <a:ext cx="531813" cy="531812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5945188" y="2138363"/>
            <a:ext cx="531812" cy="531812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6475413" y="2138363"/>
            <a:ext cx="531812" cy="531812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en-US" altLang="en-US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Population maps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One per memory object</a:t>
            </a:r>
          </a:p>
          <a:p>
            <a:r>
              <a:rPr lang="en-US" altLang="en-US" dirty="0" smtClean="0"/>
              <a:t>Keep track of allocated pages within each object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EVALUATION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Benchmarks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Thirty-five representative programs running on an Alpha processor</a:t>
            </a:r>
          </a:p>
          <a:p>
            <a:pPr lvl="1">
              <a:spcBef>
                <a:spcPts val="600"/>
              </a:spcBef>
            </a:pPr>
            <a:r>
              <a:rPr lang="en-US" altLang="en-US" dirty="0" smtClean="0"/>
              <a:t>Four page sizes: 8 KB, 64 KB, 512 KB and 4 MB</a:t>
            </a:r>
          </a:p>
          <a:p>
            <a:pPr lvl="1">
              <a:spcBef>
                <a:spcPts val="600"/>
              </a:spcBef>
            </a:pPr>
            <a:r>
              <a:rPr lang="en-US" altLang="en-US" dirty="0" smtClean="0"/>
              <a:t>Fully associative TLB with 128 entries for code and 128 for data</a:t>
            </a:r>
          </a:p>
          <a:p>
            <a:pPr lvl="1">
              <a:spcBef>
                <a:spcPts val="600"/>
              </a:spcBef>
            </a:pPr>
            <a:r>
              <a:rPr lang="en-US" altLang="en-US" dirty="0" smtClean="0"/>
              <a:t>512 MB of RAM</a:t>
            </a:r>
          </a:p>
          <a:p>
            <a:pPr lvl="1">
              <a:spcBef>
                <a:spcPts val="600"/>
              </a:spcBef>
            </a:pPr>
            <a:r>
              <a:rPr lang="en-US" altLang="en-US" dirty="0" smtClean="0"/>
              <a:t>Separate 64 KB code and 64 KB data L1 caches</a:t>
            </a:r>
          </a:p>
          <a:p>
            <a:pPr lvl="1">
              <a:spcBef>
                <a:spcPts val="600"/>
              </a:spcBef>
            </a:pPr>
            <a:r>
              <a:rPr lang="en-US" altLang="en-US" dirty="0" smtClean="0"/>
              <a:t>4 MB unified L2 cache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Results (I)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Eighteen out of 35 benchmarks showed improvements over 5 percent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Ten out of 35 showed improvements over 25 percent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A single application showed a degradation of 1.5 percent</a:t>
            </a:r>
          </a:p>
          <a:p>
            <a:pPr lvl="1"/>
            <a:r>
              <a:rPr lang="en-US" altLang="en-US" dirty="0" smtClean="0"/>
              <a:t>Allocator does not does not distinguish zeroed-out pages from other free pages</a:t>
            </a:r>
            <a:endParaRPr lang="en-US" alt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Results (II)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Different applications benefit most from different superpage sizes</a:t>
            </a:r>
          </a:p>
          <a:p>
            <a:pPr lvl="1"/>
            <a:r>
              <a:rPr lang="en-US" altLang="en-US" dirty="0" smtClean="0"/>
              <a:t>Should let system choose among multiple page sizes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Contiguity-aware page replacement daemon can maintain enough contiguous regions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Huge penalty for not demoting dirty superpages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Overheads are small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CONCLUSION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It works and does not require any changes to existing hardware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TLB organization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Usually fully associative</a:t>
            </a:r>
          </a:p>
          <a:p>
            <a:pPr lvl="1"/>
            <a:r>
              <a:rPr lang="en-US" altLang="en-US" i="1" dirty="0" smtClean="0"/>
              <a:t>Not always true (see Intel Nehalem)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Considerably fewer entries than an L1 cache</a:t>
            </a:r>
          </a:p>
          <a:p>
            <a:pPr lvl="1"/>
            <a:r>
              <a:rPr lang="en-US" altLang="en-US" dirty="0" smtClean="0"/>
              <a:t>Speed considerations</a:t>
            </a:r>
          </a:p>
          <a:p>
            <a:pPr lvl="1">
              <a:buFontTx/>
              <a:buNone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Realizations (I)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i="1" u="sng" dirty="0" smtClean="0"/>
              <a:t>TLB of ULTRA SPARC III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64-bit addresses</a:t>
            </a:r>
          </a:p>
          <a:p>
            <a:pPr lvl="2"/>
            <a:r>
              <a:rPr lang="en-US" altLang="en-US" dirty="0" smtClean="0"/>
              <a:t>Maximum program size is 16 TB (2</a:t>
            </a:r>
            <a:r>
              <a:rPr lang="en-US" altLang="en-US" baseline="30000" dirty="0" smtClean="0"/>
              <a:t>44</a:t>
            </a:r>
            <a:r>
              <a:rPr lang="en-US" altLang="en-US" dirty="0" smtClean="0"/>
              <a:t>)</a:t>
            </a:r>
          </a:p>
          <a:p>
            <a:pPr lvl="1">
              <a:spcBef>
                <a:spcPts val="1800"/>
              </a:spcBef>
            </a:pPr>
            <a:r>
              <a:rPr lang="en-US" altLang="en-US" dirty="0" smtClean="0"/>
              <a:t>Supported page sizes were 4 KB, 16KB, 64 KB, 4MB ("superpages")</a:t>
            </a:r>
          </a:p>
          <a:p>
            <a:pPr lvl="1">
              <a:spcBef>
                <a:spcPts val="1800"/>
              </a:spcBef>
            </a:pPr>
            <a:r>
              <a:rPr lang="en-US" altLang="en-US" dirty="0" smtClean="0"/>
              <a:t>External L2 cache had a maximum capacity of 8 MB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931025" y="1911351"/>
            <a:ext cx="3263900" cy="841375"/>
          </a:xfrm>
          <a:prstGeom prst="rect">
            <a:avLst/>
          </a:prstGeom>
          <a:solidFill>
            <a:srgbClr val="FF0000"/>
          </a:solidFill>
          <a:ln w="19050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sz="2400" b="1" dirty="0">
                <a:solidFill>
                  <a:schemeClr val="bg1"/>
                </a:solidFill>
                <a:latin typeface="Arial" panose="020B0604020202020204" pitchFamily="34" charset="0"/>
              </a:rPr>
              <a:t>Do not even attempt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sz="2400" b="1" dirty="0">
                <a:solidFill>
                  <a:schemeClr val="bg1"/>
                </a:solidFill>
                <a:latin typeface="Arial" panose="020B0604020202020204" pitchFamily="34" charset="0"/>
              </a:rPr>
              <a:t>to memorize this!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Realizations (II)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i="1" u="sng" dirty="0" smtClean="0"/>
              <a:t>TLB of ULTRA SPARC III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Dual direct-mapping TLB</a:t>
            </a:r>
          </a:p>
          <a:p>
            <a:pPr lvl="2"/>
            <a:r>
              <a:rPr lang="en-US" altLang="en-US" dirty="0" smtClean="0"/>
              <a:t>64 entries for code pages</a:t>
            </a:r>
          </a:p>
          <a:p>
            <a:pPr lvl="2"/>
            <a:r>
              <a:rPr lang="en-US" altLang="en-US" dirty="0" smtClean="0"/>
              <a:t>64 entries for data pages</a:t>
            </a:r>
          </a:p>
          <a:p>
            <a:pPr lvl="1"/>
            <a:r>
              <a:rPr lang="en-US" altLang="en-US" dirty="0" smtClean="0"/>
              <a:t>Each entry occupies 64 bits</a:t>
            </a:r>
          </a:p>
          <a:p>
            <a:pPr lvl="2">
              <a:spcBef>
                <a:spcPct val="0"/>
              </a:spcBef>
            </a:pPr>
            <a:r>
              <a:rPr lang="en-US" altLang="en-US" dirty="0" smtClean="0"/>
              <a:t>Page number and page frame number</a:t>
            </a:r>
          </a:p>
          <a:p>
            <a:pPr lvl="2">
              <a:spcBef>
                <a:spcPct val="0"/>
              </a:spcBef>
            </a:pPr>
            <a:r>
              <a:rPr lang="en-US" altLang="en-US" b="1" i="1" dirty="0" smtClean="0"/>
              <a:t>Context</a:t>
            </a:r>
          </a:p>
          <a:p>
            <a:pPr lvl="2">
              <a:spcBef>
                <a:spcPct val="0"/>
              </a:spcBef>
            </a:pPr>
            <a:r>
              <a:rPr lang="en-US" altLang="en-US" dirty="0" smtClean="0"/>
              <a:t>Valid bit, dirty bit, …</a:t>
            </a:r>
          </a:p>
          <a:p>
            <a:pPr lvl="2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006740" y="1451770"/>
            <a:ext cx="3263900" cy="841375"/>
          </a:xfrm>
          <a:prstGeom prst="rect">
            <a:avLst/>
          </a:prstGeom>
          <a:solidFill>
            <a:srgbClr val="FF0000"/>
          </a:solidFill>
          <a:ln w="19050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sz="2400" b="1" dirty="0">
                <a:solidFill>
                  <a:schemeClr val="bg1"/>
                </a:solidFill>
                <a:latin typeface="Arial" panose="020B0604020202020204" pitchFamily="34" charset="0"/>
              </a:rPr>
              <a:t>Do not even attempt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sz="2400" b="1" dirty="0">
                <a:solidFill>
                  <a:schemeClr val="bg1"/>
                </a:solidFill>
                <a:latin typeface="Arial" panose="020B0604020202020204" pitchFamily="34" charset="0"/>
              </a:rPr>
              <a:t>to memorize this!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Realizations (III)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i="1" u="sng" dirty="0" smtClean="0"/>
              <a:t>Intel Nehalem Architecture:</a:t>
            </a:r>
          </a:p>
          <a:p>
            <a:pPr lvl="1"/>
            <a:r>
              <a:rPr lang="en-US" altLang="en-US" b="1" i="1" u="sng" dirty="0" smtClean="0"/>
              <a:t>Two-level TLB</a:t>
            </a:r>
            <a:r>
              <a:rPr lang="en-US" altLang="en-US" b="1" i="1" u="sng" dirty="0" smtClean="0"/>
              <a:t>:</a:t>
            </a:r>
          </a:p>
          <a:p>
            <a:pPr lvl="2"/>
            <a:r>
              <a:rPr lang="en-US" altLang="en-US" b="1" i="1" u="sng" dirty="0"/>
              <a:t> </a:t>
            </a:r>
            <a:r>
              <a:rPr lang="en-US" altLang="en-US" b="1" i="1" u="sng" dirty="0" smtClean="0"/>
              <a:t>First </a:t>
            </a:r>
            <a:r>
              <a:rPr lang="en-US" altLang="en-US" b="1" i="1" u="sng" dirty="0" smtClean="0"/>
              <a:t>level:</a:t>
            </a:r>
            <a:r>
              <a:rPr lang="en-US" altLang="en-US" b="1" u="sng" dirty="0" smtClean="0"/>
              <a:t> </a:t>
            </a:r>
          </a:p>
          <a:p>
            <a:pPr lvl="3"/>
            <a:r>
              <a:rPr lang="en-US" altLang="en-US" dirty="0" smtClean="0"/>
              <a:t>Two parts</a:t>
            </a:r>
          </a:p>
          <a:p>
            <a:pPr lvl="4"/>
            <a:r>
              <a:rPr lang="en-US" altLang="en-US" dirty="0" smtClean="0"/>
              <a:t>Data TLB  has 64 entries for 4K pages (4K) </a:t>
            </a:r>
            <a:r>
              <a:rPr lang="en-US" altLang="en-US" b="1" i="1" dirty="0" smtClean="0"/>
              <a:t>or</a:t>
            </a:r>
            <a:r>
              <a:rPr lang="en-US" altLang="en-US" dirty="0" smtClean="0"/>
              <a:t> 32 for big pages (2M/4M)</a:t>
            </a:r>
          </a:p>
          <a:p>
            <a:pPr lvl="4"/>
            <a:r>
              <a:rPr lang="en-US" altLang="en-US" dirty="0" smtClean="0"/>
              <a:t>Instruction TLB has 128 entries for 4K pages and 7 for big pages.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234425" y="1223534"/>
            <a:ext cx="3263900" cy="841375"/>
          </a:xfrm>
          <a:prstGeom prst="rect">
            <a:avLst/>
          </a:prstGeom>
          <a:solidFill>
            <a:srgbClr val="FF0000"/>
          </a:solidFill>
          <a:ln w="19050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sz="2400" b="1" dirty="0">
                <a:solidFill>
                  <a:schemeClr val="bg1"/>
                </a:solidFill>
                <a:latin typeface="Arial" panose="020B0604020202020204" pitchFamily="34" charset="0"/>
              </a:rPr>
              <a:t>Do not even attempt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sz="2400" b="1" dirty="0">
                <a:solidFill>
                  <a:schemeClr val="bg1"/>
                </a:solidFill>
                <a:latin typeface="Arial" panose="020B0604020202020204" pitchFamily="34" charset="0"/>
              </a:rPr>
              <a:t>to memorize this!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234425" y="1228046"/>
            <a:ext cx="3263900" cy="841375"/>
          </a:xfrm>
          <a:prstGeom prst="rect">
            <a:avLst/>
          </a:prstGeom>
          <a:solidFill>
            <a:srgbClr val="FF0000"/>
          </a:solidFill>
          <a:ln w="19050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sz="2400" b="1" dirty="0">
                <a:solidFill>
                  <a:schemeClr val="bg1"/>
                </a:solidFill>
                <a:latin typeface="Arial" panose="020B0604020202020204" pitchFamily="34" charset="0"/>
              </a:rPr>
              <a:t>Do not even attempt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sz="2400" b="1" dirty="0">
                <a:solidFill>
                  <a:schemeClr val="bg1"/>
                </a:solidFill>
                <a:latin typeface="Arial" panose="020B0604020202020204" pitchFamily="34" charset="0"/>
              </a:rPr>
              <a:t>to memorize this!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Realizations (IV)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altLang="en-US" dirty="0" smtClean="0"/>
              <a:t> </a:t>
            </a:r>
            <a:r>
              <a:rPr lang="en-US" altLang="en-US" b="1" i="1" u="sng" dirty="0" smtClean="0"/>
              <a:t>Second level:</a:t>
            </a:r>
          </a:p>
          <a:p>
            <a:pPr lvl="3"/>
            <a:r>
              <a:rPr lang="en-US" altLang="en-US" dirty="0" smtClean="0"/>
              <a:t>Unified cache</a:t>
            </a:r>
          </a:p>
          <a:p>
            <a:pPr lvl="3"/>
            <a:r>
              <a:rPr lang="en-US" altLang="en-US" dirty="0" smtClean="0"/>
              <a:t>Can store up to 512 entries</a:t>
            </a:r>
          </a:p>
          <a:p>
            <a:pPr lvl="3"/>
            <a:r>
              <a:rPr lang="en-US" altLang="en-US" dirty="0" smtClean="0"/>
              <a:t>Operates only with 4K pages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749995" y="1763714"/>
            <a:ext cx="3263900" cy="841375"/>
          </a:xfrm>
          <a:prstGeom prst="rect">
            <a:avLst/>
          </a:prstGeom>
          <a:solidFill>
            <a:srgbClr val="FF0000"/>
          </a:solidFill>
          <a:ln w="19050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sz="2400" b="1" dirty="0">
                <a:solidFill>
                  <a:schemeClr val="bg1"/>
                </a:solidFill>
                <a:latin typeface="Arial" panose="020B0604020202020204" pitchFamily="34" charset="0"/>
              </a:rPr>
              <a:t>Do not even attempt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sz="2400" b="1" dirty="0">
                <a:solidFill>
                  <a:schemeClr val="bg1"/>
                </a:solidFill>
                <a:latin typeface="Arial" panose="020B0604020202020204" pitchFamily="34" charset="0"/>
              </a:rPr>
              <a:t>to memorize this!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ook Chapter VIIII [Compatibility Mode]" id="{25D45D3C-36C0-4594-81E2-3243780395F3}" vid="{03FD76ED-B60A-4FB7-8934-0E1A6803D12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UH Red</Template>
  <TotalTime>3360</TotalTime>
  <Words>1558</Words>
  <Application>Microsoft Office PowerPoint</Application>
  <PresentationFormat>Widescreen</PresentationFormat>
  <Paragraphs>258</Paragraphs>
  <Slides>47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3" baseType="lpstr">
      <vt:lpstr>Arial</vt:lpstr>
      <vt:lpstr>Arial Black</vt:lpstr>
      <vt:lpstr>Arial Narrow</vt:lpstr>
      <vt:lpstr>Times New Roman</vt:lpstr>
      <vt:lpstr>Wingdings</vt:lpstr>
      <vt:lpstr>Pixel</vt:lpstr>
      <vt:lpstr>PRACTICAL, TRANSPARENT OPERATING SYSTEM SUPPORT FOR SUPERPAGES</vt:lpstr>
      <vt:lpstr>Paper Highlights</vt:lpstr>
      <vt:lpstr>THE PROBLEM</vt:lpstr>
      <vt:lpstr>The translation look aside buffer</vt:lpstr>
      <vt:lpstr>TLB organization</vt:lpstr>
      <vt:lpstr>Realizations (I)</vt:lpstr>
      <vt:lpstr>Realizations (II)</vt:lpstr>
      <vt:lpstr>Realizations (III)</vt:lpstr>
      <vt:lpstr>Realizations (IV)</vt:lpstr>
      <vt:lpstr>The main problem</vt:lpstr>
      <vt:lpstr>Back to our examples</vt:lpstr>
      <vt:lpstr>Back to our examples</vt:lpstr>
      <vt:lpstr>Relative TLB coverage evolution</vt:lpstr>
      <vt:lpstr>Consequences</vt:lpstr>
      <vt:lpstr>Solutions (I)</vt:lpstr>
      <vt:lpstr>Solutions (II)</vt:lpstr>
      <vt:lpstr>Hardware limitations (I)</vt:lpstr>
      <vt:lpstr>Hardware limitations (II)</vt:lpstr>
      <vt:lpstr>ISSUES AND TRADE-OFFS</vt:lpstr>
      <vt:lpstr>Allocation</vt:lpstr>
      <vt:lpstr>Fragmentation control</vt:lpstr>
      <vt:lpstr>Promotion</vt:lpstr>
      <vt:lpstr>Promotion</vt:lpstr>
      <vt:lpstr>Demotion</vt:lpstr>
      <vt:lpstr>Eviction</vt:lpstr>
      <vt:lpstr>RELATED APPROACHES</vt:lpstr>
      <vt:lpstr>Reservations</vt:lpstr>
      <vt:lpstr>Page relocation</vt:lpstr>
      <vt:lpstr>Hardware support</vt:lpstr>
      <vt:lpstr>DESIGN</vt:lpstr>
      <vt:lpstr>Allocation</vt:lpstr>
      <vt:lpstr>Preferred superpage size (I)</vt:lpstr>
      <vt:lpstr>Preferred superpage size (II)</vt:lpstr>
      <vt:lpstr>Fragmentation control</vt:lpstr>
      <vt:lpstr>Promotion</vt:lpstr>
      <vt:lpstr>Demotion (I)</vt:lpstr>
      <vt:lpstr>Demotion (II)</vt:lpstr>
      <vt:lpstr>Handling dirty superpages (I)</vt:lpstr>
      <vt:lpstr>Handling dirty superpages (II)</vt:lpstr>
      <vt:lpstr>Multi-list reservation scheme</vt:lpstr>
      <vt:lpstr>Example</vt:lpstr>
      <vt:lpstr>Population maps</vt:lpstr>
      <vt:lpstr>EVALUATION</vt:lpstr>
      <vt:lpstr>Benchmarks</vt:lpstr>
      <vt:lpstr>Results (I)</vt:lpstr>
      <vt:lpstr>Results (II)</vt:lpstr>
      <vt:lpstr>CONCLUSION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Practical, transparent operating system support for superpages</dc:title>
  <dc:creator>Jehan-François Pâris</dc:creator>
  <cp:lastModifiedBy>Jehan-Francois Paris</cp:lastModifiedBy>
  <cp:revision>63</cp:revision>
  <dcterms:created xsi:type="dcterms:W3CDTF">2001-09-11T02:29:30Z</dcterms:created>
  <dcterms:modified xsi:type="dcterms:W3CDTF">2021-09-29T04:36:01Z</dcterms:modified>
</cp:coreProperties>
</file>