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4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72" y="48"/>
      </p:cViewPr>
      <p:guideLst>
        <p:guide orient="horz" pos="2160"/>
        <p:guide pos="44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180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1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7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8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7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9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17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2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BD498A43-5E2B-4775-87FF-60CE5F439AD6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3F07E6ED-1A07-406A-BCE7-960A883DB15A}" type="datetimeFigureOut">
              <a:rPr lang="en-US" smtClean="0"/>
              <a:t>1/14/2021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0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0" y="1828800"/>
            <a:ext cx="9499601" cy="2209800"/>
          </a:xfrm>
        </p:spPr>
        <p:txBody>
          <a:bodyPr/>
          <a:lstStyle/>
          <a:p>
            <a:r>
              <a:rPr lang="pt-BR" sz="4600" b="1" dirty="0" smtClean="0"/>
              <a:t>TWIZZLER: A </a:t>
            </a:r>
            <a:r>
              <a:rPr lang="pt-BR" sz="4600" b="1" i="1" dirty="0" smtClean="0"/>
              <a:t>DATA-CENTRIC </a:t>
            </a:r>
            <a:r>
              <a:rPr lang="pt-BR" sz="4600" b="1" dirty="0" smtClean="0"/>
              <a:t>OS FOR </a:t>
            </a:r>
            <a:r>
              <a:rPr lang="en-US" sz="4600" b="1" dirty="0" smtClean="0"/>
              <a:t>NON-VOLATILE MEMORY</a:t>
            </a:r>
            <a:endParaRPr lang="en-US" sz="4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4467225"/>
            <a:ext cx="9728200" cy="1752600"/>
          </a:xfrm>
        </p:spPr>
        <p:txBody>
          <a:bodyPr/>
          <a:lstStyle/>
          <a:p>
            <a:r>
              <a:rPr lang="en-US" dirty="0" smtClean="0"/>
              <a:t>D. </a:t>
            </a:r>
            <a:r>
              <a:rPr lang="en-US" dirty="0"/>
              <a:t>Bittman and </a:t>
            </a:r>
            <a:r>
              <a:rPr lang="en-US" dirty="0" smtClean="0"/>
              <a:t>P. </a:t>
            </a:r>
            <a:r>
              <a:rPr lang="en-US" dirty="0"/>
              <a:t>Alvaro, </a:t>
            </a:r>
            <a:r>
              <a:rPr lang="en-US" i="1" dirty="0" smtClean="0"/>
              <a:t>UCSC</a:t>
            </a:r>
            <a:br>
              <a:rPr lang="en-US" i="1" dirty="0" smtClean="0"/>
            </a:br>
            <a:r>
              <a:rPr lang="en-US" dirty="0" smtClean="0"/>
              <a:t>Pankaj </a:t>
            </a:r>
            <a:r>
              <a:rPr lang="en-US" dirty="0"/>
              <a:t>Mehra, </a:t>
            </a:r>
            <a:r>
              <a:rPr lang="en-US" i="1" dirty="0"/>
              <a:t>IEEE </a:t>
            </a:r>
            <a:r>
              <a:rPr lang="en-US" i="1" dirty="0" smtClean="0"/>
              <a:t>Member</a:t>
            </a:r>
            <a:br>
              <a:rPr lang="en-US" i="1" dirty="0" smtClean="0"/>
            </a:br>
            <a:r>
              <a:rPr lang="en-US" dirty="0" smtClean="0"/>
              <a:t>D. </a:t>
            </a:r>
            <a:r>
              <a:rPr lang="en-US" dirty="0"/>
              <a:t>D. E. Long, </a:t>
            </a:r>
            <a:r>
              <a:rPr lang="en-US" i="1" dirty="0" smtClean="0"/>
              <a:t>UCSC </a:t>
            </a:r>
            <a:br>
              <a:rPr lang="en-US" i="1" dirty="0" smtClean="0"/>
            </a:br>
            <a:r>
              <a:rPr lang="en-US" dirty="0" smtClean="0"/>
              <a:t>Ethan </a:t>
            </a:r>
            <a:r>
              <a:rPr lang="en-US" dirty="0"/>
              <a:t>L. Miller, </a:t>
            </a:r>
            <a:r>
              <a:rPr lang="en-US" i="1" dirty="0" smtClean="0"/>
              <a:t>UCSC </a:t>
            </a:r>
            <a:r>
              <a:rPr lang="en-US" i="1" dirty="0"/>
              <a:t>/ Pure </a:t>
            </a:r>
            <a:r>
              <a:rPr lang="en-US" i="1" dirty="0" smtClean="0"/>
              <a:t>Storage   </a:t>
            </a:r>
            <a:r>
              <a:rPr lang="en-US" b="1" u="sng" dirty="0" smtClean="0"/>
              <a:t>USENIX ATC20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4033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management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Persistent/ephemeral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4KB to 1MB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Unit of access control</a:t>
            </a:r>
          </a:p>
          <a:p>
            <a:pPr lvl="1"/>
            <a:r>
              <a:rPr lang="en-US" dirty="0" smtClean="0"/>
              <a:t>Read, write, execute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076325" y="4762501"/>
            <a:ext cx="7877175" cy="119062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key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idea is to have threads access data in NVRAM </a:t>
            </a:r>
            <a:r>
              <a:rPr lang="en-US" sz="2800" baseline="0" dirty="0" smtClean="0"/>
              <a:t>in the same way as data</a:t>
            </a:r>
            <a:r>
              <a:rPr lang="en-US" sz="2800" dirty="0" smtClean="0"/>
              <a:t> in DRAM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07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management (I</a:t>
            </a:r>
            <a:r>
              <a:rPr lang="en-US" dirty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Can contain one or many data structures</a:t>
            </a:r>
          </a:p>
          <a:p>
            <a:pPr lvl="2"/>
            <a:r>
              <a:rPr lang="en-US" dirty="0"/>
              <a:t>With or without pointers</a:t>
            </a:r>
          </a:p>
          <a:p>
            <a:pPr lvl="3"/>
            <a:r>
              <a:rPr lang="en-US" dirty="0" smtClean="0"/>
              <a:t> </a:t>
            </a:r>
            <a:r>
              <a:rPr lang="en-US" dirty="0"/>
              <a:t>Both internal and </a:t>
            </a:r>
            <a:r>
              <a:rPr lang="en-US" dirty="0" smtClean="0"/>
              <a:t>external</a:t>
            </a:r>
          </a:p>
          <a:p>
            <a:pPr lvl="3"/>
            <a:r>
              <a:rPr lang="en-US" dirty="0" smtClean="0"/>
              <a:t>Pointers are made persistent 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Kernel </a:t>
            </a:r>
            <a:r>
              <a:rPr lang="en-US" dirty="0"/>
              <a:t>handles object creation and deletion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create()</a:t>
            </a:r>
            <a:r>
              <a:rPr lang="en-US" dirty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delete()</a:t>
            </a:r>
            <a:endParaRPr lang="en-US" b="1" dirty="0" smtClean="0"/>
          </a:p>
          <a:p>
            <a:pPr lvl="1"/>
            <a:r>
              <a:rPr lang="en-US" dirty="0" smtClean="0"/>
              <a:t>Offers option to create </a:t>
            </a:r>
            <a:r>
              <a:rPr lang="en-US" b="1" i="1" dirty="0" smtClean="0"/>
              <a:t>clones</a:t>
            </a:r>
            <a:r>
              <a:rPr lang="en-US" dirty="0" smtClean="0"/>
              <a:t> of an existing object</a:t>
            </a:r>
          </a:p>
          <a:p>
            <a:pPr lvl="2"/>
            <a:r>
              <a:rPr lang="en-US" dirty="0" smtClean="0"/>
              <a:t>Through copy-on-write</a:t>
            </a:r>
          </a:p>
          <a:p>
            <a:pPr lvl="2"/>
            <a:endParaRPr lang="en-US" b="1" dirty="0"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 management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A thread address space consists of a collection of objects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Concept of process fades away</a:t>
            </a:r>
          </a:p>
          <a:p>
            <a:pPr>
              <a:spcBef>
                <a:spcPts val="2400"/>
              </a:spcBef>
            </a:pPr>
            <a:r>
              <a:rPr lang="en-US" dirty="0"/>
              <a:t> </a:t>
            </a:r>
            <a:r>
              <a:rPr lang="en-US" dirty="0" smtClean="0"/>
              <a:t>Layout of these objects is defined in a “view”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Shared by the thread and the kernel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Table with one entry per slot in the thread  address space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Each entry contains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An object ID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Read, write and execute protection bits</a:t>
            </a:r>
          </a:p>
          <a:p>
            <a:pPr lvl="2"/>
            <a:endParaRPr lang="en-US" b="1" dirty="0"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 management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 smtClean="0"/>
              <a:t>Whenever a page fault occurs</a:t>
            </a:r>
          </a:p>
          <a:p>
            <a:pPr lvl="1">
              <a:spcBef>
                <a:spcPts val="672"/>
              </a:spcBef>
            </a:pPr>
            <a:r>
              <a:rPr lang="en-US" dirty="0" smtClean="0"/>
              <a:t>Fault handler will try to handle the fault by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Doing copy-on-write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Checking permissions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Try to map the object into a slot.</a:t>
            </a:r>
          </a:p>
          <a:p>
            <a:pPr marL="742950" lvl="2" indent="0">
              <a:spcBef>
                <a:spcPts val="300"/>
              </a:spcBef>
              <a:buNone/>
            </a:pPr>
            <a:r>
              <a:rPr lang="en-US" dirty="0" smtClean="0"/>
              <a:t>and return control to </a:t>
            </a:r>
            <a:r>
              <a:rPr lang="en-US" b="1" dirty="0" smtClean="0">
                <a:latin typeface="Consolas" panose="020B0609020204030204" pitchFamily="49" charset="0"/>
              </a:rPr>
              <a:t>libtw</a:t>
            </a:r>
            <a:r>
              <a:rPr lang="en-US" dirty="0" smtClean="0"/>
              <a:t> if it cannot resolve the fault</a:t>
            </a:r>
          </a:p>
          <a:p>
            <a:pPr marL="400050" indent="-457200">
              <a:spcBef>
                <a:spcPts val="2400"/>
              </a:spcBef>
            </a:pPr>
            <a:r>
              <a:rPr lang="en-US" dirty="0" smtClean="0"/>
              <a:t>Threads can add entries to their view w/o kernel intervention</a:t>
            </a:r>
          </a:p>
          <a:p>
            <a:pPr marL="800100" lvl="1" indent="-457200">
              <a:spcBef>
                <a:spcPts val="672"/>
              </a:spcBef>
            </a:pPr>
            <a:r>
              <a:rPr lang="en-US" dirty="0" smtClean="0"/>
              <a:t>Must notify the kernel when they </a:t>
            </a:r>
            <a:r>
              <a:rPr lang="en-US" b="1" i="1" dirty="0" smtClean="0"/>
              <a:t>change</a:t>
            </a:r>
            <a:r>
              <a:rPr lang="en-US" dirty="0" smtClean="0"/>
              <a:t> or </a:t>
            </a:r>
            <a:r>
              <a:rPr lang="en-US" b="1" i="1" dirty="0" smtClean="0"/>
              <a:t>delete</a:t>
            </a:r>
            <a:r>
              <a:rPr lang="en-US" dirty="0" smtClean="0"/>
              <a:t> them</a:t>
            </a:r>
          </a:p>
          <a:p>
            <a:pPr lvl="2"/>
            <a:endParaRPr lang="en-US" b="1" dirty="0">
              <a:latin typeface="Consolas" panose="020B060902020403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1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9775"/>
            <a:ext cx="10972800" cy="3886200"/>
          </a:xfrm>
        </p:spPr>
        <p:txBody>
          <a:bodyPr/>
          <a:lstStyle/>
          <a:p>
            <a:r>
              <a:rPr lang="en-US" dirty="0" smtClean="0"/>
              <a:t>Conventional pointer have values that</a:t>
            </a:r>
          </a:p>
          <a:p>
            <a:pPr lvl="1"/>
            <a:r>
              <a:rPr lang="en-US" dirty="0" smtClean="0"/>
              <a:t>Depend on the object location in main memory</a:t>
            </a:r>
          </a:p>
          <a:p>
            <a:pPr lvl="1"/>
            <a:r>
              <a:rPr lang="en-US" dirty="0" smtClean="0"/>
              <a:t>Meaningless once the process address space goes away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Need location-independent pointers</a:t>
            </a:r>
          </a:p>
          <a:p>
            <a:pPr lvl="1"/>
            <a:r>
              <a:rPr lang="en-US" dirty="0" smtClean="0"/>
              <a:t>They can be saved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Should contain pair (object ID, offset)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636645" y="5835015"/>
            <a:ext cx="5962650" cy="476250"/>
            <a:chOff x="3990975" y="5657850"/>
            <a:chExt cx="5962650" cy="476250"/>
          </a:xfrm>
        </p:grpSpPr>
        <p:sp>
          <p:nvSpPr>
            <p:cNvPr id="4" name="Rectangle 3"/>
            <p:cNvSpPr/>
            <p:nvPr/>
          </p:nvSpPr>
          <p:spPr bwMode="auto">
            <a:xfrm>
              <a:off x="3990975" y="5657850"/>
              <a:ext cx="4476750" cy="47625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Object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ID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8467725" y="5657850"/>
              <a:ext cx="1485900" cy="476250"/>
            </a:xfrm>
            <a:prstGeom prst="rect">
              <a:avLst/>
            </a:prstGeom>
            <a:solidFill>
              <a:srgbClr val="66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Offset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28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PMDK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128-bit permanent pointer</a:t>
            </a:r>
          </a:p>
          <a:p>
            <a:pPr lvl="1"/>
            <a:r>
              <a:rPr lang="en-US" dirty="0" smtClean="0"/>
              <a:t>64 + 64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Very long pointers</a:t>
            </a:r>
          </a:p>
          <a:p>
            <a:pPr lvl="1"/>
            <a:r>
              <a:rPr lang="en-US" dirty="0" smtClean="0"/>
              <a:t>64 bits not enough for assigning universal IDs to objects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846069" y="3190875"/>
            <a:ext cx="8628827" cy="476250"/>
            <a:chOff x="3990975" y="5657850"/>
            <a:chExt cx="9358359" cy="476250"/>
          </a:xfrm>
        </p:grpSpPr>
        <p:sp>
          <p:nvSpPr>
            <p:cNvPr id="5" name="Rectangle 4"/>
            <p:cNvSpPr/>
            <p:nvPr/>
          </p:nvSpPr>
          <p:spPr bwMode="auto">
            <a:xfrm>
              <a:off x="3990975" y="5657850"/>
              <a:ext cx="4476750" cy="47625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Object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ID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8467724" y="5657850"/>
              <a:ext cx="4881610" cy="476250"/>
            </a:xfrm>
            <a:prstGeom prst="rect">
              <a:avLst/>
            </a:prstGeom>
            <a:solidFill>
              <a:srgbClr val="66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Offset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49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Twizzler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367" y="2049780"/>
            <a:ext cx="10972800" cy="3886200"/>
          </a:xfrm>
        </p:spPr>
        <p:txBody>
          <a:bodyPr/>
          <a:lstStyle/>
          <a:p>
            <a:r>
              <a:rPr lang="en-US" dirty="0" smtClean="0"/>
              <a:t>64-bit permanent pointer</a:t>
            </a:r>
          </a:p>
          <a:p>
            <a:pPr lvl="1"/>
            <a:r>
              <a:rPr lang="en-US" dirty="0" smtClean="0"/>
              <a:t>32 + 32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Much smaller pointers</a:t>
            </a:r>
          </a:p>
          <a:p>
            <a:pPr lvl="1"/>
            <a:r>
              <a:rPr lang="en-US" dirty="0" smtClean="0"/>
              <a:t>Object IDs are indexes in a Foreign Object Table</a:t>
            </a:r>
          </a:p>
          <a:p>
            <a:pPr lvl="2"/>
            <a:r>
              <a:rPr lang="en-US" dirty="0" smtClean="0"/>
              <a:t>Zero ID reserved for local pointers</a:t>
            </a:r>
          </a:p>
          <a:p>
            <a:pPr lvl="3"/>
            <a:r>
              <a:rPr lang="en-US" dirty="0" smtClean="0"/>
              <a:t>Addresses within the object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46069" y="3190875"/>
            <a:ext cx="4278631" cy="455295"/>
            <a:chOff x="3990975" y="5657850"/>
            <a:chExt cx="9358359" cy="476250"/>
          </a:xfrm>
        </p:grpSpPr>
        <p:sp>
          <p:nvSpPr>
            <p:cNvPr id="5" name="Rectangle 4"/>
            <p:cNvSpPr/>
            <p:nvPr/>
          </p:nvSpPr>
          <p:spPr bwMode="auto">
            <a:xfrm>
              <a:off x="3990975" y="5657850"/>
              <a:ext cx="4476750" cy="47625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Object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ID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8467724" y="5657850"/>
              <a:ext cx="4881610" cy="476250"/>
            </a:xfrm>
            <a:prstGeom prst="rect">
              <a:avLst/>
            </a:prstGeom>
            <a:solidFill>
              <a:srgbClr val="66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Offset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57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Foreign Object Table(I)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795"/>
          <a:stretch/>
        </p:blipFill>
        <p:spPr>
          <a:xfrm>
            <a:off x="1253977" y="1828800"/>
            <a:ext cx="9956253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Foreign Object Table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one level of indirection does the trick</a:t>
            </a:r>
          </a:p>
          <a:p>
            <a:r>
              <a:rPr lang="en-US" dirty="0" smtClean="0"/>
              <a:t>Flags specify the requested access rights</a:t>
            </a:r>
          </a:p>
          <a:p>
            <a:r>
              <a:rPr lang="en-US" dirty="0" smtClean="0"/>
              <a:t>Can even have symbolic names</a:t>
            </a:r>
          </a:p>
          <a:p>
            <a:pPr lvl="1"/>
            <a:r>
              <a:rPr lang="en-US" dirty="0" smtClean="0"/>
              <a:t>To be resolved using a specific resolver</a:t>
            </a:r>
          </a:p>
          <a:p>
            <a:pPr lvl="1"/>
            <a:r>
              <a:rPr lang="en-US" dirty="0" smtClean="0"/>
              <a:t>Implementation is orthogonal to Twizzler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Foreign Object Table(III)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026920" y="1828800"/>
            <a:ext cx="8138160" cy="4742498"/>
            <a:chOff x="3429000" y="1966912"/>
            <a:chExt cx="6766560" cy="41814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56860" y="1966912"/>
              <a:ext cx="4838700" cy="41814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9000" y="2498407"/>
              <a:ext cx="2667000" cy="2066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1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introduces a new operating system for NVRAM</a:t>
            </a:r>
          </a:p>
          <a:p>
            <a:pPr lvl="1"/>
            <a:r>
              <a:rPr lang="en-US" dirty="0" smtClean="0"/>
              <a:t>Fast, non-volatile and byte-addressable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Shows why conventional file systems and even mapped files fail to take advantage of NVRAM properties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Proposes a new architecture</a:t>
            </a:r>
          </a:p>
          <a:p>
            <a:pPr lvl="1"/>
            <a:r>
              <a:rPr lang="en-US" dirty="0" smtClean="0"/>
              <a:t>Moves many file system functions into user-space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Replaces process address space by modules (“</a:t>
            </a:r>
            <a:r>
              <a:rPr lang="en-US" b="1" i="1" dirty="0" smtClean="0"/>
              <a:t>objects</a:t>
            </a:r>
            <a:r>
              <a:rPr lang="en-US" dirty="0" smtClean="0"/>
              <a:t>”)</a:t>
            </a:r>
          </a:p>
          <a:p>
            <a:pPr lvl="2"/>
            <a:r>
              <a:rPr lang="en-US" dirty="0" smtClean="0"/>
              <a:t>Linked by </a:t>
            </a:r>
            <a:r>
              <a:rPr lang="en-US" b="1" i="1" dirty="0" smtClean="0"/>
              <a:t>permanent  pointers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387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cryptographically signed capabilities</a:t>
            </a:r>
          </a:p>
          <a:p>
            <a:pPr lvl="1"/>
            <a:r>
              <a:rPr lang="en-US" dirty="0" smtClean="0"/>
              <a:t>Tickets</a:t>
            </a:r>
          </a:p>
          <a:p>
            <a:pPr lvl="2"/>
            <a:r>
              <a:rPr lang="en-US" dirty="0" smtClean="0"/>
              <a:t>Do not require authenticating owner</a:t>
            </a:r>
          </a:p>
          <a:p>
            <a:r>
              <a:rPr lang="en-US" dirty="0" smtClean="0"/>
              <a:t>Kernel cannot </a:t>
            </a:r>
            <a:r>
              <a:rPr lang="en-US" b="1" i="1" dirty="0" smtClean="0"/>
              <a:t>create</a:t>
            </a:r>
            <a:r>
              <a:rPr lang="en-US" dirty="0" smtClean="0"/>
              <a:t> them but will </a:t>
            </a:r>
            <a:r>
              <a:rPr lang="en-US" b="1" i="1" dirty="0" smtClean="0"/>
              <a:t>verify</a:t>
            </a:r>
            <a:r>
              <a:rPr lang="en-US" dirty="0" smtClean="0"/>
              <a:t> them</a:t>
            </a:r>
            <a:endParaRPr lang="en-US" dirty="0"/>
          </a:p>
          <a:p>
            <a:r>
              <a:rPr lang="en-US" dirty="0" smtClean="0"/>
              <a:t>All enforcement must be done by the hardware</a:t>
            </a:r>
          </a:p>
          <a:p>
            <a:pPr lvl="1"/>
            <a:r>
              <a:rPr lang="en-US" dirty="0" smtClean="0"/>
              <a:t>MMU will trap all illegal access attempts</a:t>
            </a:r>
          </a:p>
        </p:txBody>
      </p:sp>
    </p:spTree>
    <p:extLst>
      <p:ext uri="{BB962C8B-B14F-4D97-AF65-F5344CB8AC3E}">
        <p14:creationId xmlns:p14="http://schemas.microsoft.com/office/powerpoint/2010/main" val="22201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Twizzler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discussed in class</a:t>
            </a:r>
          </a:p>
        </p:txBody>
      </p:sp>
    </p:spTree>
    <p:extLst>
      <p:ext uri="{BB962C8B-B14F-4D97-AF65-F5344CB8AC3E}">
        <p14:creationId xmlns:p14="http://schemas.microsoft.com/office/powerpoint/2010/main" val="31358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SQLite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91" t="7398"/>
          <a:stretch/>
        </p:blipFill>
        <p:spPr>
          <a:xfrm>
            <a:off x="982980" y="1817370"/>
            <a:ext cx="10427017" cy="48642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47798" y="912167"/>
            <a:ext cx="49327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SQL-LMDB uses mmap’ed files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153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SQLite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7798" y="912167"/>
            <a:ext cx="49327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SQL-LMDB uses mmap’ed files</a:t>
            </a:r>
            <a:endParaRPr lang="en-US" sz="2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0" y="1926477"/>
            <a:ext cx="10980420" cy="453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use of NVRAM will require rethinking</a:t>
            </a:r>
          </a:p>
          <a:p>
            <a:pPr lvl="1"/>
            <a:r>
              <a:rPr lang="en-US" dirty="0" smtClean="0"/>
              <a:t>File system organization</a:t>
            </a:r>
          </a:p>
          <a:p>
            <a:pPr lvl="1"/>
            <a:r>
              <a:rPr lang="en-US" dirty="0" smtClean="0"/>
              <a:t>Memory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09775"/>
            <a:ext cx="10972800" cy="3886200"/>
          </a:xfrm>
        </p:spPr>
        <p:txBody>
          <a:bodyPr/>
          <a:lstStyle/>
          <a:p>
            <a:r>
              <a:rPr lang="en-US" dirty="0" smtClean="0"/>
              <a:t>Main characteristics</a:t>
            </a:r>
          </a:p>
          <a:p>
            <a:pPr marL="800100" lvl="1" indent="-342900"/>
            <a:r>
              <a:rPr lang="en-US" dirty="0" smtClean="0"/>
              <a:t>Non-volatile </a:t>
            </a:r>
          </a:p>
          <a:p>
            <a:pPr marL="800100" lvl="1" indent="-342900"/>
            <a:r>
              <a:rPr lang="en-US" dirty="0" smtClean="0"/>
              <a:t>Almost as fast as DRAM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 100-300ns</a:t>
            </a:r>
          </a:p>
          <a:p>
            <a:pPr marL="800100" lvl="1" indent="-342900"/>
            <a:r>
              <a:rPr lang="en-US" dirty="0" smtClean="0"/>
              <a:t>Byte-addressable</a:t>
            </a:r>
          </a:p>
          <a:p>
            <a:r>
              <a:rPr lang="en-US" dirty="0" smtClean="0"/>
              <a:t>Can be used to store persistent data</a:t>
            </a:r>
          </a:p>
          <a:p>
            <a:r>
              <a:rPr lang="en-US" dirty="0" smtClean="0"/>
              <a:t>Contents can be </a:t>
            </a:r>
            <a:r>
              <a:rPr lang="en-US" dirty="0"/>
              <a:t>operated on </a:t>
            </a:r>
            <a:r>
              <a:rPr lang="en-US" dirty="0" smtClean="0"/>
              <a:t> directly</a:t>
            </a:r>
          </a:p>
          <a:p>
            <a:pPr marL="800100" lvl="1" indent="-342900"/>
            <a:r>
              <a:rPr lang="en-US" dirty="0" smtClean="0"/>
              <a:t>Without bringing them first into DRAM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441" y="1087280"/>
            <a:ext cx="9307758" cy="48855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04974" y="5972860"/>
            <a:ext cx="9039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https://docs.pmem.io/persistent-memory/getting-started-guide/what-is-pmdk</a:t>
            </a:r>
            <a:endParaRPr lang="en-US" sz="2000" b="1" i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NVRAM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revolutionize file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587" y="1719262"/>
            <a:ext cx="7596188" cy="49752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2332" y="2905125"/>
            <a:ext cx="71565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Out with the old,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In with the new!</a:t>
            </a:r>
            <a:endParaRPr lang="en-US" sz="6000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Extant approaches are inadequate (I)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POSIX  file access primitives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open()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read()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write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Overhead of system calls ( ~ 1</a:t>
            </a:r>
            <a:r>
              <a:rPr lang="el-GR" dirty="0" smtClean="0"/>
              <a:t>μ</a:t>
            </a:r>
            <a:r>
              <a:rPr lang="en-US" dirty="0" smtClean="0"/>
              <a:t>s) exceeds access time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b="1" i="1" dirty="0" smtClean="0"/>
              <a:t>Mapped files</a:t>
            </a:r>
          </a:p>
          <a:p>
            <a:pPr lvl="1"/>
            <a:r>
              <a:rPr lang="en-US" dirty="0" smtClean="0"/>
              <a:t>A step in the right direction </a:t>
            </a:r>
            <a:r>
              <a:rPr lang="en-US" b="1" i="1" u="sng" dirty="0" smtClean="0"/>
              <a:t>but</a:t>
            </a:r>
          </a:p>
          <a:p>
            <a:pPr lvl="2"/>
            <a:r>
              <a:rPr lang="en-US" dirty="0" smtClean="0"/>
              <a:t>Must still copy the data in NVRAM (and save them later!)</a:t>
            </a:r>
          </a:p>
          <a:p>
            <a:pPr lvl="2"/>
            <a:r>
              <a:rPr lang="en-US" dirty="0" smtClean="0"/>
              <a:t>Cannot save data structures containing pointers</a:t>
            </a:r>
          </a:p>
          <a:p>
            <a:pPr lvl="3"/>
            <a:r>
              <a:rPr lang="en-US" dirty="0" smtClean="0"/>
              <a:t>Must </a:t>
            </a:r>
            <a:r>
              <a:rPr lang="en-US" b="1" i="1" dirty="0" smtClean="0"/>
              <a:t>linearize</a:t>
            </a:r>
            <a:r>
              <a:rPr lang="en-US" dirty="0" smtClean="0"/>
              <a:t> data before saving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Extant approaches are inadequate (II)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PMDK </a:t>
            </a:r>
          </a:p>
          <a:p>
            <a:pPr lvl="1"/>
            <a:r>
              <a:rPr lang="en-US" dirty="0" smtClean="0"/>
              <a:t>Persistent </a:t>
            </a:r>
            <a:r>
              <a:rPr lang="en-US" dirty="0"/>
              <a:t>Memory Development Kit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ollection </a:t>
            </a:r>
            <a:r>
              <a:rPr lang="en-US" dirty="0"/>
              <a:t>of libraries and </a:t>
            </a:r>
            <a:r>
              <a:rPr lang="en-US" dirty="0" smtClean="0"/>
              <a:t>tools </a:t>
            </a:r>
            <a:r>
              <a:rPr lang="en-US" dirty="0"/>
              <a:t>to simplify managing and accessing persistent memory </a:t>
            </a:r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Limitations</a:t>
            </a:r>
          </a:p>
          <a:p>
            <a:pPr lvl="2"/>
            <a:r>
              <a:rPr lang="en-US" dirty="0" smtClean="0"/>
              <a:t>Data objects are not self-contained</a:t>
            </a:r>
          </a:p>
          <a:p>
            <a:pPr lvl="2"/>
            <a:r>
              <a:rPr lang="en-US" dirty="0" smtClean="0"/>
              <a:t>Limited object ID space</a:t>
            </a:r>
          </a:p>
          <a:p>
            <a:pPr lvl="3"/>
            <a:r>
              <a:rPr lang="en-US" dirty="0"/>
              <a:t>64-bit IDs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Twizzler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Proposes to replace process address space by a collection of “objects”</a:t>
            </a:r>
          </a:p>
          <a:p>
            <a:pPr lvl="1"/>
            <a:r>
              <a:rPr lang="en-US" dirty="0" smtClean="0"/>
              <a:t>Persistent and non-persistent</a:t>
            </a:r>
          </a:p>
          <a:p>
            <a:pPr lvl="1"/>
            <a:r>
              <a:rPr lang="en-US" dirty="0" smtClean="0"/>
              <a:t>Form a “view”</a:t>
            </a:r>
          </a:p>
          <a:p>
            <a:pPr marL="57150" indent="0">
              <a:buNone/>
            </a:pPr>
            <a:endParaRPr lang="en-US" dirty="0"/>
          </a:p>
          <a:p>
            <a:pPr indent="-285750"/>
            <a:r>
              <a:rPr lang="en-US" dirty="0" smtClean="0"/>
              <a:t>Still provides support for legacy applications</a:t>
            </a:r>
          </a:p>
          <a:p>
            <a:pPr lvl="1"/>
            <a:r>
              <a:rPr lang="en-US" dirty="0" smtClean="0"/>
              <a:t>Through libraries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Twizzler overview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790700"/>
            <a:ext cx="8763000" cy="462915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 bwMode="auto">
          <a:xfrm>
            <a:off x="8553450" y="1752600"/>
            <a:ext cx="3305175" cy="1447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Offers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choice between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2000" baseline="0" dirty="0" smtClean="0"/>
              <a:t>Direct</a:t>
            </a:r>
            <a:r>
              <a:rPr lang="en-US" sz="2000" dirty="0" smtClean="0"/>
              <a:t> access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2000" dirty="0" smtClean="0"/>
              <a:t>POSIX access through</a:t>
            </a:r>
            <a:br>
              <a:rPr lang="en-US" sz="2000" dirty="0" smtClean="0"/>
            </a:br>
            <a:r>
              <a:rPr lang="en-US" sz="2000" b="1" dirty="0" smtClean="0">
                <a:latin typeface="Consolas" panose="020B0609020204030204" pitchFamily="49" charset="0"/>
              </a:rPr>
              <a:t>twix</a:t>
            </a:r>
            <a:r>
              <a:rPr lang="en-US" sz="2000" dirty="0" smtClean="0"/>
              <a:t> library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710737" y="4572000"/>
            <a:ext cx="2009775" cy="79057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Uses MMU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for</a:t>
            </a:r>
            <a:b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access control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01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595</TotalTime>
  <Words>729</Words>
  <Application>Microsoft Office PowerPoint</Application>
  <PresentationFormat>Widescreen</PresentationFormat>
  <Paragraphs>140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Consolas</vt:lpstr>
      <vt:lpstr>Cooper Black</vt:lpstr>
      <vt:lpstr>Times New Roman</vt:lpstr>
      <vt:lpstr>Wingdings</vt:lpstr>
      <vt:lpstr>Pixel</vt:lpstr>
      <vt:lpstr>TWIZZLER: A DATA-CENTRIC OS FOR NON-VOLATILE MEMORY</vt:lpstr>
      <vt:lpstr>Paper highlights</vt:lpstr>
      <vt:lpstr>NVRAM</vt:lpstr>
      <vt:lpstr>NVRAM</vt:lpstr>
      <vt:lpstr>Will revolutionize file systems</vt:lpstr>
      <vt:lpstr>Extant approaches are inadequate (I)</vt:lpstr>
      <vt:lpstr>Extant approaches are inadequate (II)</vt:lpstr>
      <vt:lpstr>Twizzler</vt:lpstr>
      <vt:lpstr>Twizzler overview</vt:lpstr>
      <vt:lpstr>Object management (I)</vt:lpstr>
      <vt:lpstr>Object management (II)</vt:lpstr>
      <vt:lpstr>Address space management (I)</vt:lpstr>
      <vt:lpstr>Address space management (II)</vt:lpstr>
      <vt:lpstr>Persistent pointers</vt:lpstr>
      <vt:lpstr>The PMDK solution </vt:lpstr>
      <vt:lpstr>The Twizzler solution </vt:lpstr>
      <vt:lpstr>The Foreign Object Table(I)</vt:lpstr>
      <vt:lpstr>The Foreign Object Table (II)</vt:lpstr>
      <vt:lpstr>The Foreign Object Table(III)</vt:lpstr>
      <vt:lpstr>Security</vt:lpstr>
      <vt:lpstr>Other Twizzler features</vt:lpstr>
      <vt:lpstr>Evaluation: SQLite</vt:lpstr>
      <vt:lpstr>Evaluation: SQLite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Jehan-Francois Paris</dc:creator>
  <cp:lastModifiedBy>Jehan-Francois Paris</cp:lastModifiedBy>
  <cp:revision>31</cp:revision>
  <dcterms:created xsi:type="dcterms:W3CDTF">2020-11-30T01:05:57Z</dcterms:created>
  <dcterms:modified xsi:type="dcterms:W3CDTF">2021-01-14T23:45:43Z</dcterms:modified>
</cp:coreProperties>
</file>