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698" r:id="rId2"/>
  </p:sldMasterIdLst>
  <p:notesMasterIdLst>
    <p:notesMasterId r:id="rId160"/>
  </p:notesMasterIdLst>
  <p:sldIdLst>
    <p:sldId id="256" r:id="rId3"/>
    <p:sldId id="265" r:id="rId4"/>
    <p:sldId id="266" r:id="rId5"/>
    <p:sldId id="267" r:id="rId6"/>
    <p:sldId id="269" r:id="rId7"/>
    <p:sldId id="356" r:id="rId8"/>
    <p:sldId id="270" r:id="rId9"/>
    <p:sldId id="271" r:id="rId10"/>
    <p:sldId id="272" r:id="rId11"/>
    <p:sldId id="273" r:id="rId12"/>
    <p:sldId id="274" r:id="rId13"/>
    <p:sldId id="492" r:id="rId14"/>
    <p:sldId id="494" r:id="rId15"/>
    <p:sldId id="275" r:id="rId16"/>
    <p:sldId id="423" r:id="rId17"/>
    <p:sldId id="377" r:id="rId18"/>
    <p:sldId id="378" r:id="rId19"/>
    <p:sldId id="493" r:id="rId20"/>
    <p:sldId id="379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341" r:id="rId29"/>
    <p:sldId id="284" r:id="rId30"/>
    <p:sldId id="285" r:id="rId31"/>
    <p:sldId id="286" r:id="rId32"/>
    <p:sldId id="373" r:id="rId33"/>
    <p:sldId id="374" r:id="rId34"/>
    <p:sldId id="375" r:id="rId35"/>
    <p:sldId id="376" r:id="rId36"/>
    <p:sldId id="287" r:id="rId37"/>
    <p:sldId id="288" r:id="rId38"/>
    <p:sldId id="289" r:id="rId39"/>
    <p:sldId id="290" r:id="rId40"/>
    <p:sldId id="291" r:id="rId41"/>
    <p:sldId id="293" r:id="rId42"/>
    <p:sldId id="294" r:id="rId43"/>
    <p:sldId id="496" r:id="rId44"/>
    <p:sldId id="495" r:id="rId45"/>
    <p:sldId id="298" r:id="rId46"/>
    <p:sldId id="297" r:id="rId47"/>
    <p:sldId id="299" r:id="rId48"/>
    <p:sldId id="300" r:id="rId49"/>
    <p:sldId id="361" r:id="rId50"/>
    <p:sldId id="362" r:id="rId51"/>
    <p:sldId id="351" r:id="rId52"/>
    <p:sldId id="352" r:id="rId53"/>
    <p:sldId id="296" r:id="rId54"/>
    <p:sldId id="301" r:id="rId55"/>
    <p:sldId id="302" r:id="rId56"/>
    <p:sldId id="367" r:id="rId57"/>
    <p:sldId id="368" r:id="rId58"/>
    <p:sldId id="355" r:id="rId59"/>
    <p:sldId id="358" r:id="rId60"/>
    <p:sldId id="363" r:id="rId61"/>
    <p:sldId id="303" r:id="rId62"/>
    <p:sldId id="304" r:id="rId63"/>
    <p:sldId id="305" r:id="rId64"/>
    <p:sldId id="306" r:id="rId65"/>
    <p:sldId id="344" r:id="rId66"/>
    <p:sldId id="347" r:id="rId67"/>
    <p:sldId id="349" r:id="rId68"/>
    <p:sldId id="350" r:id="rId69"/>
    <p:sldId id="348" r:id="rId70"/>
    <p:sldId id="402" r:id="rId71"/>
    <p:sldId id="403" r:id="rId72"/>
    <p:sldId id="404" r:id="rId73"/>
    <p:sldId id="405" r:id="rId74"/>
    <p:sldId id="406" r:id="rId75"/>
    <p:sldId id="407" r:id="rId76"/>
    <p:sldId id="408" r:id="rId77"/>
    <p:sldId id="409" r:id="rId78"/>
    <p:sldId id="410" r:id="rId79"/>
    <p:sldId id="411" r:id="rId80"/>
    <p:sldId id="412" r:id="rId81"/>
    <p:sldId id="413" r:id="rId82"/>
    <p:sldId id="414" r:id="rId83"/>
    <p:sldId id="415" r:id="rId84"/>
    <p:sldId id="416" r:id="rId85"/>
    <p:sldId id="417" r:id="rId86"/>
    <p:sldId id="418" r:id="rId87"/>
    <p:sldId id="419" r:id="rId88"/>
    <p:sldId id="420" r:id="rId89"/>
    <p:sldId id="421" r:id="rId90"/>
    <p:sldId id="381" r:id="rId91"/>
    <p:sldId id="422" r:id="rId92"/>
    <p:sldId id="497" r:id="rId93"/>
    <p:sldId id="427" r:id="rId94"/>
    <p:sldId id="428" r:id="rId95"/>
    <p:sldId id="429" r:id="rId96"/>
    <p:sldId id="430" r:id="rId97"/>
    <p:sldId id="431" r:id="rId98"/>
    <p:sldId id="432" r:id="rId99"/>
    <p:sldId id="433" r:id="rId100"/>
    <p:sldId id="434" r:id="rId101"/>
    <p:sldId id="435" r:id="rId102"/>
    <p:sldId id="436" r:id="rId103"/>
    <p:sldId id="437" r:id="rId104"/>
    <p:sldId id="438" r:id="rId105"/>
    <p:sldId id="439" r:id="rId106"/>
    <p:sldId id="440" r:id="rId107"/>
    <p:sldId id="441" r:id="rId108"/>
    <p:sldId id="442" r:id="rId109"/>
    <p:sldId id="443" r:id="rId110"/>
    <p:sldId id="444" r:id="rId111"/>
    <p:sldId id="445" r:id="rId112"/>
    <p:sldId id="446" r:id="rId113"/>
    <p:sldId id="447" r:id="rId114"/>
    <p:sldId id="448" r:id="rId115"/>
    <p:sldId id="449" r:id="rId116"/>
    <p:sldId id="450" r:id="rId117"/>
    <p:sldId id="451" r:id="rId118"/>
    <p:sldId id="452" r:id="rId119"/>
    <p:sldId id="453" r:id="rId120"/>
    <p:sldId id="454" r:id="rId121"/>
    <p:sldId id="455" r:id="rId122"/>
    <p:sldId id="456" r:id="rId123"/>
    <p:sldId id="457" r:id="rId124"/>
    <p:sldId id="458" r:id="rId125"/>
    <p:sldId id="459" r:id="rId126"/>
    <p:sldId id="460" r:id="rId127"/>
    <p:sldId id="461" r:id="rId128"/>
    <p:sldId id="462" r:id="rId129"/>
    <p:sldId id="463" r:id="rId130"/>
    <p:sldId id="464" r:id="rId131"/>
    <p:sldId id="465" r:id="rId132"/>
    <p:sldId id="466" r:id="rId133"/>
    <p:sldId id="467" r:id="rId134"/>
    <p:sldId id="468" r:id="rId135"/>
    <p:sldId id="469" r:id="rId136"/>
    <p:sldId id="470" r:id="rId137"/>
    <p:sldId id="471" r:id="rId138"/>
    <p:sldId id="472" r:id="rId139"/>
    <p:sldId id="473" r:id="rId140"/>
    <p:sldId id="474" r:id="rId141"/>
    <p:sldId id="475" r:id="rId142"/>
    <p:sldId id="476" r:id="rId143"/>
    <p:sldId id="477" r:id="rId144"/>
    <p:sldId id="478" r:id="rId145"/>
    <p:sldId id="479" r:id="rId146"/>
    <p:sldId id="480" r:id="rId147"/>
    <p:sldId id="481" r:id="rId148"/>
    <p:sldId id="482" r:id="rId149"/>
    <p:sldId id="483" r:id="rId150"/>
    <p:sldId id="484" r:id="rId151"/>
    <p:sldId id="498" r:id="rId152"/>
    <p:sldId id="485" r:id="rId153"/>
    <p:sldId id="486" r:id="rId154"/>
    <p:sldId id="489" r:id="rId155"/>
    <p:sldId id="490" r:id="rId156"/>
    <p:sldId id="487" r:id="rId157"/>
    <p:sldId id="491" r:id="rId158"/>
    <p:sldId id="488" r:id="rId159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1" userDrawn="1">
          <p15:clr>
            <a:srgbClr val="A4A3A4"/>
          </p15:clr>
        </p15:guide>
        <p15:guide id="2" pos="4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52B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3" autoAdjust="0"/>
    <p:restoredTop sz="95400" autoAdjust="0"/>
  </p:normalViewPr>
  <p:slideViewPr>
    <p:cSldViewPr showGuides="1">
      <p:cViewPr varScale="1">
        <p:scale>
          <a:sx n="118" d="100"/>
          <a:sy n="118" d="100"/>
        </p:scale>
        <p:origin x="240" y="114"/>
      </p:cViewPr>
      <p:guideLst>
        <p:guide orient="horz" pos="3021"/>
        <p:guide pos="41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8486"/>
    </p:cViewPr>
  </p:sorterViewPr>
  <p:gridSpacing cx="75893" cy="75893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slide" Target="slides/slide154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16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theme" Target="theme/theme1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6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None/>
              <a:defRPr sz="13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3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buFont typeface="Arial" panose="020B0604020202020204" pitchFamily="34" charset="0"/>
              <a:buNone/>
              <a:defRPr sz="13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buFont typeface="Arial" panose="020B0604020202020204" pitchFamily="34" charset="0"/>
              <a:buNone/>
              <a:defRPr sz="13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293FF02C-9474-4522-BB3A-67DF8C8C8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041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6E9FA-C3B2-4B91-B1F0-7D909A088FCE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033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9E3D2-846B-4196-8383-8E6D893FFEA4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27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F0CEC-2B8A-4FB8-885E-FB01818B4BC1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353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FF8FE-02F7-44EC-9EA5-410FBD85C3BB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592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4134-E8B1-4292-88DE-E3FD309B523D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94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11C4A-FA4B-45E8-A287-2250D99F1CD3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972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2961A-E336-482F-BFB7-8233D9D02E08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680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2E6D4-5E56-4071-9973-6A9983683FBB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14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E26D-B91B-4F03-9B25-4CF513B787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56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5001E-C53F-47E1-9E1F-FB41BFE21C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6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230C-6282-4D2D-B207-F8AC191276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3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A516-1695-4062-B036-8F21EFD8BB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162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C0AC-F858-4698-B82D-BF0B7DE772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02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B185-2B00-48A4-932A-50DA8F3F71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683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0462-5339-42EB-B1E7-DF3845305C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662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A66E-20B8-4AC4-ACAE-362E107032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2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0EAC-4ED5-4107-95A5-376E270B9A3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931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88262-9EAF-4B3B-832B-535F631C58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3003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7430-8012-4114-9057-F0BE1C93A9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7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6DAF6-9E5B-42AD-928B-61411DFB5EC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768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8D1E3-45D0-477E-B0C4-4F2EEDCDA3E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77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8B44-7F41-429D-A7C1-73E5101DB3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486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0DFE-79C5-49D4-9853-6937C4F1682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11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1B454-CAF7-487F-9164-1569C5EC5C1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3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27A2-8AE6-4B22-AED7-443488465F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34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36B1B-7352-4D01-AC3F-4A947944490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84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DC5B-23C2-4CC1-8609-2278BCA712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82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A0AFF-709E-4B35-B798-4527A4F416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2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EBC0F-1C0B-4280-9F59-BCD3715028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7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9381-17B3-4B45-914A-E87848E1EA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1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77ED92-56F6-4795-B5B3-00707B176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57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1377ED92-56F6-4795-B5B3-00707B176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9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7200" dirty="0">
                <a:solidFill>
                  <a:schemeClr val="bg1"/>
                </a:solidFill>
                <a:latin typeface="Arial Black" panose="020B0A04020102020204" pitchFamily="34" charset="0"/>
              </a:rPr>
              <a:t>UNIX and</a:t>
            </a:r>
            <a:br>
              <a:rPr lang="en-US" altLang="en-US" sz="72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altLang="en-US" sz="7200" dirty="0">
                <a:solidFill>
                  <a:schemeClr val="bg1"/>
                </a:solidFill>
                <a:latin typeface="Arial Black" panose="020B0A04020102020204" pitchFamily="34" charset="0"/>
              </a:rPr>
              <a:t>LINUX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6354" y="4795074"/>
            <a:ext cx="6019800" cy="1752600"/>
          </a:xfrm>
        </p:spPr>
        <p:txBody>
          <a:bodyPr/>
          <a:lstStyle/>
          <a:p>
            <a:r>
              <a:rPr lang="en-US" altLang="en-US" dirty="0" smtClean="0"/>
              <a:t>Jehan-François Pâris	</a:t>
            </a:r>
          </a:p>
          <a:p>
            <a:r>
              <a:rPr lang="en-US" altLang="en-US" dirty="0" smtClean="0">
                <a:latin typeface="Consolas" panose="020B0609020204030204" pitchFamily="49" charset="0"/>
              </a:rPr>
              <a:t>jfparis@uh.edu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transition to Linux (I)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MS-DOS did not hurt UNIX:</a:t>
            </a:r>
          </a:p>
          <a:p>
            <a:pPr lvl="1"/>
            <a:r>
              <a:rPr lang="en-US" altLang="en-US" dirty="0" smtClean="0"/>
              <a:t>Smaller and simpler subset of UNIX commands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Windows 3.1 and later did:</a:t>
            </a:r>
          </a:p>
          <a:p>
            <a:pPr lvl="1"/>
            <a:r>
              <a:rPr lang="en-US" altLang="en-US" dirty="0" smtClean="0"/>
              <a:t>More intuitive graphical user interface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UNIX had its own problem:</a:t>
            </a:r>
          </a:p>
          <a:p>
            <a:pPr lvl="1"/>
            <a:r>
              <a:rPr lang="en-US" altLang="en-US" dirty="0" smtClean="0"/>
              <a:t>Very fragmented market prevented development of cheap commercial software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execve and execvp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>
                <a:latin typeface="Consolas" panose="020B0609020204030204" pitchFamily="49" charset="0"/>
              </a:rPr>
              <a:t>execve</a:t>
            </a:r>
            <a:r>
              <a:rPr lang="en-US" altLang="en-US" b="1" dirty="0" smtClean="0">
                <a:latin typeface="Consolas" panose="020B0609020204030204" pitchFamily="49" charset="0"/>
              </a:rPr>
              <a:t>(pathname,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envp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Third argument points to a list of</a:t>
            </a:r>
            <a:br>
              <a:rPr lang="en-US" altLang="en-US" dirty="0" smtClean="0"/>
            </a:br>
            <a:r>
              <a:rPr lang="en-US" altLang="en-US" dirty="0" smtClean="0"/>
              <a:t>environment variables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execvp</a:t>
            </a:r>
            <a:r>
              <a:rPr lang="en-US" altLang="en-US" b="1" dirty="0" smtClean="0">
                <a:latin typeface="Consolas" panose="020B0609020204030204" pitchFamily="49" charset="0"/>
              </a:rPr>
              <a:t>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[0],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Lets user specify a filename instead of a full pathname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Looks for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[0]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dirty="0" smtClean="0"/>
              <a:t> in list of directories specified in environment </a:t>
            </a:r>
            <a:r>
              <a:rPr lang="en-US" altLang="en-US" dirty="0" err="1" smtClean="0"/>
              <a:t>variable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PATH</a:t>
            </a:r>
            <a:endParaRPr lang="en-US" altLang="en-US" b="1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Putting everything together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int</a:t>
            </a:r>
            <a:r>
              <a:rPr lang="en-US" altLang="en-US" b="1" dirty="0" smtClean="0">
                <a:latin typeface="Consolas" panose="020B0609020204030204" pitchFamily="49" charset="0"/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/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if ((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= fork()) == 0) {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// child process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...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execvp</a:t>
            </a:r>
            <a:r>
              <a:rPr lang="en-US" altLang="en-US" b="1" dirty="0" smtClean="0">
                <a:latin typeface="Consolas" panose="020B0609020204030204" pitchFamily="49" charset="0"/>
              </a:rPr>
              <a:t>(filename,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); 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	  _exit(1); // </a:t>
            </a:r>
            <a:r>
              <a:rPr lang="en-US" altLang="en-US" b="1" smtClean="0">
                <a:latin typeface="Consolas" panose="020B0609020204030204" pitchFamily="49" charset="0"/>
              </a:rPr>
              <a:t>if exec failed</a:t>
            </a:r>
            <a:endParaRPr lang="en-US" altLang="en-US" b="1" dirty="0" smtClean="0">
              <a:latin typeface="Consolas" panose="020B0609020204030204" pitchFamily="49" charset="0"/>
            </a:endParaRPr>
          </a:p>
          <a:p>
            <a:pPr marL="457200" lvl="1" indent="0">
              <a:spcBef>
                <a:spcPct val="0"/>
              </a:spcBef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  }  // if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while 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!= wait(0));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// parent waits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	...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big problem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Mechanism is quite costly 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fork()</a:t>
            </a:r>
            <a:r>
              <a:rPr lang="en-US" altLang="en-US" dirty="0" smtClean="0"/>
              <a:t> makes a complete copy of parent address space</a:t>
            </a:r>
          </a:p>
          <a:p>
            <a:pPr lvl="2"/>
            <a:r>
              <a:rPr lang="en-US" altLang="en-US" b="1" i="1" dirty="0" smtClean="0"/>
              <a:t>Very costly in a virtual memory system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exec() </a:t>
            </a:r>
            <a:r>
              <a:rPr lang="en-US" altLang="en-US" b="1" i="1" dirty="0" smtClean="0"/>
              <a:t>overwrites</a:t>
            </a:r>
            <a:r>
              <a:rPr lang="en-US" altLang="en-US" dirty="0" smtClean="0"/>
              <a:t> that copy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Modern versions of UNIX use </a:t>
            </a:r>
            <a:r>
              <a:rPr lang="en-US" altLang="en-US" b="1" i="1" dirty="0" smtClean="0"/>
              <a:t>copy-on-write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2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4"/>
          <p:cNvSpPr txBox="1">
            <a:spLocks noChangeArrowheads="1"/>
          </p:cNvSpPr>
          <p:nvPr/>
        </p:nvSpPr>
        <p:spPr bwMode="auto">
          <a:xfrm>
            <a:off x="2605088" y="3656014"/>
            <a:ext cx="718177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When either of them modifies a page, other </a:t>
            </a:r>
            <a:br>
              <a:rPr lang="en-US" altLang="en-US" sz="2800" dirty="0">
                <a:latin typeface="+mj-lt"/>
              </a:rPr>
            </a:br>
            <a:r>
              <a:rPr lang="en-US" altLang="en-US" sz="2800" dirty="0">
                <a:latin typeface="+mj-lt"/>
              </a:rPr>
              <a:t>gets its </a:t>
            </a:r>
            <a:r>
              <a:rPr lang="en-US" altLang="en-US" sz="2800" b="1" i="1" dirty="0">
                <a:latin typeface="+mj-lt"/>
              </a:rPr>
              <a:t>own copy </a:t>
            </a:r>
            <a:r>
              <a:rPr lang="en-US" altLang="en-US" sz="2800" dirty="0">
                <a:latin typeface="+mj-lt"/>
              </a:rPr>
              <a:t>of original page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The solution: Copy-on-write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13013" y="1771651"/>
            <a:ext cx="6803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Parent and </a:t>
            </a:r>
            <a:r>
              <a:rPr lang="en-US" altLang="en-US" sz="2800" dirty="0">
                <a:latin typeface="+mn-lt"/>
              </a:rPr>
              <a:t>child</a:t>
            </a:r>
            <a:r>
              <a:rPr lang="en-US" altLang="en-US" dirty="0"/>
              <a:t> share same address space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605088" y="2517776"/>
            <a:ext cx="6299200" cy="682625"/>
          </a:xfrm>
          <a:prstGeom prst="rect">
            <a:avLst/>
          </a:prstGeom>
          <a:solidFill>
            <a:schemeClr val="accent1"/>
          </a:solidFill>
          <a:ln w="1905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57350" name="Group 18"/>
          <p:cNvGrpSpPr>
            <a:grpSpLocks/>
          </p:cNvGrpSpPr>
          <p:nvPr/>
        </p:nvGrpSpPr>
        <p:grpSpPr bwMode="auto">
          <a:xfrm>
            <a:off x="2605088" y="5022850"/>
            <a:ext cx="6299200" cy="1365250"/>
            <a:chOff x="0" y="0"/>
            <a:chExt cx="3968" cy="860"/>
          </a:xfrm>
        </p:grpSpPr>
        <p:sp>
          <p:nvSpPr>
            <p:cNvPr id="57352" name="Rectangle 12"/>
            <p:cNvSpPr>
              <a:spLocks noChangeArrowheads="1"/>
            </p:cNvSpPr>
            <p:nvPr/>
          </p:nvSpPr>
          <p:spPr bwMode="auto">
            <a:xfrm>
              <a:off x="1769" y="430"/>
              <a:ext cx="430" cy="430"/>
            </a:xfrm>
            <a:prstGeom prst="rect">
              <a:avLst/>
            </a:prstGeom>
            <a:solidFill>
              <a:schemeClr val="accent1"/>
            </a:solidFill>
            <a:ln w="1905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7353" name="Group 17"/>
            <p:cNvGrpSpPr>
              <a:grpSpLocks/>
            </p:cNvGrpSpPr>
            <p:nvPr/>
          </p:nvGrpSpPr>
          <p:grpSpPr bwMode="auto">
            <a:xfrm>
              <a:off x="0" y="0"/>
              <a:ext cx="3968" cy="430"/>
              <a:chOff x="0" y="0"/>
              <a:chExt cx="3968" cy="430"/>
            </a:xfrm>
          </p:grpSpPr>
          <p:sp>
            <p:nvSpPr>
              <p:cNvPr id="57354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968" cy="430"/>
              </a:xfrm>
              <a:prstGeom prst="rect">
                <a:avLst/>
              </a:prstGeom>
              <a:solidFill>
                <a:schemeClr val="accent1"/>
              </a:solidFill>
              <a:ln w="19050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355" name="Rectangle 13"/>
              <p:cNvSpPr>
                <a:spLocks noChangeArrowheads="1"/>
              </p:cNvSpPr>
              <p:nvPr/>
            </p:nvSpPr>
            <p:spPr bwMode="auto">
              <a:xfrm>
                <a:off x="1769" y="0"/>
                <a:ext cx="430" cy="430"/>
              </a:xfrm>
              <a:prstGeom prst="rect">
                <a:avLst/>
              </a:prstGeom>
              <a:solidFill>
                <a:srgbClr val="FF0000"/>
              </a:solidFill>
              <a:ln w="12700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7351" name="Text Box 20"/>
          <p:cNvSpPr txBox="1">
            <a:spLocks noChangeArrowheads="1"/>
          </p:cNvSpPr>
          <p:nvPr/>
        </p:nvSpPr>
        <p:spPr bwMode="auto">
          <a:xfrm>
            <a:off x="6172200" y="6008688"/>
            <a:ext cx="36231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COW of original page</a:t>
            </a:r>
          </a:p>
        </p:txBody>
      </p:sp>
    </p:spTree>
    <p:extLst>
      <p:ext uri="{BB962C8B-B14F-4D97-AF65-F5344CB8AC3E}">
        <p14:creationId xmlns:p14="http://schemas.microsoft.com/office/powerpoint/2010/main" val="36506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Copy-on-write is an example of a </a:t>
            </a:r>
            <a:r>
              <a:rPr lang="en-US" b="1" i="1" dirty="0" smtClean="0"/>
              <a:t>lazy method</a:t>
            </a:r>
          </a:p>
          <a:p>
            <a:r>
              <a:rPr lang="en-US" dirty="0" smtClean="0"/>
              <a:t>Key idea is </a:t>
            </a:r>
          </a:p>
          <a:p>
            <a:pPr lvl="1"/>
            <a:r>
              <a:rPr lang="en-US" dirty="0" smtClean="0"/>
              <a:t>To</a:t>
            </a:r>
            <a:r>
              <a:rPr lang="en-US" b="1" i="1" dirty="0" smtClean="0"/>
              <a:t> postpone </a:t>
            </a:r>
            <a:r>
              <a:rPr lang="en-US" dirty="0" smtClean="0"/>
              <a:t>costly operations until the </a:t>
            </a:r>
            <a:r>
              <a:rPr lang="en-US" b="1" i="1" dirty="0" smtClean="0"/>
              <a:t>last minute</a:t>
            </a:r>
          </a:p>
          <a:p>
            <a:pPr lvl="1"/>
            <a:r>
              <a:rPr lang="en-US" dirty="0" smtClean="0"/>
              <a:t>Assuming that it will</a:t>
            </a:r>
            <a:r>
              <a:rPr lang="en-US" b="1" i="1" dirty="0" smtClean="0"/>
              <a:t> not be needed</a:t>
            </a:r>
            <a:endParaRPr lang="en-US" b="1" i="1" dirty="0"/>
          </a:p>
          <a:p>
            <a:pPr lvl="2"/>
            <a:r>
              <a:rPr lang="en-US" dirty="0" smtClean="0"/>
              <a:t>That’s the big question!</a:t>
            </a:r>
          </a:p>
          <a:p>
            <a:r>
              <a:rPr lang="en-US" dirty="0" smtClean="0"/>
              <a:t>Opposite of </a:t>
            </a:r>
            <a:r>
              <a:rPr lang="en-US" b="1" i="1" dirty="0" smtClean="0"/>
              <a:t>eager methods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020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What remains unchanged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Neither </a:t>
            </a:r>
            <a:r>
              <a:rPr lang="en-US" altLang="en-US" b="1" dirty="0" smtClean="0">
                <a:latin typeface="Consolas" panose="020B0609020204030204" pitchFamily="49" charset="0"/>
              </a:rPr>
              <a:t>fork()</a:t>
            </a:r>
            <a:r>
              <a:rPr lang="en-US" altLang="en-US" dirty="0" smtClean="0"/>
              <a:t>nor </a:t>
            </a:r>
            <a:r>
              <a:rPr lang="en-US" altLang="en-US" b="1" dirty="0" smtClean="0">
                <a:latin typeface="Consolas" panose="020B0609020204030204" pitchFamily="49" charset="0"/>
              </a:rPr>
              <a:t>exec() </a:t>
            </a:r>
            <a:r>
              <a:rPr lang="en-US" altLang="en-US" dirty="0" smtClean="0"/>
              <a:t>affect opened file descriptors</a:t>
            </a:r>
          </a:p>
          <a:p>
            <a:pPr lvl="1"/>
            <a:r>
              <a:rPr lang="en-US" altLang="en-US" dirty="0" smtClean="0"/>
              <a:t>They remain unchanged</a:t>
            </a:r>
          </a:p>
          <a:p>
            <a:r>
              <a:rPr lang="en-US" altLang="en-US" dirty="0" smtClean="0"/>
              <a:t>Important for </a:t>
            </a:r>
          </a:p>
          <a:p>
            <a:pPr lvl="1"/>
            <a:r>
              <a:rPr lang="en-US" altLang="en-US" dirty="0" smtClean="0"/>
              <a:t>UNIX I/O redirection mechanism</a:t>
            </a:r>
          </a:p>
          <a:p>
            <a:pPr lvl="1"/>
            <a:r>
              <a:rPr lang="en-US" altLang="en-US" dirty="0" smtClean="0"/>
              <a:t>Pipe mechanism</a:t>
            </a:r>
          </a:p>
          <a:p>
            <a:pPr lvl="2"/>
            <a:r>
              <a:rPr lang="en-US" altLang="en-US" dirty="0" smtClean="0"/>
              <a:t>As in </a:t>
            </a:r>
            <a:r>
              <a:rPr lang="en-US" altLang="en-US" b="1" dirty="0" smtClean="0">
                <a:latin typeface="Consolas" panose="020B0609020204030204" pitchFamily="49" charset="0"/>
              </a:rPr>
              <a:t>ls –l | more</a:t>
            </a:r>
          </a:p>
          <a:p>
            <a:pPr lvl="2"/>
            <a:r>
              <a:rPr lang="en-US" altLang="en-US" dirty="0" smtClean="0"/>
              <a:t>Pipes can only be inherited</a:t>
            </a:r>
          </a:p>
        </p:txBody>
      </p:sp>
    </p:spTree>
    <p:extLst>
      <p:ext uri="{BB962C8B-B14F-4D97-AF65-F5344CB8AC3E}">
        <p14:creationId xmlns:p14="http://schemas.microsoft.com/office/powerpoint/2010/main" val="31657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Explaining the fork/exec choice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Fork was not that expensive  on a minicomputer with a 16-bit address space</a:t>
            </a:r>
          </a:p>
          <a:p>
            <a:pPr lvl="1"/>
            <a:r>
              <a:rPr lang="en-US" altLang="en-US" dirty="0" smtClean="0"/>
              <a:t>Never had to copy more than 64KB</a:t>
            </a:r>
          </a:p>
          <a:p>
            <a:r>
              <a:rPr lang="en-US" altLang="en-US" dirty="0" smtClean="0"/>
              <a:t>Using a fork/exec  allowed a very easy implementation of </a:t>
            </a:r>
            <a:r>
              <a:rPr lang="en-US" altLang="en-US" b="1" i="1" dirty="0" smtClean="0"/>
              <a:t>pipes</a:t>
            </a:r>
            <a:r>
              <a:rPr lang="en-US" altLang="en-US" dirty="0" smtClean="0"/>
              <a:t> and  </a:t>
            </a:r>
            <a:r>
              <a:rPr lang="en-US" altLang="en-US" b="1" i="1" dirty="0" smtClean="0"/>
              <a:t>I/O redirection</a:t>
            </a:r>
          </a:p>
          <a:p>
            <a:pPr lvl="1"/>
            <a:r>
              <a:rPr lang="en-US" altLang="en-US" dirty="0" smtClean="0"/>
              <a:t>After the </a:t>
            </a:r>
            <a:r>
              <a:rPr lang="en-US" altLang="en-US" b="1" dirty="0" smtClean="0">
                <a:latin typeface="Consolas" panose="020B0609020204030204" pitchFamily="49" charset="0"/>
              </a:rPr>
              <a:t>fork()</a:t>
            </a:r>
            <a:r>
              <a:rPr lang="en-US" altLang="en-US" dirty="0" smtClean="0"/>
              <a:t> thus in the child</a:t>
            </a:r>
          </a:p>
          <a:p>
            <a:pPr lvl="1"/>
            <a:r>
              <a:rPr lang="en-US" altLang="en-US" dirty="0" smtClean="0"/>
              <a:t>Before the </a:t>
            </a:r>
            <a:r>
              <a:rPr lang="en-US" altLang="en-US" b="1" dirty="0" smtClean="0">
                <a:latin typeface="Consolas" panose="020B0609020204030204" pitchFamily="49" charset="0"/>
              </a:rPr>
              <a:t>exec()</a:t>
            </a:r>
            <a:r>
              <a:rPr lang="en-US" altLang="en-US" dirty="0" smtClean="0"/>
              <a:t> while parent is still in control</a:t>
            </a:r>
          </a:p>
        </p:txBody>
      </p:sp>
    </p:spTree>
    <p:extLst>
      <p:ext uri="{BB962C8B-B14F-4D97-AF65-F5344CB8AC3E}">
        <p14:creationId xmlns:p14="http://schemas.microsoft.com/office/powerpoint/2010/main" val="17411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Putting everything together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spcBef>
                <a:spcPct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int</a:t>
            </a:r>
            <a:r>
              <a:rPr lang="en-US" altLang="en-US" b="1" dirty="0" smtClean="0">
                <a:latin typeface="Consolas" panose="020B0609020204030204" pitchFamily="49" charset="0"/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/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if ((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= fork()) == 0) {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// child process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</a:t>
            </a:r>
            <a:r>
              <a:rPr lang="en-US" altLang="en-US" b="1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do_IO_redirection</a:t>
            </a:r>
            <a:r>
              <a:rPr lang="en-US" altLang="en-US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();</a:t>
            </a:r>
            <a:r>
              <a:rPr lang="en-US" altLang="en-US" b="1" dirty="0" smtClean="0">
                <a:latin typeface="Consolas" panose="020B0609020204030204" pitchFamily="49" charset="0"/>
              </a:rPr>
              <a:t/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execvp</a:t>
            </a:r>
            <a:r>
              <a:rPr lang="en-US" altLang="en-US" b="1" dirty="0" smtClean="0">
                <a:latin typeface="Consolas" panose="020B0609020204030204" pitchFamily="49" charset="0"/>
              </a:rPr>
              <a:t>(filename,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); 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	  _exit(1); // exec failed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  }  // if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while 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!= wait(0));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// parent waits</a:t>
            </a:r>
          </a:p>
          <a:p>
            <a:pPr marL="457200" lvl="1" indent="0">
              <a:spcBef>
                <a:spcPct val="0"/>
              </a:spcBef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	...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8145111" y="1911141"/>
            <a:ext cx="2352682" cy="1906535"/>
          </a:xfrm>
          <a:prstGeom prst="wedgeRoundRectCallout">
            <a:avLst>
              <a:gd name="adj1" fmla="val -85018"/>
              <a:gd name="adj2" fmla="val 2179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Child still under the control of </a:t>
            </a:r>
          </a:p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its parent</a:t>
            </a:r>
          </a:p>
        </p:txBody>
      </p:sp>
    </p:spTree>
    <p:extLst>
      <p:ext uri="{BB962C8B-B14F-4D97-AF65-F5344CB8AC3E}">
        <p14:creationId xmlns:p14="http://schemas.microsoft.com/office/powerpoint/2010/main" val="41737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Fair share </a:t>
            </a:r>
            <a:r>
              <a:rPr lang="en-US" dirty="0" smtClean="0"/>
              <a:t>schedulers</a:t>
            </a:r>
          </a:p>
          <a:p>
            <a:pPr lvl="1"/>
            <a:r>
              <a:rPr lang="en-US" dirty="0" smtClean="0"/>
              <a:t>Bell Lab Unix and BSD</a:t>
            </a:r>
          </a:p>
          <a:p>
            <a:pPr lvl="1"/>
            <a:r>
              <a:rPr lang="en-US" dirty="0" smtClean="0"/>
              <a:t>Process priority was affected by recent CPU usage</a:t>
            </a:r>
          </a:p>
          <a:p>
            <a:pPr lvl="1"/>
            <a:r>
              <a:rPr lang="en-US" dirty="0" smtClean="0"/>
              <a:t>Penalty was the sum of </a:t>
            </a:r>
          </a:p>
          <a:p>
            <a:pPr lvl="2"/>
            <a:r>
              <a:rPr lang="en-US" dirty="0" smtClean="0"/>
              <a:t>CPU time already granted during last second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Smaller fraction of CPU time granted one second 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transition to Linux (II)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Free versions of UNIX: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Based on Berkeley UNIX: FreeBSD, BSD Lite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Written from scratch: GNU/ Linux</a:t>
            </a:r>
          </a:p>
          <a:p>
            <a:r>
              <a:rPr lang="en-US" dirty="0"/>
              <a:t>Commercial versions of Unix</a:t>
            </a:r>
          </a:p>
          <a:p>
            <a:pPr lvl="1"/>
            <a:r>
              <a:rPr lang="en-US" dirty="0"/>
              <a:t>Derived from Bell Lab Unix</a:t>
            </a:r>
          </a:p>
          <a:p>
            <a:pPr lvl="1"/>
            <a:r>
              <a:rPr lang="en-US"/>
              <a:t>HP-UX, AIX, Solaris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8364808" cy="3886200"/>
          </a:xfrm>
        </p:spPr>
        <p:txBody>
          <a:bodyPr/>
          <a:lstStyle/>
          <a:p>
            <a:r>
              <a:rPr lang="en-US" b="1" i="1" dirty="0" smtClean="0"/>
              <a:t>Multi-level queues with feedback</a:t>
            </a:r>
          </a:p>
          <a:p>
            <a:pPr lvl="1"/>
            <a:r>
              <a:rPr lang="en-US" dirty="0" smtClean="0"/>
              <a:t>System V Release 4</a:t>
            </a:r>
          </a:p>
          <a:p>
            <a:pPr lvl="1"/>
            <a:r>
              <a:rPr lang="en-US" dirty="0" smtClean="0"/>
              <a:t>Process</a:t>
            </a:r>
            <a:r>
              <a:rPr lang="en-US" b="1" dirty="0" smtClean="0"/>
              <a:t> </a:t>
            </a:r>
            <a:r>
              <a:rPr lang="en-US" dirty="0" smtClean="0"/>
              <a:t>priorities go </a:t>
            </a:r>
          </a:p>
          <a:p>
            <a:pPr lvl="1"/>
            <a:r>
              <a:rPr lang="en-US" dirty="0"/>
              <a:t> </a:t>
            </a:r>
            <a:r>
              <a:rPr lang="en-US" b="1" i="1" dirty="0" smtClean="0"/>
              <a:t>Down</a:t>
            </a:r>
            <a:r>
              <a:rPr lang="en-US" dirty="0" smtClean="0"/>
              <a:t> when processes exceed their time slice (timer interrupt)</a:t>
            </a:r>
          </a:p>
          <a:p>
            <a:pPr lvl="1"/>
            <a:r>
              <a:rPr lang="en-US" b="1" i="1" dirty="0" smtClean="0"/>
              <a:t>Up</a:t>
            </a:r>
            <a:r>
              <a:rPr lang="en-US" dirty="0" smtClean="0"/>
              <a:t> when processes </a:t>
            </a:r>
          </a:p>
          <a:p>
            <a:pPr lvl="2"/>
            <a:r>
              <a:rPr lang="en-US" dirty="0" smtClean="0"/>
              <a:t>Return from a system call </a:t>
            </a:r>
          </a:p>
          <a:p>
            <a:pPr lvl="2"/>
            <a:r>
              <a:rPr lang="en-US" dirty="0" smtClean="0"/>
              <a:t>Have waited for too long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the scheme favors </a:t>
            </a:r>
          </a:p>
          <a:p>
            <a:pPr lvl="1"/>
            <a:r>
              <a:rPr lang="en-US" dirty="0" smtClean="0"/>
              <a:t>I/O bound processes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Interactive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FreeBSD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threads running on multicore architectures</a:t>
            </a:r>
          </a:p>
          <a:p>
            <a:endParaRPr lang="en-US" dirty="0" smtClean="0"/>
          </a:p>
          <a:p>
            <a:r>
              <a:rPr lang="en-US" dirty="0" smtClean="0"/>
              <a:t>Two parts</a:t>
            </a:r>
          </a:p>
          <a:p>
            <a:pPr lvl="1"/>
            <a:r>
              <a:rPr lang="en-US" dirty="0" smtClean="0"/>
              <a:t>Low-level scheduler</a:t>
            </a:r>
          </a:p>
          <a:p>
            <a:pPr lvl="2"/>
            <a:r>
              <a:rPr lang="en-US" dirty="0" smtClean="0"/>
              <a:t>Run every time a core is released</a:t>
            </a:r>
          </a:p>
          <a:p>
            <a:pPr lvl="1"/>
            <a:r>
              <a:rPr lang="en-US" dirty="0" smtClean="0"/>
              <a:t>High-level scheduler </a:t>
            </a:r>
          </a:p>
          <a:p>
            <a:pPr lvl="2"/>
            <a:r>
              <a:rPr lang="en-US" dirty="0" smtClean="0"/>
              <a:t>Run every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6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Low-level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maintains a set of </a:t>
            </a:r>
            <a:r>
              <a:rPr lang="en-US" b="1" i="1" dirty="0" smtClean="0"/>
              <a:t>run queues </a:t>
            </a:r>
            <a:r>
              <a:rPr lang="en-US" dirty="0" smtClean="0"/>
              <a:t> for each CPU</a:t>
            </a:r>
          </a:p>
          <a:p>
            <a:pPr lvl="1"/>
            <a:r>
              <a:rPr lang="en-US" dirty="0" smtClean="0"/>
              <a:t>With different priorities</a:t>
            </a:r>
          </a:p>
          <a:p>
            <a:endParaRPr lang="en-US" dirty="0" smtClean="0"/>
          </a:p>
          <a:p>
            <a:r>
              <a:rPr lang="en-US" dirty="0" smtClean="0"/>
              <a:t>Low-level scheduler selects first thread on highest-level non-empty run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scheduler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981200"/>
                <a:ext cx="8229600" cy="4179948"/>
              </a:xfr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en-US" dirty="0" smtClean="0"/>
                  <a:t>Reevaluates thread priorities</a:t>
                </a:r>
              </a:p>
              <a:p>
                <a:pPr lvl="1"/>
                <a:r>
                  <a:rPr lang="en-US" dirty="0" smtClean="0"/>
                  <a:t>Real-time threads have fixed priorities</a:t>
                </a:r>
              </a:p>
              <a:p>
                <a:pPr lvl="1"/>
                <a:r>
                  <a:rPr lang="en-US" dirty="0" smtClean="0"/>
                  <a:t>Scheduler detects interactive threads on the base of their </a:t>
                </a:r>
                <a:r>
                  <a:rPr lang="en-US" b="1" i="1" dirty="0" smtClean="0"/>
                  <a:t>interactivity score: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smtClean="0">
                        <a:latin typeface="Cambria Math" panose="02040503050406030204" pitchFamily="18" charset="0"/>
                      </a:rPr>
                      <m:t>Scaling</m:t>
                    </m:r>
                    <m:r>
                      <m:rPr>
                        <m:nor/>
                      </m:rP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1" smtClean="0">
                        <a:latin typeface="Cambria Math" panose="02040503050406030204" pitchFamily="18" charset="0"/>
                      </a:rPr>
                      <m:t>factor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𝑆𝑙𝑒𝑒𝑝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𝑅𝑢𝑛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>
                  <a:spcBef>
                    <a:spcPts val="1800"/>
                  </a:spcBef>
                </a:pPr>
                <a:r>
                  <a:rPr lang="en-US" dirty="0" smtClean="0"/>
                  <a:t>Also assigns threads to CPUs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dirty="0" smtClean="0"/>
                  <a:t>Complex process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981200"/>
                <a:ext cx="8229600" cy="4179948"/>
              </a:xfrm>
              <a:blipFill>
                <a:blip r:embed="rId2"/>
                <a:stretch>
                  <a:fillRect l="-741" t="-1458" b="-2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2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low-level scheduler is kept simple</a:t>
                </a:r>
              </a:p>
              <a:p>
                <a:pPr lvl="1"/>
                <a:r>
                  <a:rPr lang="en-US" dirty="0" smtClean="0"/>
                  <a:t>Makes quick decisions</a:t>
                </a:r>
              </a:p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en-US" dirty="0" smtClean="0"/>
                  <a:t>The high-level scheduler </a:t>
                </a:r>
                <a:r>
                  <a:rPr lang="en-US" dirty="0" smtClean="0"/>
                  <a:t>uses </a:t>
                </a:r>
                <a:r>
                  <a:rPr lang="en-US" dirty="0" smtClean="0"/>
                  <a:t>a very clever method to detect interactive processes</a:t>
                </a:r>
              </a:p>
              <a:p>
                <a:pPr marL="457200" lvl="1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𝑉𝑜𝑙𝑢𝑛𝑡𝑎𝑟𝑦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𝑆𝑙𝑒𝑒𝑝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𝑅𝑢𝑛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Must still decide length of observation period</a:t>
                </a:r>
              </a:p>
              <a:p>
                <a:pPr lvl="1"/>
                <a:r>
                  <a:rPr lang="en-US" dirty="0" smtClean="0"/>
                  <a:t>Interactive processes can go through </a:t>
                </a:r>
                <a:r>
                  <a:rPr lang="en-US" b="1" i="1" dirty="0" smtClean="0"/>
                  <a:t>bursts </a:t>
                </a:r>
                <a:r>
                  <a:rPr lang="en-US" dirty="0" smtClean="0"/>
                  <a:t>of high CPU activity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INTER-PROCESS</a:t>
            </a:r>
            <a:br>
              <a:rPr lang="en-US" dirty="0" smtClean="0"/>
            </a:br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9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000250" algn="l"/>
              </a:tabLst>
            </a:pPr>
            <a:r>
              <a:rPr lang="en-US" altLang="en-US" dirty="0" err="1" smtClean="0"/>
              <a:t>IPC</a:t>
            </a:r>
            <a:endParaRPr lang="en-US" altLang="en-US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Several mechanisms</a:t>
            </a:r>
          </a:p>
          <a:p>
            <a:pPr lvl="1"/>
            <a:r>
              <a:rPr lang="en-US" altLang="en-US" smtClean="0"/>
              <a:t>Pipes</a:t>
            </a:r>
          </a:p>
          <a:p>
            <a:pPr lvl="1"/>
            <a:r>
              <a:rPr lang="en-US" altLang="en-US" smtClean="0"/>
              <a:t>System V shared memory and message queues</a:t>
            </a:r>
          </a:p>
          <a:p>
            <a:pPr lvl="1"/>
            <a:r>
              <a:rPr lang="en-US" altLang="en-US" smtClean="0"/>
              <a:t>BSD sockets</a:t>
            </a:r>
          </a:p>
        </p:txBody>
      </p:sp>
    </p:spTree>
    <p:extLst>
      <p:ext uri="{BB962C8B-B14F-4D97-AF65-F5344CB8AC3E}">
        <p14:creationId xmlns:p14="http://schemas.microsoft.com/office/powerpoint/2010/main" val="20515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UNIX pipes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Major usage is combining several programs to perform multiple steps of a single task: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b="1" smtClean="0">
                <a:latin typeface="Arial" panose="020B0604020202020204" pitchFamily="34" charset="0"/>
              </a:rPr>
              <a:t>a | b | c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Standard output of each process in pipe is forwarded to standard input of next process in pipe: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stdout  of a goes to stdin of b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b="1" smtClean="0">
                <a:latin typeface="Arial" panose="020B0604020202020204" pitchFamily="34" charset="0"/>
              </a:rPr>
              <a:t>stdout  of b goes to stdin of c</a:t>
            </a:r>
          </a:p>
        </p:txBody>
      </p:sp>
    </p:spTree>
    <p:extLst>
      <p:ext uri="{BB962C8B-B14F-4D97-AF65-F5344CB8AC3E}">
        <p14:creationId xmlns:p14="http://schemas.microsoft.com/office/powerpoint/2010/main" val="192879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Usage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UNIX toolkit includes many “filters” or programs that perform one specific step on their standard input and return the result on their standard output: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altLang="en-US" b="1" smtClean="0"/>
              <a:t>pic mypaper | tbl | eqn | troff -ms</a:t>
            </a:r>
          </a:p>
          <a:p>
            <a:pPr>
              <a:lnSpc>
                <a:spcPct val="110000"/>
              </a:lnSpc>
            </a:pPr>
            <a:r>
              <a:rPr lang="en-US" altLang="en-US" smtClean="0"/>
              <a:t>Pipes are not a general IPC mechanism: must be inherited from a common parent process</a:t>
            </a:r>
            <a:endParaRPr lang="en-US" altLang="en-US" smtClean="0">
              <a:solidFill>
                <a:srgbClr val="FFFF00"/>
              </a:solidFill>
            </a:endParaRPr>
          </a:p>
          <a:p>
            <a:pPr algn="ctr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25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upon work of GNU Project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Rewrote most Unix utilities (gcc, …)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Failed to produce a GNU kernel 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Linus Torvalds  built from scratch 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Monolithic kernel 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Tailored to x86 instruction set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Quickly adopted in supercomputing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 </a:t>
            </a:r>
            <a:r>
              <a:rPr lang="en-US" dirty="0" smtClean="0"/>
              <a:t>Ran on clusters of  PCs	     </a:t>
            </a:r>
            <a:endParaRPr lang="en-US" dirty="0"/>
          </a:p>
        </p:txBody>
      </p:sp>
      <p:sp>
        <p:nvSpPr>
          <p:cNvPr id="4" name="32-Point Star 3"/>
          <p:cNvSpPr/>
          <p:nvPr/>
        </p:nvSpPr>
        <p:spPr bwMode="auto">
          <a:xfrm>
            <a:off x="7993325" y="3808465"/>
            <a:ext cx="2504468" cy="1366074"/>
          </a:xfrm>
          <a:prstGeom prst="star3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latin typeface="Arial Black" panose="020B0A04020102020204" pitchFamily="34" charset="0"/>
                <a:cs typeface="Arial" panose="020B0604020202020204" pitchFamily="34" charset="0"/>
              </a:rPr>
              <a:t>Heresies at that time!</a:t>
            </a:r>
          </a:p>
        </p:txBody>
      </p:sp>
    </p:spTree>
    <p:extLst>
      <p:ext uri="{BB962C8B-B14F-4D97-AF65-F5344CB8AC3E}">
        <p14:creationId xmlns:p14="http://schemas.microsoft.com/office/powerpoint/2010/main" val="29029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V IPC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System V offers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Shared memory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Semaphores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Message queues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System V semaphores have a very bad user interface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Prefer POSIX or Pthread semaphores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Message queues require sending and receiving processes to be on the same machine</a:t>
            </a:r>
          </a:p>
        </p:txBody>
      </p:sp>
    </p:spTree>
    <p:extLst>
      <p:ext uri="{BB962C8B-B14F-4D97-AF65-F5344CB8AC3E}">
        <p14:creationId xmlns:p14="http://schemas.microsoft.com/office/powerpoint/2010/main" val="3240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BSD Sockets (I)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Message passing </a:t>
            </a:r>
          </a:p>
          <a:p>
            <a:r>
              <a:rPr lang="en-US" altLang="en-US" dirty="0" smtClean="0"/>
              <a:t>Most general </a:t>
            </a:r>
            <a:r>
              <a:rPr lang="en-US" altLang="en-US" dirty="0" err="1" smtClean="0"/>
              <a:t>IPC</a:t>
            </a:r>
            <a:r>
              <a:rPr lang="en-US" altLang="en-US" dirty="0" smtClean="0"/>
              <a:t> mechanism</a:t>
            </a:r>
          </a:p>
          <a:p>
            <a:r>
              <a:rPr lang="en-US" altLang="en-US" dirty="0" smtClean="0"/>
              <a:t>Basic building block of  Internet and WWW</a:t>
            </a:r>
          </a:p>
          <a:p>
            <a:r>
              <a:rPr lang="en-US" altLang="en-US" dirty="0" smtClean="0"/>
              <a:t>Sockets have addresses either in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b="1" dirty="0" smtClean="0"/>
              <a:t>UNIX domain </a:t>
            </a:r>
            <a:r>
              <a:rPr lang="en-US" altLang="en-US" dirty="0" smtClean="0"/>
              <a:t>(same machine)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b="1" dirty="0" smtClean="0"/>
              <a:t>Internet domain </a:t>
            </a:r>
            <a:r>
              <a:rPr lang="en-US" altLang="en-US" dirty="0" smtClean="0"/>
              <a:t>(most interesting)</a:t>
            </a:r>
          </a:p>
        </p:txBody>
      </p:sp>
    </p:spTree>
    <p:extLst>
      <p:ext uri="{BB962C8B-B14F-4D97-AF65-F5344CB8AC3E}">
        <p14:creationId xmlns:p14="http://schemas.microsoft.com/office/powerpoint/2010/main" val="362710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BSD Sockets (II)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Three important types of sockets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/>
              <a:t>stream sockets</a:t>
            </a:r>
            <a:r>
              <a:rPr lang="en-US" altLang="en-US" b="1" u="sng" smtClean="0">
                <a:solidFill>
                  <a:srgbClr val="FFFF00"/>
                </a:solidFill>
              </a:rPr>
              <a:t>:</a:t>
            </a:r>
            <a:r>
              <a:rPr lang="en-US" altLang="en-US" smtClean="0"/>
              <a:t> provide reliable delivery of data 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No data will be lost, replicated or arrive out of sequence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/>
              <a:t>datagram sockets:</a:t>
            </a:r>
            <a:r>
              <a:rPr lang="en-US" altLang="en-US" smtClean="0"/>
              <a:t> make no such warranties</a:t>
            </a:r>
          </a:p>
          <a:p>
            <a:pPr lvl="1">
              <a:lnSpc>
                <a:spcPct val="90000"/>
              </a:lnSpc>
            </a:pPr>
            <a:r>
              <a:rPr lang="en-US" altLang="en-US" b="1" u="sng" smtClean="0"/>
              <a:t>raw sockets: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/>
              <a:t>very low level</a:t>
            </a:r>
          </a:p>
        </p:txBody>
      </p:sp>
    </p:spTree>
    <p:extLst>
      <p:ext uri="{BB962C8B-B14F-4D97-AF65-F5344CB8AC3E}">
        <p14:creationId xmlns:p14="http://schemas.microsoft.com/office/powerpoint/2010/main" val="18824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BSD Sockets (III)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Programming IPC with sockets is a cumbersome task as system calls are quite complex</a:t>
            </a:r>
          </a:p>
          <a:p>
            <a:pPr lvl="1"/>
            <a:r>
              <a:rPr lang="en-US" altLang="en-US" smtClean="0"/>
              <a:t>Use a remote procedure call package or write your own</a:t>
            </a:r>
          </a:p>
          <a:p>
            <a:r>
              <a:rPr lang="en-US" altLang="en-US" smtClean="0"/>
              <a:t>Applications involving small transfer of data over a LAN usually use datagram sockets </a:t>
            </a:r>
          </a:p>
          <a:p>
            <a:pPr lvl="1"/>
            <a:r>
              <a:rPr lang="en-US" altLang="en-US" smtClean="0"/>
              <a:t> Avoid the overhead of stream sockets</a:t>
            </a:r>
          </a:p>
          <a:p>
            <a:r>
              <a:rPr lang="en-US" altLang="en-US" smtClean="0"/>
              <a:t>HTTP uses stream sockets</a:t>
            </a:r>
          </a:p>
        </p:txBody>
      </p:sp>
    </p:spTree>
    <p:extLst>
      <p:ext uri="{BB962C8B-B14F-4D97-AF65-F5344CB8AC3E}">
        <p14:creationId xmlns:p14="http://schemas.microsoft.com/office/powerpoint/2010/main" val="2689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Evolution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Somewhat neglected in the earlier versions of Unix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64 KB address space of PDP-11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No memory mapping hardware</a:t>
            </a:r>
          </a:p>
          <a:p>
            <a:r>
              <a:rPr lang="en-US" altLang="en-US" smtClean="0"/>
              <a:t>Serious work started when UNIX was ported to the VAX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At  Bell Labs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At U. C. Berkeley</a:t>
            </a:r>
          </a:p>
        </p:txBody>
      </p:sp>
    </p:spTree>
    <p:extLst>
      <p:ext uri="{BB962C8B-B14F-4D97-AF65-F5344CB8AC3E}">
        <p14:creationId xmlns:p14="http://schemas.microsoft.com/office/powerpoint/2010/main" val="12171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VAX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Virtual Address </a:t>
            </a:r>
            <a:r>
              <a:rPr lang="en-US" altLang="en-US" dirty="0" err="1" smtClean="0"/>
              <a:t>eXtension</a:t>
            </a:r>
            <a:r>
              <a:rPr lang="en-US" altLang="en-US" dirty="0" smtClean="0"/>
              <a:t> of </a:t>
            </a:r>
            <a:r>
              <a:rPr lang="en-US" altLang="en-US" dirty="0" err="1" smtClean="0"/>
              <a:t>PDP</a:t>
            </a:r>
            <a:r>
              <a:rPr lang="en-US" altLang="en-US" dirty="0" smtClean="0"/>
              <a:t> family of minicomputers</a:t>
            </a:r>
          </a:p>
          <a:p>
            <a:r>
              <a:rPr lang="en-US" altLang="en-US" dirty="0" smtClean="0"/>
              <a:t>32 bit addresses</a:t>
            </a:r>
          </a:p>
          <a:p>
            <a:r>
              <a:rPr lang="en-US" altLang="en-US" dirty="0" smtClean="0"/>
              <a:t>Complicated instruction set (</a:t>
            </a:r>
            <a:r>
              <a:rPr lang="en-US" altLang="en-US" dirty="0" err="1" smtClean="0"/>
              <a:t>CISC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Native operating system (VMS) provided virtual memory</a:t>
            </a:r>
          </a:p>
          <a:p>
            <a:r>
              <a:rPr lang="en-US" altLang="en-US" dirty="0" smtClean="0"/>
              <a:t>No hardware/firmware support for</a:t>
            </a:r>
            <a:br>
              <a:rPr lang="en-US" altLang="en-US" dirty="0" smtClean="0"/>
            </a:br>
            <a:r>
              <a:rPr lang="en-US" altLang="en-US" b="1" i="1" dirty="0" smtClean="0"/>
              <a:t>access bit  </a:t>
            </a:r>
            <a:r>
              <a:rPr lang="en-US" altLang="en-US" dirty="0" smtClean="0"/>
              <a:t>(page-referenced bit)</a:t>
            </a:r>
          </a:p>
        </p:txBody>
      </p:sp>
    </p:spTree>
    <p:extLst>
      <p:ext uri="{BB962C8B-B14F-4D97-AF65-F5344CB8AC3E}">
        <p14:creationId xmlns:p14="http://schemas.microsoft.com/office/powerpoint/2010/main" val="8907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VMS Virtual Memory (I)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Very small page size: 512 bytes</a:t>
            </a:r>
          </a:p>
          <a:p>
            <a:pPr lvl="1"/>
            <a:r>
              <a:rPr lang="en-US" altLang="en-US" dirty="0" smtClean="0"/>
              <a:t>Minimized internal fragmentation</a:t>
            </a:r>
          </a:p>
          <a:p>
            <a:r>
              <a:rPr lang="en-US" altLang="en-US" dirty="0" smtClean="0"/>
              <a:t>User could define clusters of contiguous pages that were brought together</a:t>
            </a:r>
          </a:p>
          <a:p>
            <a:r>
              <a:rPr lang="en-US" altLang="en-US" dirty="0" smtClean="0"/>
              <a:t>Emphasis was on efficient use of main memory</a:t>
            </a:r>
          </a:p>
          <a:p>
            <a:pPr lvl="1"/>
            <a:r>
              <a:rPr lang="en-US" altLang="en-US" dirty="0" smtClean="0"/>
              <a:t>Memory was very expensive</a:t>
            </a:r>
          </a:p>
          <a:p>
            <a:pPr lvl="1"/>
            <a:r>
              <a:rPr lang="en-US" altLang="en-US" dirty="0" smtClean="0"/>
              <a:t>512 KB was a huge investment </a:t>
            </a:r>
          </a:p>
        </p:txBody>
      </p:sp>
    </p:spTree>
    <p:extLst>
      <p:ext uri="{BB962C8B-B14F-4D97-AF65-F5344CB8AC3E}">
        <p14:creationId xmlns:p14="http://schemas.microsoft.com/office/powerpoint/2010/main" val="27336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VMS Page Replacement Policy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Hybrid local/global page replacement policy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One fixed partition per process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Great for </a:t>
            </a:r>
            <a:r>
              <a:rPr lang="en-US" altLang="en-US" b="1" i="1" dirty="0" smtClean="0"/>
              <a:t>real-time support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Managed by FIFO policy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One global queue containing expelled pages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At page fault time, </a:t>
            </a:r>
            <a:r>
              <a:rPr lang="en-US" altLang="en-US" dirty="0" err="1" smtClean="0"/>
              <a:t>VMM</a:t>
            </a:r>
            <a:r>
              <a:rPr lang="en-US" altLang="en-US" dirty="0" smtClean="0"/>
              <a:t> could retrieve faulting page from global queue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Performance close to that of Global </a:t>
            </a:r>
            <a:r>
              <a:rPr lang="en-US" altLang="en-US" dirty="0" err="1" smtClean="0"/>
              <a:t>LRU</a:t>
            </a:r>
            <a:endParaRPr lang="en-US" altLang="en-US" dirty="0" smtClean="0"/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Key ideas survive in Windows page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1195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2896367" y="2412029"/>
            <a:ext cx="6096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505200" y="2411413"/>
            <a:ext cx="11430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44" name="Rectangle 5"/>
          <p:cNvSpPr>
            <a:spLocks noChangeArrowheads="1"/>
          </p:cNvSpPr>
          <p:nvPr/>
        </p:nvSpPr>
        <p:spPr bwMode="auto">
          <a:xfrm>
            <a:off x="6745093" y="2406651"/>
            <a:ext cx="6096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8186038" y="2403476"/>
            <a:ext cx="6096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7046" name="Rectangle 7"/>
          <p:cNvSpPr>
            <a:spLocks noChangeArrowheads="1"/>
          </p:cNvSpPr>
          <p:nvPr/>
        </p:nvSpPr>
        <p:spPr bwMode="auto">
          <a:xfrm>
            <a:off x="4614224" y="2411413"/>
            <a:ext cx="21336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47" name="Rectangle 8"/>
          <p:cNvSpPr>
            <a:spLocks noChangeArrowheads="1"/>
          </p:cNvSpPr>
          <p:nvPr/>
        </p:nvSpPr>
        <p:spPr bwMode="auto">
          <a:xfrm>
            <a:off x="7353301" y="2403476"/>
            <a:ext cx="838200" cy="1219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48" name="Text Box 9"/>
          <p:cNvSpPr txBox="1">
            <a:spLocks noChangeArrowheads="1"/>
          </p:cNvSpPr>
          <p:nvPr/>
        </p:nvSpPr>
        <p:spPr bwMode="auto">
          <a:xfrm>
            <a:off x="2879726" y="1717675"/>
            <a:ext cx="6264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One fixed partition per process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7049" name="Rectangle 10"/>
          <p:cNvSpPr>
            <a:spLocks noChangeArrowheads="1"/>
          </p:cNvSpPr>
          <p:nvPr/>
        </p:nvSpPr>
        <p:spPr bwMode="auto">
          <a:xfrm>
            <a:off x="3887735" y="5248948"/>
            <a:ext cx="4572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4564062" y="5802536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One global queue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87054" name="Text Box 16"/>
          <p:cNvSpPr txBox="1">
            <a:spLocks noChangeArrowheads="1"/>
          </p:cNvSpPr>
          <p:nvPr/>
        </p:nvSpPr>
        <p:spPr bwMode="auto">
          <a:xfrm>
            <a:off x="5630364" y="3201196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dirty="0">
                <a:latin typeface="Times New Roman" panose="02020603050405020304" pitchFamily="18" charset="0"/>
              </a:rPr>
              <a:t>...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7056" name="Text Box 18"/>
          <p:cNvSpPr txBox="1">
            <a:spLocks noChangeArrowheads="1"/>
          </p:cNvSpPr>
          <p:nvPr/>
        </p:nvSpPr>
        <p:spPr bwMode="auto">
          <a:xfrm>
            <a:off x="2195976" y="4005863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FIFO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57" name="Line 19"/>
          <p:cNvSpPr>
            <a:spLocks noChangeShapeType="1"/>
          </p:cNvSpPr>
          <p:nvPr/>
        </p:nvSpPr>
        <p:spPr bwMode="auto">
          <a:xfrm>
            <a:off x="8469260" y="5432426"/>
            <a:ext cx="914400" cy="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Text Box 20"/>
          <p:cNvSpPr txBox="1">
            <a:spLocks noChangeArrowheads="1"/>
          </p:cNvSpPr>
          <p:nvPr/>
        </p:nvSpPr>
        <p:spPr bwMode="auto">
          <a:xfrm>
            <a:off x="8459735" y="5672401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To disk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59" name="Line 21"/>
          <p:cNvSpPr>
            <a:spLocks noChangeShapeType="1"/>
          </p:cNvSpPr>
          <p:nvPr/>
        </p:nvSpPr>
        <p:spPr bwMode="auto">
          <a:xfrm flipV="1">
            <a:off x="7776524" y="3448050"/>
            <a:ext cx="0" cy="1981200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 type="oval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Text Box 22"/>
          <p:cNvSpPr txBox="1">
            <a:spLocks noChangeArrowheads="1"/>
          </p:cNvSpPr>
          <p:nvPr/>
        </p:nvSpPr>
        <p:spPr bwMode="auto">
          <a:xfrm>
            <a:off x="7935300" y="426542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Reclaim</a:t>
            </a:r>
            <a:endParaRPr lang="en-US" altLang="en-US" sz="2800" dirty="0"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6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policy works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3179912" y="3293270"/>
            <a:ext cx="533400" cy="18288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>
            <a:off x="3913655" y="2959340"/>
            <a:ext cx="152400" cy="20574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4105698" y="2828696"/>
            <a:ext cx="1981200" cy="21336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 flipH="1">
            <a:off x="3913664" y="3078163"/>
            <a:ext cx="4191000" cy="21336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Unix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versions of Unix</a:t>
            </a:r>
          </a:p>
          <a:p>
            <a:pPr lvl="1"/>
            <a:r>
              <a:rPr lang="en-US" dirty="0" smtClean="0"/>
              <a:t>Derived from Bell Lab Unix</a:t>
            </a:r>
          </a:p>
          <a:p>
            <a:pPr lvl="1"/>
            <a:r>
              <a:rPr lang="en-US" dirty="0" smtClean="0"/>
              <a:t>HP-UX, AIX, Solaris</a:t>
            </a:r>
          </a:p>
          <a:p>
            <a:pPr lvl="1"/>
            <a:endParaRPr lang="en-US" dirty="0"/>
          </a:p>
          <a:p>
            <a:r>
              <a:rPr lang="en-US" dirty="0" smtClean="0"/>
              <a:t>Offspring of BSD</a:t>
            </a:r>
          </a:p>
          <a:p>
            <a:pPr lvl="1"/>
            <a:r>
              <a:rPr lang="en-US" dirty="0" smtClean="0"/>
              <a:t>FreeBSD, </a:t>
            </a:r>
            <a:r>
              <a:rPr lang="en-US" dirty="0" err="1" smtClean="0"/>
              <a:t>NetBSD</a:t>
            </a:r>
            <a:r>
              <a:rPr lang="en-US" dirty="0" smtClean="0"/>
              <a:t>, </a:t>
            </a:r>
            <a:r>
              <a:rPr lang="en-US" dirty="0" err="1" smtClean="0"/>
              <a:t>OpenBSD</a:t>
            </a:r>
            <a:endParaRPr lang="en-US" dirty="0" smtClean="0"/>
          </a:p>
          <a:p>
            <a:pPr lvl="1"/>
            <a:r>
              <a:rPr lang="en-US" dirty="0" err="1" smtClean="0"/>
              <a:t>NextStep</a:t>
            </a:r>
            <a:endParaRPr lang="en-US" dirty="0" smtClean="0"/>
          </a:p>
          <a:p>
            <a:pPr lvl="2"/>
            <a:r>
              <a:rPr lang="en-US" dirty="0" smtClean="0"/>
              <a:t>Reincarnated in Mac OS X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Policy tradeoffs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Reclaims require kernel intervention</a:t>
            </a:r>
          </a:p>
          <a:p>
            <a:pPr lvl="1"/>
            <a:r>
              <a:rPr lang="en-US" altLang="en-US" dirty="0" smtClean="0"/>
              <a:t>Cost is two context switches</a:t>
            </a:r>
          </a:p>
          <a:p>
            <a:r>
              <a:rPr lang="en-US" altLang="en-US" dirty="0" smtClean="0"/>
              <a:t>Policy works well when</a:t>
            </a:r>
          </a:p>
          <a:p>
            <a:pPr lvl="1"/>
            <a:r>
              <a:rPr lang="en-US" altLang="en-US" dirty="0" smtClean="0"/>
              <a:t>Fixed partitions are </a:t>
            </a:r>
            <a:r>
              <a:rPr lang="en-US" altLang="en-US" b="1" i="1" dirty="0" smtClean="0"/>
              <a:t>large enough </a:t>
            </a:r>
            <a:r>
              <a:rPr lang="en-US" altLang="en-US" dirty="0" smtClean="0"/>
              <a:t>to avoid excessive number of reclaims </a:t>
            </a:r>
          </a:p>
          <a:p>
            <a:pPr lvl="1"/>
            <a:r>
              <a:rPr lang="en-US" altLang="en-US" dirty="0" smtClean="0"/>
              <a:t>Global queue </a:t>
            </a:r>
            <a:r>
              <a:rPr lang="en-US" altLang="en-US" b="1" i="1" dirty="0" smtClean="0"/>
              <a:t>large enough </a:t>
            </a:r>
            <a:r>
              <a:rPr lang="en-US" altLang="en-US" dirty="0" smtClean="0"/>
              <a:t>to keep expelled pages long enough to have a chance to be reclaimed</a:t>
            </a:r>
          </a:p>
        </p:txBody>
      </p:sp>
    </p:spTree>
    <p:extLst>
      <p:ext uri="{BB962C8B-B14F-4D97-AF65-F5344CB8AC3E}">
        <p14:creationId xmlns:p14="http://schemas.microsoft.com/office/powerpoint/2010/main" val="26949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BSD Virtual Memory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Main objective was efficient management of main memory</a:t>
            </a:r>
          </a:p>
          <a:p>
            <a:r>
              <a:rPr lang="en-US" altLang="en-US" dirty="0" smtClean="0"/>
              <a:t>Wanted to select a page replacement policy that</a:t>
            </a:r>
          </a:p>
          <a:p>
            <a:pPr lvl="1"/>
            <a:r>
              <a:rPr lang="en-US" altLang="en-US" dirty="0" smtClean="0"/>
              <a:t>Kept in memory recently used pages</a:t>
            </a:r>
          </a:p>
          <a:p>
            <a:pPr lvl="1"/>
            <a:r>
              <a:rPr lang="en-US" altLang="en-US" dirty="0" smtClean="0"/>
              <a:t>Could be efficiently implemented  on a machine lacking a page-referenced bit</a:t>
            </a:r>
          </a:p>
          <a:p>
            <a:pPr marL="457200" lvl="1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02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not VMS policy?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Requires a good estimate of physical requirements of each new process to allocate a resident set that is</a:t>
            </a:r>
          </a:p>
          <a:p>
            <a:pPr lvl="1"/>
            <a:r>
              <a:rPr lang="en-US" altLang="en-US" smtClean="0"/>
              <a:t>neither too small</a:t>
            </a:r>
          </a:p>
          <a:p>
            <a:pPr lvl="1"/>
            <a:r>
              <a:rPr lang="en-US" altLang="en-US" smtClean="0"/>
              <a:t>nor too big</a:t>
            </a:r>
          </a:p>
          <a:p>
            <a:r>
              <a:rPr lang="en-US" altLang="en-US" smtClean="0"/>
              <a:t>Such determination is not possible under UNIX</a:t>
            </a:r>
          </a:p>
        </p:txBody>
      </p:sp>
    </p:spTree>
    <p:extLst>
      <p:ext uri="{BB962C8B-B14F-4D97-AF65-F5344CB8AC3E}">
        <p14:creationId xmlns:p14="http://schemas.microsoft.com/office/powerpoint/2010/main" val="5370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simulate access bit?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Access bit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Set to one when page is referenced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Reset to 0 by </a:t>
            </a:r>
            <a:r>
              <a:rPr lang="en-US" altLang="en-US" dirty="0" err="1" smtClean="0"/>
              <a:t>VMM</a:t>
            </a:r>
            <a:r>
              <a:rPr lang="en-US" altLang="en-US" dirty="0" smtClean="0"/>
              <a:t> software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We can simulate it using the </a:t>
            </a:r>
            <a:r>
              <a:rPr lang="en-US" altLang="en-US" b="1" i="1" dirty="0" smtClean="0"/>
              <a:t>valid bit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Reset to 0 by </a:t>
            </a:r>
            <a:r>
              <a:rPr lang="en-US" altLang="en-US" dirty="0" err="1" smtClean="0"/>
              <a:t>VMM</a:t>
            </a:r>
            <a:r>
              <a:rPr lang="en-US" altLang="en-US" dirty="0" smtClean="0"/>
              <a:t> software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First access to page causes an </a:t>
            </a:r>
            <a:r>
              <a:rPr lang="en-US" altLang="en-US" b="1" i="1" dirty="0" smtClean="0"/>
              <a:t>interrupt</a:t>
            </a:r>
            <a:r>
              <a:rPr lang="en-US" altLang="en-US" b="1" dirty="0" smtClean="0"/>
              <a:t>:</a:t>
            </a:r>
            <a:r>
              <a:rPr lang="en-US" altLang="en-US" dirty="0" smtClean="0">
                <a:latin typeface="Arial Black" panose="020B0A04020102020204" pitchFamily="34" charset="0"/>
              </a:rPr>
              <a:t/>
            </a:r>
            <a:br>
              <a:rPr lang="en-US" altLang="en-US" dirty="0" smtClean="0">
                <a:latin typeface="Arial Black" panose="020B0A04020102020204" pitchFamily="34" charset="0"/>
              </a:rPr>
            </a:br>
            <a:r>
              <a:rPr lang="en-US" altLang="en-US" dirty="0" err="1" smtClean="0"/>
              <a:t>VMM</a:t>
            </a:r>
            <a:r>
              <a:rPr lang="en-US" altLang="en-US" dirty="0" smtClean="0"/>
              <a:t> software sets the bit to 1</a:t>
            </a:r>
            <a:endParaRPr lang="en-US" altLang="en-US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Overhead is </a:t>
            </a:r>
            <a:r>
              <a:rPr lang="en-US" altLang="en-US" b="1" i="1" dirty="0" smtClean="0"/>
              <a:t>two context switches</a:t>
            </a:r>
            <a:r>
              <a:rPr lang="en-US" altLang="en-US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dirty="0" smtClean="0"/>
              <a:t>per reset</a:t>
            </a:r>
          </a:p>
        </p:txBody>
      </p:sp>
    </p:spTree>
    <p:extLst>
      <p:ext uri="{BB962C8B-B14F-4D97-AF65-F5344CB8AC3E}">
        <p14:creationId xmlns:p14="http://schemas.microsoft.com/office/powerpoint/2010/main" val="1383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Multics Clock policy (I)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Organizes page frames in a circular list</a:t>
            </a:r>
          </a:p>
          <a:p>
            <a:r>
              <a:rPr lang="en-US" altLang="en-US" dirty="0" smtClean="0"/>
              <a:t>When a page fault occurs, policy looks at next frame in list</a:t>
            </a:r>
          </a:p>
          <a:p>
            <a:pPr lvl="1"/>
            <a:r>
              <a:rPr lang="en-US" altLang="en-US" dirty="0" smtClean="0"/>
              <a:t>if access bit = 0, the page is expelled and the page frame receives  the incoming page</a:t>
            </a:r>
          </a:p>
          <a:p>
            <a:pPr lvl="1"/>
            <a:r>
              <a:rPr lang="en-US" altLang="en-US" dirty="0" smtClean="0"/>
              <a:t>if access bit = 1, the PR bit is reset and  policy looks at next page in list</a:t>
            </a:r>
          </a:p>
        </p:txBody>
      </p:sp>
    </p:spTree>
    <p:extLst>
      <p:ext uri="{BB962C8B-B14F-4D97-AF65-F5344CB8AC3E}">
        <p14:creationId xmlns:p14="http://schemas.microsoft.com/office/powerpoint/2010/main" val="11363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3"/>
          <p:cNvSpPr>
            <a:spLocks noChangeShapeType="1"/>
          </p:cNvSpPr>
          <p:nvPr/>
        </p:nvSpPr>
        <p:spPr bwMode="auto">
          <a:xfrm>
            <a:off x="5943600" y="4114800"/>
            <a:ext cx="1066800" cy="8382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Oval 14"/>
          <p:cNvSpPr>
            <a:spLocks noChangeArrowheads="1"/>
          </p:cNvSpPr>
          <p:nvPr/>
        </p:nvSpPr>
        <p:spPr bwMode="auto">
          <a:xfrm>
            <a:off x="3962400" y="2133600"/>
            <a:ext cx="3886200" cy="3733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Multics Clock policy</a:t>
            </a:r>
          </a:p>
        </p:txBody>
      </p:sp>
      <p:sp>
        <p:nvSpPr>
          <p:cNvPr id="96261" name="Rectangle 4"/>
          <p:cNvSpPr>
            <a:spLocks noChangeArrowheads="1"/>
          </p:cNvSpPr>
          <p:nvPr/>
        </p:nvSpPr>
        <p:spPr bwMode="auto">
          <a:xfrm>
            <a:off x="5486400" y="18288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2" name="Rectangle 7"/>
          <p:cNvSpPr>
            <a:spLocks noChangeArrowheads="1"/>
          </p:cNvSpPr>
          <p:nvPr/>
        </p:nvSpPr>
        <p:spPr bwMode="auto">
          <a:xfrm>
            <a:off x="7543800" y="3886200"/>
            <a:ext cx="6858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7010400" y="4953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>
            <a:off x="5638800" y="55626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5" name="Rectangle 10"/>
          <p:cNvSpPr>
            <a:spLocks noChangeArrowheads="1"/>
          </p:cNvSpPr>
          <p:nvPr/>
        </p:nvSpPr>
        <p:spPr bwMode="auto">
          <a:xfrm>
            <a:off x="3962400" y="2667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6" name="Rectangle 12"/>
          <p:cNvSpPr>
            <a:spLocks noChangeArrowheads="1"/>
          </p:cNvSpPr>
          <p:nvPr/>
        </p:nvSpPr>
        <p:spPr bwMode="auto">
          <a:xfrm>
            <a:off x="4038600" y="48006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7" name="Rectangle 15"/>
          <p:cNvSpPr>
            <a:spLocks noChangeArrowheads="1"/>
          </p:cNvSpPr>
          <p:nvPr/>
        </p:nvSpPr>
        <p:spPr bwMode="auto">
          <a:xfrm>
            <a:off x="3657600" y="3810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8" name="Rectangle 16"/>
          <p:cNvSpPr>
            <a:spLocks noChangeArrowheads="1"/>
          </p:cNvSpPr>
          <p:nvPr/>
        </p:nvSpPr>
        <p:spPr bwMode="auto">
          <a:xfrm>
            <a:off x="7010400" y="25908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6269" name="Line 17"/>
          <p:cNvSpPr>
            <a:spLocks noChangeShapeType="1"/>
          </p:cNvSpPr>
          <p:nvPr/>
        </p:nvSpPr>
        <p:spPr bwMode="auto">
          <a:xfrm flipV="1">
            <a:off x="5943600" y="3124200"/>
            <a:ext cx="1066800" cy="990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Text Box 20"/>
          <p:cNvSpPr txBox="1">
            <a:spLocks noChangeArrowheads="1"/>
          </p:cNvSpPr>
          <p:nvPr/>
        </p:nvSpPr>
        <p:spPr bwMode="auto">
          <a:xfrm>
            <a:off x="7848600" y="2590800"/>
            <a:ext cx="266700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step 1:</a:t>
            </a:r>
            <a:br>
              <a:rPr lang="en-US" altLang="en-US" sz="2800" b="1" dirty="0"/>
            </a:br>
            <a:r>
              <a:rPr lang="en-US" altLang="en-US" sz="2800" b="1" dirty="0"/>
              <a:t>clear access bit</a:t>
            </a:r>
          </a:p>
        </p:txBody>
      </p:sp>
      <p:sp>
        <p:nvSpPr>
          <p:cNvPr id="96271" name="Line 21"/>
          <p:cNvSpPr>
            <a:spLocks noChangeShapeType="1"/>
          </p:cNvSpPr>
          <p:nvPr/>
        </p:nvSpPr>
        <p:spPr bwMode="auto">
          <a:xfrm flipV="1">
            <a:off x="5943600" y="4114800"/>
            <a:ext cx="1524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2" name="Text Box 27"/>
          <p:cNvSpPr txBox="1">
            <a:spLocks noChangeArrowheads="1"/>
          </p:cNvSpPr>
          <p:nvPr/>
        </p:nvSpPr>
        <p:spPr bwMode="auto">
          <a:xfrm>
            <a:off x="8188375" y="3684588"/>
            <a:ext cx="2590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step 2:</a:t>
            </a:r>
            <a:br>
              <a:rPr lang="en-US" altLang="en-US" sz="2800" b="1" dirty="0"/>
            </a:br>
            <a:r>
              <a:rPr lang="en-US" altLang="en-US" sz="2800" b="1" dirty="0"/>
              <a:t>clear access bit</a:t>
            </a:r>
          </a:p>
        </p:txBody>
      </p:sp>
      <p:sp>
        <p:nvSpPr>
          <p:cNvPr id="93201" name="Text Box 28"/>
          <p:cNvSpPr txBox="1">
            <a:spLocks noChangeArrowheads="1"/>
          </p:cNvSpPr>
          <p:nvPr/>
        </p:nvSpPr>
        <p:spPr bwMode="auto">
          <a:xfrm>
            <a:off x="7924800" y="4953001"/>
            <a:ext cx="2590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b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expel this page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220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2"/>
          <p:cNvSpPr>
            <a:spLocks noChangeShapeType="1"/>
          </p:cNvSpPr>
          <p:nvPr/>
        </p:nvSpPr>
        <p:spPr bwMode="auto">
          <a:xfrm>
            <a:off x="5943600" y="4114800"/>
            <a:ext cx="1066800" cy="8382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3" name="Oval 3"/>
          <p:cNvSpPr>
            <a:spLocks noChangeArrowheads="1"/>
          </p:cNvSpPr>
          <p:nvPr/>
        </p:nvSpPr>
        <p:spPr bwMode="auto">
          <a:xfrm>
            <a:off x="3962400" y="2133600"/>
            <a:ext cx="3886200" cy="37338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reality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5486400" y="18288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7543800" y="3886200"/>
            <a:ext cx="6858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7010400" y="4953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638800" y="55626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962400" y="2667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4038600" y="48006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657600" y="38100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7010400" y="2590800"/>
            <a:ext cx="685800" cy="533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 Black" panose="020B0A040201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5943600" y="3124200"/>
            <a:ext cx="1066800" cy="990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7848600" y="2590801"/>
            <a:ext cx="28194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/>
              <a:t>step 1:</a:t>
            </a:r>
            <a:br>
              <a:rPr lang="en-US" altLang="en-US" sz="2800" b="1"/>
            </a:br>
            <a:r>
              <a:rPr lang="en-US" altLang="en-US" sz="2800" b="1"/>
              <a:t>mark page invalid</a:t>
            </a:r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 flipV="1">
            <a:off x="5943600" y="4114800"/>
            <a:ext cx="1524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8458200" y="3733800"/>
            <a:ext cx="1676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/>
              <a:t>step 2:</a:t>
            </a:r>
            <a:br>
              <a:rPr lang="en-US" altLang="en-US" sz="2800" b="1"/>
            </a:br>
            <a:r>
              <a:rPr lang="en-US" altLang="en-US" sz="2800" b="1"/>
              <a:t>mark page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/>
              <a:t>invalid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7924800" y="4953001"/>
            <a:ext cx="25908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b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expel this page</a:t>
            </a:r>
            <a:endParaRPr lang="en-US" altLang="en-US" sz="2800" b="1"/>
          </a:p>
        </p:txBody>
      </p:sp>
    </p:spTree>
    <p:extLst>
      <p:ext uri="{BB962C8B-B14F-4D97-AF65-F5344CB8AC3E}">
        <p14:creationId xmlns:p14="http://schemas.microsoft.com/office/powerpoint/2010/main" val="34473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9830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Frame *Clock(Frame *</a:t>
            </a:r>
            <a:r>
              <a:rPr lang="en-US" altLang="en-US" sz="2400" b="1" dirty="0" err="1">
                <a:latin typeface="Arial" panose="020B0604020202020204" pitchFamily="34" charset="0"/>
              </a:rPr>
              <a:t>Last_Victim</a:t>
            </a:r>
            <a:r>
              <a:rPr lang="en-US" altLang="en-US" sz="2400" b="1" dirty="0">
                <a:latin typeface="Arial" panose="020B0604020202020204" pitchFamily="34" charset="0"/>
              </a:rPr>
              <a:t>)  {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Frame *Hand;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</a:t>
            </a:r>
            <a:r>
              <a:rPr lang="en-US" altLang="en-US" sz="2400" b="1" dirty="0" err="1">
                <a:latin typeface="Arial" panose="020B0604020202020204" pitchFamily="34" charset="0"/>
              </a:rPr>
              <a:t>int</a:t>
            </a: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400" b="1" dirty="0" err="1">
                <a:latin typeface="Arial" panose="020B0604020202020204" pitchFamily="34" charset="0"/>
              </a:rPr>
              <a:t>Not_Found</a:t>
            </a:r>
            <a:r>
              <a:rPr lang="en-US" altLang="en-US" sz="2400" b="1" dirty="0">
                <a:latin typeface="Arial" panose="020B0604020202020204" pitchFamily="34" charset="0"/>
              </a:rPr>
              <a:t> = 1;</a:t>
            </a:r>
            <a:br>
              <a:rPr lang="en-US" altLang="en-US" sz="2400" b="1" dirty="0">
                <a:latin typeface="Arial" panose="020B0604020202020204" pitchFamily="34" charset="0"/>
              </a:rPr>
            </a:br>
            <a:r>
              <a:rPr lang="en-US" altLang="en-US" sz="2400" b="1" dirty="0">
                <a:latin typeface="Arial" panose="020B0604020202020204" pitchFamily="34" charset="0"/>
              </a:rPr>
              <a:t>Hand = Last Victim-&gt;Next;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do {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	if (Hand-&gt;</a:t>
            </a:r>
            <a:r>
              <a:rPr lang="en-US" altLang="en-US" sz="2400" b="1" dirty="0" err="1">
                <a:latin typeface="Arial" panose="020B0604020202020204" pitchFamily="34" charset="0"/>
              </a:rPr>
              <a:t>Access_Bit</a:t>
            </a:r>
            <a:r>
              <a:rPr lang="en-US" altLang="en-US" sz="2400" b="1" dirty="0">
                <a:latin typeface="Arial" panose="020B0604020202020204" pitchFamily="34" charset="0"/>
              </a:rPr>
              <a:t> == 1) {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		Hand-&gt;</a:t>
            </a:r>
            <a:r>
              <a:rPr lang="en-US" altLang="en-US" sz="2400" b="1" dirty="0" err="1">
                <a:latin typeface="Arial" panose="020B0604020202020204" pitchFamily="34" charset="0"/>
              </a:rPr>
              <a:t>Access_Bit</a:t>
            </a:r>
            <a:r>
              <a:rPr lang="en-US" altLang="en-US" sz="2400" b="1" dirty="0">
                <a:latin typeface="Arial" panose="020B0604020202020204" pitchFamily="34" charset="0"/>
              </a:rPr>
              <a:t> = 0;  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		Hand = Hand-&gt;Next;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	} else 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		</a:t>
            </a:r>
            <a:r>
              <a:rPr lang="en-US" altLang="en-US" sz="2400" b="1" dirty="0" err="1">
                <a:latin typeface="Arial" panose="020B0604020202020204" pitchFamily="34" charset="0"/>
              </a:rPr>
              <a:t>Not_Found</a:t>
            </a:r>
            <a:r>
              <a:rPr lang="en-US" altLang="en-US" sz="2400" b="1" dirty="0">
                <a:latin typeface="Arial" panose="020B0604020202020204" pitchFamily="34" charset="0"/>
              </a:rPr>
              <a:t> = 0;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} while </a:t>
            </a:r>
            <a:r>
              <a:rPr lang="en-US" altLang="en-US" sz="2400" b="1" dirty="0" err="1">
                <a:latin typeface="Arial" panose="020B0604020202020204" pitchFamily="34" charset="0"/>
              </a:rPr>
              <a:t>Not_Found</a:t>
            </a:r>
            <a:r>
              <a:rPr lang="en-US" altLang="en-US" sz="2400" b="1" dirty="0">
                <a:latin typeface="Arial" panose="020B0604020202020204" pitchFamily="34" charset="0"/>
              </a:rPr>
              <a:t>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	return Hand;</a:t>
            </a:r>
          </a:p>
          <a:p>
            <a:pPr>
              <a:lnSpc>
                <a:spcPct val="97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} // Clock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19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first problem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memory is overused, hand of clock moves too fast to find pages to be expelled</a:t>
            </a:r>
          </a:p>
          <a:p>
            <a:pPr lvl="1"/>
            <a:r>
              <a:rPr lang="en-US" altLang="en-US" dirty="0" smtClean="0"/>
              <a:t>Too many resets</a:t>
            </a:r>
          </a:p>
          <a:p>
            <a:pPr lvl="1"/>
            <a:r>
              <a:rPr lang="en-US" altLang="en-US" dirty="0" smtClean="0"/>
              <a:t>Too many context switches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Berkeley UNIX limited CPU overhead of policy to 10% of CPU time</a:t>
            </a:r>
          </a:p>
          <a:p>
            <a:pPr lvl="1"/>
            <a:r>
              <a:rPr lang="en-US" altLang="en-US" dirty="0" smtClean="0"/>
              <a:t>No more than 300 page scans/second</a:t>
            </a:r>
          </a:p>
        </p:txBody>
      </p:sp>
    </p:spTree>
    <p:extLst>
      <p:ext uri="{BB962C8B-B14F-4D97-AF65-F5344CB8AC3E}">
        <p14:creationId xmlns:p14="http://schemas.microsoft.com/office/powerpoint/2010/main" val="13296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modifications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Berkeley UNIX maintained a </a:t>
            </a:r>
            <a:r>
              <a:rPr lang="en-US" altLang="en-US" b="1" i="1" dirty="0" smtClean="0"/>
              <a:t>pool of free pages </a:t>
            </a:r>
            <a:r>
              <a:rPr lang="en-US" altLang="en-US" dirty="0" smtClean="0"/>
              <a:t>instead of expelling pages on demand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Page size was increased to 1KB 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A pair of  512-byte physical pages</a:t>
            </a:r>
          </a:p>
        </p:txBody>
      </p:sp>
    </p:spTree>
    <p:extLst>
      <p:ext uri="{BB962C8B-B14F-4D97-AF65-F5344CB8AC3E}">
        <p14:creationId xmlns:p14="http://schemas.microsoft.com/office/powerpoint/2010/main" val="22301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features of UNIX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“Small is beautiful” philosophy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Most tasks can be accomplished by combining existing small programs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</a:rPr>
              <a:t>echo `who |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wc</a:t>
            </a:r>
            <a:r>
              <a:rPr lang="en-US" altLang="en-US" b="1" dirty="0" smtClean="0">
                <a:latin typeface="Consolas" panose="020B0609020204030204" pitchFamily="49" charset="0"/>
              </a:rPr>
              <a:t> -l` users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Written in a high-level language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Modular design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Great file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Evolution of the policy (I)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By the late 80’s a </a:t>
            </a:r>
            <a:r>
              <a:rPr lang="en-US" altLang="en-US" b="1" dirty="0" smtClean="0"/>
              <a:t>two-hand policy</a:t>
            </a:r>
            <a:r>
              <a:rPr lang="en-US" altLang="en-US" dirty="0" smtClean="0"/>
              <a:t> was introduced: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First hand resets simulated PR bit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Second hand follows first at constant angle and expels all pages whose PR bit = 0</a:t>
            </a:r>
          </a:p>
        </p:txBody>
      </p:sp>
    </p:spTree>
    <p:extLst>
      <p:ext uri="{BB962C8B-B14F-4D97-AF65-F5344CB8AC3E}">
        <p14:creationId xmlns:p14="http://schemas.microsoft.com/office/powerpoint/2010/main" val="1891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11"/>
          <p:cNvGrpSpPr>
            <a:grpSpLocks/>
          </p:cNvGrpSpPr>
          <p:nvPr/>
        </p:nvGrpSpPr>
        <p:grpSpPr bwMode="auto">
          <a:xfrm>
            <a:off x="2514600" y="1828800"/>
            <a:ext cx="6777038" cy="4572000"/>
            <a:chOff x="0" y="0"/>
            <a:chExt cx="4269" cy="2880"/>
          </a:xfrm>
        </p:grpSpPr>
        <p:sp>
          <p:nvSpPr>
            <p:cNvPr id="102405" name="Oval 2"/>
            <p:cNvSpPr>
              <a:spLocks noChangeArrowheads="1"/>
            </p:cNvSpPr>
            <p:nvPr/>
          </p:nvSpPr>
          <p:spPr bwMode="auto">
            <a:xfrm>
              <a:off x="0" y="0"/>
              <a:ext cx="3024" cy="2880"/>
            </a:xfrm>
            <a:prstGeom prst="ellipse">
              <a:avLst/>
            </a:prstGeom>
            <a:noFill/>
            <a:ln w="762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06" name="Line 4"/>
            <p:cNvSpPr>
              <a:spLocks noChangeShapeType="1"/>
            </p:cNvSpPr>
            <p:nvPr/>
          </p:nvSpPr>
          <p:spPr bwMode="auto">
            <a:xfrm>
              <a:off x="1536" y="1440"/>
              <a:ext cx="1200" cy="816"/>
            </a:xfrm>
            <a:prstGeom prst="line">
              <a:avLst/>
            </a:prstGeom>
            <a:noFill/>
            <a:ln w="76200" cap="sq">
              <a:solidFill>
                <a:srgbClr val="99CC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Text Box 6"/>
            <p:cNvSpPr txBox="1">
              <a:spLocks noChangeArrowheads="1"/>
            </p:cNvSpPr>
            <p:nvPr/>
          </p:nvSpPr>
          <p:spPr bwMode="auto">
            <a:xfrm>
              <a:off x="2870" y="2153"/>
              <a:ext cx="13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resets PR bit</a:t>
              </a:r>
            </a:p>
          </p:txBody>
        </p:sp>
        <p:sp>
          <p:nvSpPr>
            <p:cNvPr id="102408" name="Line 7"/>
            <p:cNvSpPr>
              <a:spLocks noChangeShapeType="1"/>
            </p:cNvSpPr>
            <p:nvPr/>
          </p:nvSpPr>
          <p:spPr bwMode="auto">
            <a:xfrm flipV="1">
              <a:off x="1536" y="1056"/>
              <a:ext cx="1440" cy="384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Text Box 8"/>
            <p:cNvSpPr txBox="1">
              <a:spLocks noChangeArrowheads="1"/>
            </p:cNvSpPr>
            <p:nvPr/>
          </p:nvSpPr>
          <p:spPr bwMode="auto">
            <a:xfrm>
              <a:off x="3168" y="816"/>
              <a:ext cx="7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latin typeface="Arial" panose="020B0604020202020204" pitchFamily="34" charset="0"/>
                </a:rPr>
                <a:t>expels</a:t>
              </a:r>
            </a:p>
          </p:txBody>
        </p:sp>
      </p:grpSp>
      <p:sp>
        <p:nvSpPr>
          <p:cNvPr id="102403" name="Text Box 9"/>
          <p:cNvSpPr txBox="1">
            <a:spLocks noChangeArrowheads="1"/>
          </p:cNvSpPr>
          <p:nvPr/>
        </p:nvSpPr>
        <p:spPr bwMode="auto">
          <a:xfrm>
            <a:off x="6400801" y="4114800"/>
            <a:ext cx="44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Symbol" panose="05050102010706020507" pitchFamily="18" charset="2"/>
              </a:rPr>
              <a:t>a</a:t>
            </a: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10240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two-hand policy</a:t>
            </a:r>
          </a:p>
        </p:txBody>
      </p:sp>
    </p:spTree>
    <p:extLst>
      <p:ext uri="{BB962C8B-B14F-4D97-AF65-F5344CB8AC3E}">
        <p14:creationId xmlns:p14="http://schemas.microsoft.com/office/powerpoint/2010/main" val="32940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Evolution of the policy (II)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Current x86 and x64 architectures have an </a:t>
            </a:r>
            <a:r>
              <a:rPr lang="en-US" altLang="en-US" b="1" i="1" dirty="0" smtClean="0"/>
              <a:t>access bit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Along with valid bit, dirty bit, copy-on-write bit, …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Hand of the clock can sweep pages as fast as we want!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Remaining problem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Pages that are frequently used should remain longer in memory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5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New page replacement policy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229600" cy="37245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Each page has a </a:t>
            </a:r>
            <a:r>
              <a:rPr lang="en-US" altLang="en-US" b="1" i="1" dirty="0" smtClean="0"/>
              <a:t>usage count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Initially set at 5, cannot go above 64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When the clock hand scans a page frame,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If access bit is </a:t>
            </a:r>
            <a:r>
              <a:rPr lang="en-US" altLang="en-US" b="1" i="1" dirty="0" smtClean="0"/>
              <a:t>set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Clears access bit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Increments the usage count  by </a:t>
            </a:r>
            <a:r>
              <a:rPr lang="en-US" altLang="en-US" i="1" dirty="0" smtClean="0"/>
              <a:t>the number of references to the page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its access bit </a:t>
            </a:r>
            <a:r>
              <a:rPr lang="en-US" altLang="en-US" dirty="0" smtClean="0"/>
              <a:t>is </a:t>
            </a:r>
            <a:r>
              <a:rPr lang="en-US" altLang="en-US" b="1" i="1" dirty="0" smtClean="0"/>
              <a:t>clear 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Decrements the usage count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Expels it if usage count becomes zero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11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New page replacement policy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Expelled pages are moved to the </a:t>
            </a:r>
            <a:r>
              <a:rPr lang="en-US" altLang="en-US" b="1" i="1" dirty="0" smtClean="0"/>
              <a:t>inactive list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Contains both clean and dirty pages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When more free memory is needed, </a:t>
            </a:r>
            <a:r>
              <a:rPr lang="en-US" altLang="en-US" dirty="0" err="1" smtClean="0"/>
              <a:t>pageout</a:t>
            </a:r>
            <a:r>
              <a:rPr lang="en-US" altLang="en-US" dirty="0" smtClean="0"/>
              <a:t> daemon scans the inactive list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Returns to </a:t>
            </a:r>
            <a:r>
              <a:rPr lang="en-US" altLang="en-US" b="1" i="1" dirty="0" smtClean="0"/>
              <a:t>active list </a:t>
            </a:r>
            <a:r>
              <a:rPr lang="en-US" altLang="en-US" dirty="0" smtClean="0"/>
              <a:t>pages that have active bit set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Moves pages with invalid contents  to the </a:t>
            </a:r>
            <a:r>
              <a:rPr lang="en-US" altLang="en-US" b="1" i="1" dirty="0" smtClean="0"/>
              <a:t>free list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Moves clean pages to the </a:t>
            </a:r>
            <a:r>
              <a:rPr lang="en-US" altLang="en-US" b="1" i="1" dirty="0" smtClean="0"/>
              <a:t>cached list</a:t>
            </a:r>
          </a:p>
          <a:p>
            <a:pPr lvl="1">
              <a:lnSpc>
                <a:spcPct val="90000"/>
              </a:lnSpc>
            </a:pPr>
            <a:r>
              <a:rPr lang="en-US" altLang="en-US" b="1" i="1" dirty="0" smtClean="0"/>
              <a:t>Pages out</a:t>
            </a:r>
            <a:r>
              <a:rPr lang="en-US" altLang="en-US" dirty="0" smtClean="0"/>
              <a:t> dirty pages as </a:t>
            </a:r>
            <a:r>
              <a:rPr lang="en-US" altLang="en-US" b="1" i="1" dirty="0" smtClean="0"/>
              <a:t>a last resort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5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kinds of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069" y="1987033"/>
            <a:ext cx="8229600" cy="3886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b="1" i="1" dirty="0" smtClean="0"/>
              <a:t>Wired pages</a:t>
            </a:r>
            <a:r>
              <a:rPr lang="en-US" dirty="0" smtClean="0"/>
              <a:t>: cannot be paged out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Active pages</a:t>
            </a:r>
            <a:r>
              <a:rPr lang="en-US" dirty="0" smtClean="0"/>
              <a:t>: used by one or more processes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Inactive pages</a:t>
            </a:r>
            <a:r>
              <a:rPr lang="en-US" dirty="0" smtClean="0"/>
              <a:t>: can be dirty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Cached pages</a:t>
            </a:r>
            <a:r>
              <a:rPr lang="en-US" dirty="0" smtClean="0"/>
              <a:t>: clean pages and dirty pages that were written back to their backing store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Free pages</a:t>
            </a:r>
            <a:r>
              <a:rPr lang="en-US" dirty="0" smtClean="0"/>
              <a:t>: no useful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95800" y="1835247"/>
            <a:ext cx="6019800" cy="2209800"/>
          </a:xfrm>
        </p:spPr>
        <p:txBody>
          <a:bodyPr/>
          <a:lstStyle/>
          <a:p>
            <a:r>
              <a:rPr lang="en-US" dirty="0" smtClean="0"/>
              <a:t>UNIX PROGENY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XNU</a:t>
            </a:r>
            <a:r>
              <a:rPr lang="en-US" altLang="en-US" dirty="0" smtClean="0"/>
              <a:t> kernel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Kernel of MAC OS X  and iOS operating systems</a:t>
            </a:r>
          </a:p>
          <a:p>
            <a:r>
              <a:rPr lang="en-US" altLang="en-US" dirty="0" smtClean="0"/>
              <a:t>Originally developed by NeXT for their </a:t>
            </a:r>
            <a:r>
              <a:rPr lang="en-US" altLang="en-US" dirty="0" err="1" smtClean="0"/>
              <a:t>NeXTStep</a:t>
            </a:r>
            <a:r>
              <a:rPr lang="en-US" altLang="en-US" dirty="0" smtClean="0"/>
              <a:t> OS</a:t>
            </a:r>
          </a:p>
          <a:p>
            <a:r>
              <a:rPr lang="en-US" altLang="en-US" dirty="0" smtClean="0"/>
              <a:t>Was a hybrid of  Mach 2.5 kernel from CMU with components from 4.3BSD kernel</a:t>
            </a:r>
          </a:p>
          <a:p>
            <a:r>
              <a:rPr lang="en-US" altLang="en-US" dirty="0" smtClean="0"/>
              <a:t>Upgraded to Mach 3 kernel with components from FreeBSD kernel</a:t>
            </a:r>
          </a:p>
          <a:p>
            <a:r>
              <a:rPr lang="en-US" altLang="en-US" dirty="0" smtClean="0"/>
              <a:t>Now exclusively 64-bit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8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Android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Uses a modified Linux kernel</a:t>
            </a:r>
          </a:p>
          <a:p>
            <a:r>
              <a:rPr lang="en-US" altLang="en-US" smtClean="0"/>
              <a:t>Linux shell is easily accessible through</a:t>
            </a:r>
            <a:br>
              <a:rPr lang="en-US" altLang="en-US" smtClean="0"/>
            </a:br>
            <a:r>
              <a:rPr lang="en-US" altLang="en-US" b="1" i="1" smtClean="0"/>
              <a:t>Android Terminal Emulator</a:t>
            </a:r>
            <a:r>
              <a:rPr lang="en-US" altLang="en-US" smtClean="0"/>
              <a:t>  app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16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Chrome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Modern realization of an old idea:</a:t>
            </a:r>
          </a:p>
          <a:p>
            <a:pPr lvl="1"/>
            <a:r>
              <a:rPr lang="en-US" altLang="en-US" b="1" i="1" smtClean="0"/>
              <a:t>Thin client</a:t>
            </a:r>
          </a:p>
          <a:p>
            <a:pPr lvl="2"/>
            <a:r>
              <a:rPr lang="en-US" altLang="en-US" smtClean="0"/>
              <a:t>Originally connected to a time-sharing system</a:t>
            </a:r>
          </a:p>
          <a:p>
            <a:pPr lvl="3"/>
            <a:r>
              <a:rPr lang="en-US" altLang="en-US" smtClean="0"/>
              <a:t> Cheaper and easier to maintain than full-fledged workstations</a:t>
            </a:r>
          </a:p>
          <a:p>
            <a:pPr lvl="1"/>
            <a:r>
              <a:rPr lang="en-US" altLang="en-US" smtClean="0"/>
              <a:t>Server is now in the cloud</a:t>
            </a:r>
          </a:p>
          <a:p>
            <a:r>
              <a:rPr lang="en-US" altLang="en-US" smtClean="0"/>
              <a:t>A web browser on the top of a Linux kernel</a:t>
            </a:r>
          </a:p>
        </p:txBody>
      </p:sp>
    </p:spTree>
    <p:extLst>
      <p:ext uri="{BB962C8B-B14F-4D97-AF65-F5344CB8AC3E}">
        <p14:creationId xmlns:p14="http://schemas.microsoft.com/office/powerpoint/2010/main" val="20008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Consolas" panose="020B0609020204030204" pitchFamily="49" charset="0"/>
              </a:rPr>
              <a:t>echo `who | </a:t>
            </a:r>
            <a:r>
              <a:rPr lang="en-US" altLang="en-US" b="1" dirty="0" err="1">
                <a:latin typeface="Consolas" panose="020B0609020204030204" pitchFamily="49" charset="0"/>
              </a:rPr>
              <a:t>wc</a:t>
            </a:r>
            <a:r>
              <a:rPr lang="en-US" altLang="en-US" b="1" dirty="0">
                <a:latin typeface="Consolas" panose="020B0609020204030204" pitchFamily="49" charset="0"/>
              </a:rPr>
              <a:t> -l` users</a:t>
            </a:r>
          </a:p>
          <a:p>
            <a:pPr lvl="1"/>
            <a:r>
              <a:rPr lang="en-US" dirty="0"/>
              <a:t>Displays on the console the output of </a:t>
            </a:r>
            <a:br>
              <a:rPr lang="en-US" dirty="0"/>
            </a:br>
            <a:r>
              <a:rPr lang="en-US" altLang="en-US" b="1" dirty="0">
                <a:latin typeface="Consolas" panose="020B0609020204030204" pitchFamily="49" charset="0"/>
              </a:rPr>
              <a:t>who | </a:t>
            </a:r>
            <a:r>
              <a:rPr lang="en-US" altLang="en-US" b="1" dirty="0" err="1">
                <a:latin typeface="Consolas" panose="020B0609020204030204" pitchFamily="49" charset="0"/>
              </a:rPr>
              <a:t>wc</a:t>
            </a:r>
            <a:r>
              <a:rPr lang="en-US" altLang="en-US" b="1" dirty="0">
                <a:latin typeface="Consolas" panose="020B0609020204030204" pitchFamily="49" charset="0"/>
              </a:rPr>
              <a:t> –l </a:t>
            </a:r>
            <a:r>
              <a:rPr lang="en-US" altLang="en-US" dirty="0">
                <a:latin typeface="+mj-lt"/>
              </a:rPr>
              <a:t>followed by the string </a:t>
            </a:r>
            <a:r>
              <a:rPr lang="en-US" altLang="en-US" b="1" dirty="0">
                <a:latin typeface="Consolas" panose="020B0609020204030204" pitchFamily="49" charset="0"/>
              </a:rPr>
              <a:t>users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who </a:t>
            </a:r>
            <a:r>
              <a:rPr lang="en-US" dirty="0"/>
              <a:t>lists the names of the users on the system</a:t>
            </a:r>
          </a:p>
          <a:p>
            <a:pPr lvl="1"/>
            <a:r>
              <a:rPr lang="en-US" b="1" dirty="0" err="1">
                <a:latin typeface="Consolas" panose="020B0609020204030204" pitchFamily="49" charset="0"/>
              </a:rPr>
              <a:t>wc</a:t>
            </a:r>
            <a:r>
              <a:rPr lang="en-US" b="1" dirty="0">
                <a:latin typeface="Consolas" panose="020B0609020204030204" pitchFamily="49" charset="0"/>
              </a:rPr>
              <a:t> –l </a:t>
            </a:r>
            <a:r>
              <a:rPr lang="en-US" dirty="0"/>
              <a:t>displays the number of lines in its  input</a:t>
            </a:r>
          </a:p>
          <a:p>
            <a:pPr lvl="1"/>
            <a:r>
              <a:rPr lang="en-US" dirty="0"/>
              <a:t>The pipe symbol </a:t>
            </a:r>
            <a:r>
              <a:rPr lang="en-US" altLang="en-US" b="1" dirty="0">
                <a:latin typeface="Consolas" panose="020B0609020204030204" pitchFamily="49" charset="0"/>
              </a:rPr>
              <a:t>|</a:t>
            </a:r>
            <a:r>
              <a:rPr lang="en-US" dirty="0"/>
              <a:t> makes the output of </a:t>
            </a:r>
            <a:r>
              <a:rPr lang="en-US" b="1" dirty="0">
                <a:latin typeface="Consolas" panose="020B0609020204030204" pitchFamily="49" charset="0"/>
              </a:rPr>
              <a:t>who</a:t>
            </a:r>
            <a:r>
              <a:rPr lang="en-US" dirty="0"/>
              <a:t> become</a:t>
            </a:r>
            <a:br>
              <a:rPr lang="en-US" dirty="0"/>
            </a:br>
            <a:r>
              <a:rPr lang="en-US" dirty="0"/>
              <a:t> the input of  </a:t>
            </a:r>
            <a:r>
              <a:rPr lang="en-US" b="1" dirty="0" err="1">
                <a:latin typeface="Consolas" panose="020B0609020204030204" pitchFamily="49" charset="0"/>
              </a:rPr>
              <a:t>wc</a:t>
            </a:r>
            <a:r>
              <a:rPr lang="en-US" b="1" dirty="0">
                <a:latin typeface="Consolas" panose="020B0609020204030204" pitchFamily="49" charset="0"/>
              </a:rPr>
              <a:t> –l</a:t>
            </a:r>
          </a:p>
          <a:p>
            <a:pPr lvl="1"/>
            <a:r>
              <a:rPr lang="en-US" altLang="en-US" b="1" dirty="0">
                <a:latin typeface="Consolas" panose="020B0609020204030204" pitchFamily="49" charset="0"/>
              </a:rPr>
              <a:t>who | </a:t>
            </a:r>
            <a:r>
              <a:rPr lang="en-US" altLang="en-US" b="1" dirty="0" err="1">
                <a:latin typeface="Consolas" panose="020B0609020204030204" pitchFamily="49" charset="0"/>
              </a:rPr>
              <a:t>wc</a:t>
            </a:r>
            <a:r>
              <a:rPr lang="en-US" altLang="en-US" b="1" dirty="0">
                <a:latin typeface="Consolas" panose="020B0609020204030204" pitchFamily="49" charset="0"/>
              </a:rPr>
              <a:t> –l</a:t>
            </a:r>
            <a:r>
              <a:rPr lang="en-US" dirty="0"/>
              <a:t> returns the number of users  </a:t>
            </a:r>
            <a:r>
              <a:rPr lang="en-US" dirty="0" smtClean="0"/>
              <a:t>on </a:t>
            </a:r>
            <a:r>
              <a:rPr lang="en-US" dirty="0"/>
              <a:t>the system</a:t>
            </a:r>
          </a:p>
        </p:txBody>
      </p:sp>
    </p:spTree>
    <p:extLst>
      <p:ext uri="{BB962C8B-B14F-4D97-AF65-F5344CB8AC3E}">
        <p14:creationId xmlns:p14="http://schemas.microsoft.com/office/powerpoint/2010/main" val="21064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OS/360</a:t>
            </a:r>
          </a:p>
          <a:p>
            <a:pPr lvl="1"/>
            <a:r>
              <a:rPr lang="en-US" dirty="0" smtClean="0"/>
              <a:t> From IBM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z/OS is latest realization </a:t>
            </a:r>
          </a:p>
          <a:p>
            <a:pPr lvl="1"/>
            <a:endParaRPr lang="en-US" dirty="0"/>
          </a:p>
          <a:p>
            <a:r>
              <a:rPr lang="en-US" dirty="0" smtClean="0"/>
              <a:t>VMS </a:t>
            </a:r>
          </a:p>
          <a:p>
            <a:pPr lvl="1"/>
            <a:r>
              <a:rPr lang="en-US" dirty="0" smtClean="0"/>
              <a:t>From now defunct DEC</a:t>
            </a:r>
          </a:p>
          <a:p>
            <a:pPr lvl="1"/>
            <a:r>
              <a:rPr lang="en-US" dirty="0" smtClean="0"/>
              <a:t>Influenced Window NT  and all versions of Windows starting with Windows XP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693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LEGACY OF</a:t>
            </a:r>
            <a:br>
              <a:rPr lang="en-US" dirty="0" smtClean="0"/>
            </a:br>
            <a:r>
              <a:rPr lang="en-US" dirty="0" smtClean="0"/>
              <a:t>UNIX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Most lasting contributions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UNIX proved that an OS </a:t>
            </a:r>
          </a:p>
          <a:p>
            <a:pPr lvl="1"/>
            <a:r>
              <a:rPr lang="en-US" altLang="en-US" dirty="0" smtClean="0"/>
              <a:t>Could be written in a high-level language</a:t>
            </a:r>
          </a:p>
          <a:p>
            <a:pPr lvl="1"/>
            <a:r>
              <a:rPr lang="en-US" altLang="en-US" dirty="0" smtClean="0"/>
              <a:t>Did not need to be architecture-specific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Other major contributions include</a:t>
            </a:r>
          </a:p>
          <a:p>
            <a:pPr lvl="1"/>
            <a:r>
              <a:rPr lang="en-US" altLang="en-US" dirty="0" smtClean="0"/>
              <a:t>Hierarchic file system</a:t>
            </a:r>
          </a:p>
          <a:p>
            <a:pPr lvl="1"/>
            <a:r>
              <a:rPr lang="en-US" altLang="en-US" dirty="0" smtClean="0"/>
              <a:t>Device independence</a:t>
            </a:r>
          </a:p>
          <a:p>
            <a:pPr lvl="1"/>
            <a:r>
              <a:rPr lang="en-US" altLang="en-US" dirty="0" smtClean="0"/>
              <a:t>Standardized interfaces </a:t>
            </a:r>
          </a:p>
        </p:txBody>
      </p:sp>
    </p:spTree>
    <p:extLst>
      <p:ext uri="{BB962C8B-B14F-4D97-AF65-F5344CB8AC3E}">
        <p14:creationId xmlns:p14="http://schemas.microsoft.com/office/powerpoint/2010/main" val="36823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eview questions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/>
              <a:t>How many lines will be printed by the following </a:t>
            </a:r>
            <a:r>
              <a:rPr lang="en-US" dirty="0" smtClean="0"/>
              <a:t>program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#include </a:t>
            </a:r>
            <a:r>
              <a:rPr lang="en-US" b="1" dirty="0">
                <a:latin typeface="Consolas" panose="020B0609020204030204" pitchFamily="49" charset="0"/>
              </a:rPr>
              <a:t>&lt;</a:t>
            </a:r>
            <a:r>
              <a:rPr lang="en-US" b="1" dirty="0" err="1">
                <a:latin typeface="Consolas" panose="020B0609020204030204" pitchFamily="49" charset="0"/>
              </a:rPr>
              <a:t>stdio.h</a:t>
            </a:r>
            <a:r>
              <a:rPr lang="en-US" b="1" dirty="0">
                <a:latin typeface="Consolas" panose="020B0609020204030204" pitchFamily="49" charset="0"/>
              </a:rPr>
              <a:t>&gt;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b="1" dirty="0">
                <a:latin typeface="Consolas" panose="020B0609020204030204" pitchFamily="49" charset="0"/>
              </a:rPr>
              <a:t>() { 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  </a:t>
            </a:r>
            <a:r>
              <a:rPr lang="en-US" b="1" dirty="0" err="1" smtClean="0">
                <a:latin typeface="Consolas" panose="020B0609020204030204" pitchFamily="49" charset="0"/>
              </a:rPr>
              <a:t>printf</a:t>
            </a:r>
            <a:r>
              <a:rPr lang="en-US" b="1" dirty="0" smtClean="0">
                <a:latin typeface="Consolas" panose="020B0609020204030204" pitchFamily="49" charset="0"/>
              </a:rPr>
              <a:t>("Start\n");</a:t>
            </a:r>
            <a:br>
              <a:rPr lang="en-US" b="1" dirty="0" smtClean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  fork();</a:t>
            </a:r>
            <a:br>
              <a:rPr lang="en-US" b="1" dirty="0" smtClean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  fork();</a:t>
            </a:r>
            <a:r>
              <a:rPr lang="en-US" b="1" dirty="0">
                <a:latin typeface="Consolas" panose="020B0609020204030204" pitchFamily="49" charset="0"/>
              </a:rPr>
              <a:t/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</a:rPr>
              <a:t>printf</a:t>
            </a:r>
            <a:r>
              <a:rPr lang="en-US" b="1" dirty="0" smtClean="0">
                <a:latin typeface="Consolas" panose="020B0609020204030204" pitchFamily="49" charset="0"/>
              </a:rPr>
              <a:t>("Done!\n"); </a:t>
            </a:r>
            <a:br>
              <a:rPr lang="en-US" b="1" dirty="0" smtClean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buClrTx/>
              <a:buSzPct val="100000"/>
              <a:buFont typeface="+mj-lt"/>
              <a:buAutoNum type="arabicPeriod" startAt="2"/>
            </a:pPr>
            <a:r>
              <a:rPr lang="en-US" dirty="0"/>
              <a:t>Where does UNIX store </a:t>
            </a:r>
            <a:r>
              <a:rPr lang="en-US" b="1" i="1" dirty="0"/>
              <a:t>file </a:t>
            </a:r>
            <a:r>
              <a:rPr lang="en-US" b="1" i="1" dirty="0" smtClean="0"/>
              <a:t>names</a:t>
            </a:r>
            <a:r>
              <a:rPr lang="en-US" dirty="0" smtClean="0"/>
              <a:t>?</a:t>
            </a:r>
            <a:endParaRPr lang="en-US" dirty="0"/>
          </a:p>
          <a:p>
            <a:pPr marL="690563" indent="-690563">
              <a:buClrTx/>
              <a:buSzPct val="100000"/>
              <a:buFont typeface="+mj-lt"/>
              <a:buAutoNum type="arabicPeriod" startAt="2"/>
            </a:pPr>
            <a:r>
              <a:rPr lang="en-US" dirty="0"/>
              <a:t>What are UNIX</a:t>
            </a:r>
            <a:r>
              <a:rPr lang="en-US" b="1" i="1" dirty="0"/>
              <a:t> soft </a:t>
            </a:r>
            <a:r>
              <a:rPr lang="en-US" b="1" i="1" dirty="0" smtClean="0"/>
              <a:t>links</a:t>
            </a:r>
            <a:r>
              <a:rPr lang="en-US" dirty="0" smtClean="0"/>
              <a:t>?</a:t>
            </a:r>
            <a:endParaRPr lang="en-US" dirty="0"/>
          </a:p>
          <a:p>
            <a:pPr marL="690563" indent="-690563">
              <a:buClrTx/>
              <a:buSzPct val="100000"/>
              <a:buFont typeface="+mj-lt"/>
              <a:buAutoNum type="arabicPeriod" startAt="2"/>
            </a:pPr>
            <a:r>
              <a:rPr lang="en-US" dirty="0"/>
              <a:t>Where does UNIX store its </a:t>
            </a:r>
            <a:r>
              <a:rPr lang="en-US" b="1" i="1" dirty="0"/>
              <a:t>file access control lists</a:t>
            </a:r>
            <a:r>
              <a:rPr lang="en-US" dirty="0"/>
              <a:t>? 	</a:t>
            </a:r>
          </a:p>
          <a:p>
            <a:pPr marL="690563" indent="-690563">
              <a:buClrTx/>
              <a:buSzPct val="100000"/>
              <a:buFont typeface="+mj-lt"/>
              <a:buAutoNum type="arabicPeriod" startAt="2"/>
            </a:pPr>
            <a:r>
              <a:rPr lang="en-US" dirty="0"/>
              <a:t>Why does </a:t>
            </a:r>
            <a:r>
              <a:rPr lang="en-US" dirty="0" err="1" smtClean="0"/>
              <a:t>FFS</a:t>
            </a:r>
            <a:r>
              <a:rPr lang="en-US" dirty="0" smtClean="0"/>
              <a:t> subdivide </a:t>
            </a:r>
            <a:r>
              <a:rPr lang="en-US" dirty="0"/>
              <a:t>each disk partition into </a:t>
            </a:r>
            <a:r>
              <a:rPr lang="en-US" b="1" i="1" dirty="0"/>
              <a:t>cylinder </a:t>
            </a:r>
            <a:r>
              <a:rPr lang="en-US" b="1" i="1" dirty="0" smtClean="0"/>
              <a:t>groups</a:t>
            </a:r>
            <a:r>
              <a:rPr lang="en-US" dirty="0" smtClean="0"/>
              <a:t>?</a:t>
            </a:r>
            <a:endParaRPr lang="en-US" b="1" i="1" dirty="0" smtClean="0"/>
          </a:p>
          <a:p>
            <a:pPr marL="690563" indent="-690563">
              <a:buClrTx/>
              <a:buSzPct val="100000"/>
              <a:buFont typeface="+mj-lt"/>
              <a:buAutoNum type="arabicPeriod" startAt="2"/>
            </a:pPr>
            <a:r>
              <a:rPr lang="en-US" dirty="0" smtClean="0"/>
              <a:t>Why </a:t>
            </a:r>
            <a:r>
              <a:rPr lang="en-US" dirty="0"/>
              <a:t>does </a:t>
            </a:r>
            <a:r>
              <a:rPr lang="en-US" dirty="0" err="1"/>
              <a:t>FFS</a:t>
            </a:r>
            <a:r>
              <a:rPr lang="en-US" dirty="0"/>
              <a:t> use blocking writes to implement all metadata </a:t>
            </a:r>
            <a:r>
              <a:rPr lang="en-US" dirty="0" smtClean="0"/>
              <a:t>updates?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</a:t>
            </a:r>
            <a:r>
              <a:rPr lang="en-US" dirty="0" smtClean="0"/>
              <a:t>questions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>
              <a:buClrTx/>
              <a:buSzPct val="100000"/>
              <a:buFont typeface="+mj-lt"/>
              <a:buAutoNum type="arabicPeriod" startAt="7"/>
            </a:pPr>
            <a:r>
              <a:rPr lang="en-US" dirty="0" smtClean="0"/>
              <a:t>Why </a:t>
            </a:r>
            <a:r>
              <a:rPr lang="en-US" dirty="0"/>
              <a:t>is the UNIX method of creating a process through a </a:t>
            </a:r>
            <a:r>
              <a:rPr lang="en-US" b="1" dirty="0">
                <a:latin typeface="Consolas" panose="020B0609020204030204" pitchFamily="49" charset="0"/>
              </a:rPr>
              <a:t>fork()/exec</a:t>
            </a:r>
            <a:r>
              <a:rPr lang="en-US" b="1" dirty="0" smtClean="0">
                <a:latin typeface="Consolas" panose="020B0609020204030204" pitchFamily="49" charset="0"/>
              </a:rPr>
              <a:t>() </a:t>
            </a:r>
            <a:r>
              <a:rPr lang="en-US" dirty="0" smtClean="0">
                <a:latin typeface="+mj-lt"/>
              </a:rPr>
              <a:t>pair </a:t>
            </a:r>
            <a:r>
              <a:rPr lang="en-US" dirty="0">
                <a:latin typeface="+mj-lt"/>
              </a:rPr>
              <a:t>so inefficient</a:t>
            </a:r>
            <a:r>
              <a:rPr lang="en-US" dirty="0" smtClean="0">
                <a:latin typeface="+mj-lt"/>
              </a:rPr>
              <a:t>?</a:t>
            </a:r>
          </a:p>
          <a:p>
            <a:pPr marL="630238" indent="-630238">
              <a:buClrTx/>
              <a:buSzPct val="100000"/>
              <a:buFont typeface="+mj-lt"/>
              <a:buAutoNum type="arabicPeriod" startAt="7"/>
            </a:pPr>
            <a:r>
              <a:rPr lang="en-US" dirty="0" smtClean="0">
                <a:latin typeface="+mj-lt"/>
              </a:rPr>
              <a:t>How does FreeBSD detects interactive threads?</a:t>
            </a:r>
          </a:p>
          <a:p>
            <a:pPr marL="630238" indent="-630238">
              <a:buClrTx/>
              <a:buSzPct val="99000"/>
              <a:buFont typeface="+mj-lt"/>
              <a:buAutoNum type="arabicPeriod" startAt="7"/>
            </a:pPr>
            <a:r>
              <a:rPr lang="en-US" dirty="0"/>
              <a:t>What is the </a:t>
            </a:r>
            <a:r>
              <a:rPr lang="en-US" b="1" i="1" dirty="0"/>
              <a:t>main advantage</a:t>
            </a:r>
            <a:r>
              <a:rPr lang="en-US" dirty="0"/>
              <a:t> of the </a:t>
            </a:r>
            <a:r>
              <a:rPr lang="en-US" b="1" i="1" dirty="0"/>
              <a:t>VMS page replacement policy</a:t>
            </a:r>
            <a:r>
              <a:rPr lang="en-US" dirty="0"/>
              <a:t> over that of UNIX?</a:t>
            </a:r>
            <a:endParaRPr lang="en-US" altLang="en-US" dirty="0" smtClean="0"/>
          </a:p>
          <a:p>
            <a:pPr marL="630238" indent="-630238">
              <a:buClrTx/>
              <a:buSzPct val="99000"/>
              <a:buFont typeface="+mj-lt"/>
              <a:buAutoNum type="arabicPeriod" startAt="7"/>
            </a:pPr>
            <a:r>
              <a:rPr lang="en-US" altLang="en-US" dirty="0" smtClean="0"/>
              <a:t>What </a:t>
            </a:r>
            <a:r>
              <a:rPr lang="en-US" altLang="en-US" dirty="0"/>
              <a:t>is the main disadvantage of using the page </a:t>
            </a:r>
            <a:r>
              <a:rPr lang="en-US" altLang="en-US" b="1" i="1" dirty="0"/>
              <a:t>valid bit </a:t>
            </a:r>
            <a:r>
              <a:rPr lang="en-US" altLang="en-US" dirty="0"/>
              <a:t>to simulate a missing</a:t>
            </a:r>
            <a:r>
              <a:rPr lang="en-US" altLang="en-US" b="1" dirty="0"/>
              <a:t> </a:t>
            </a:r>
            <a:r>
              <a:rPr lang="en-US" altLang="en-US" b="1" i="1" dirty="0" smtClean="0"/>
              <a:t>access bit</a:t>
            </a:r>
            <a:r>
              <a:rPr lang="en-US" altLang="en-US" spc="400" dirty="0"/>
              <a:t>?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85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8364808" cy="3886200"/>
          </a:xfrm>
        </p:spPr>
        <p:txBody>
          <a:bodyPr/>
          <a:lstStyle/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Five lines,</a:t>
            </a:r>
          </a:p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In the directory entry pointing to the file’s inode.</a:t>
            </a:r>
            <a:endParaRPr lang="en-US" dirty="0"/>
          </a:p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altLang="en-US" dirty="0" smtClean="0"/>
              <a:t>Special </a:t>
            </a:r>
            <a:r>
              <a:rPr lang="en-US" altLang="en-US" dirty="0"/>
              <a:t>entities within the file system that point to other files, much like Windows shortcuts.</a:t>
            </a:r>
          </a:p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dirty="0" err="1"/>
              <a:t>i</a:t>
            </a:r>
            <a:r>
              <a:rPr lang="en-US" dirty="0"/>
              <a:t>-node of each </a:t>
            </a:r>
            <a:r>
              <a:rPr lang="en-US" dirty="0" smtClean="0"/>
              <a:t>file.</a:t>
            </a:r>
            <a:endParaRPr lang="en-US" dirty="0"/>
          </a:p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ensure  that  most file blocks reside </a:t>
            </a:r>
            <a:r>
              <a:rPr lang="en-US" dirty="0" smtClean="0"/>
              <a:t>not too far from their </a:t>
            </a:r>
            <a:r>
              <a:rPr lang="en-US" dirty="0"/>
              <a:t>file </a:t>
            </a:r>
            <a:r>
              <a:rPr lang="en-US" dirty="0" err="1"/>
              <a:t>i</a:t>
            </a:r>
            <a:r>
              <a:rPr lang="en-US" dirty="0"/>
              <a:t>-node.	</a:t>
            </a:r>
          </a:p>
          <a:p>
            <a:pPr marL="630238" indent="-630238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To guarantee </a:t>
            </a:r>
            <a:r>
              <a:rPr lang="en-US" dirty="0"/>
              <a:t>t</a:t>
            </a:r>
            <a:r>
              <a:rPr lang="en-US" dirty="0" smtClean="0"/>
              <a:t>he consistency of the file system (and the durability of metadata updates).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indent="-630238">
              <a:buClrTx/>
              <a:buSzPct val="100000"/>
              <a:buFont typeface="+mj-lt"/>
              <a:buAutoNum type="arabicPeriod" startAt="7"/>
            </a:pPr>
            <a:r>
              <a:rPr lang="en-US" dirty="0" smtClean="0"/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fork()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will create a complete copy of the parent address space that will be destroyed by the following </a:t>
            </a:r>
            <a:r>
              <a:rPr lang="en-US" b="1" dirty="0" smtClean="0">
                <a:latin typeface="Consolas" panose="020B0609020204030204" pitchFamily="49" charset="0"/>
              </a:rPr>
              <a:t>exec</a:t>
            </a:r>
            <a:r>
              <a:rPr lang="en-US" b="1" dirty="0" smtClean="0">
                <a:latin typeface="+mj-lt"/>
              </a:rPr>
              <a:t>()</a:t>
            </a:r>
            <a:r>
              <a:rPr lang="en-US" dirty="0" smtClean="0">
                <a:latin typeface="+mj-lt"/>
              </a:rPr>
              <a:t>.</a:t>
            </a:r>
          </a:p>
          <a:p>
            <a:pPr marL="630238" indent="-630238">
              <a:buClrTx/>
              <a:buSzPct val="100000"/>
              <a:buFont typeface="+mj-lt"/>
              <a:buAutoNum type="arabicPeriod" startAt="7"/>
            </a:pPr>
            <a:r>
              <a:rPr lang="en-US" dirty="0" smtClean="0">
                <a:latin typeface="+mj-lt"/>
              </a:rPr>
              <a:t>Interactive threads have higher sleep time to run time ratios.</a:t>
            </a:r>
          </a:p>
          <a:p>
            <a:pPr marL="630238" indent="-630238">
              <a:buClrTx/>
              <a:buSzPct val="99000"/>
              <a:buFont typeface="+mj-lt"/>
              <a:buAutoNum type="arabicPeriod" startAt="7"/>
            </a:pPr>
            <a:r>
              <a:rPr lang="en-US" altLang="en-US" dirty="0" smtClean="0"/>
              <a:t>It  allows VMS to support—soft—real-time applications.</a:t>
            </a:r>
          </a:p>
          <a:p>
            <a:pPr marL="630238" indent="-630238">
              <a:buClrTx/>
              <a:buSzPct val="99000"/>
              <a:buFont typeface="+mj-lt"/>
              <a:buAutoNum type="arabicPeriod" startAt="7"/>
            </a:pPr>
            <a:r>
              <a:rPr lang="en-US" altLang="en-US" dirty="0" smtClean="0"/>
              <a:t>Accessing again any page that was marked invalid will require two context switches.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37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use it?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your favorite distribution?</a:t>
            </a:r>
          </a:p>
          <a:p>
            <a:endParaRPr lang="en-US" dirty="0"/>
          </a:p>
          <a:p>
            <a:r>
              <a:rPr lang="en-US" dirty="0" smtClean="0"/>
              <a:t>What do you like/dislike?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My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 like </a:t>
            </a:r>
          </a:p>
          <a:p>
            <a:pPr lvl="1"/>
            <a:r>
              <a:rPr lang="en-US" dirty="0" smtClean="0"/>
              <a:t>Powerful file manipulation tools</a:t>
            </a:r>
          </a:p>
          <a:p>
            <a:pPr lvl="2"/>
            <a:r>
              <a:rPr lang="en-US" dirty="0" smtClean="0"/>
              <a:t>ASCII-oriented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Ease of installing Ubuntu</a:t>
            </a:r>
          </a:p>
          <a:p>
            <a:pPr>
              <a:spcBef>
                <a:spcPts val="1800"/>
              </a:spcBef>
            </a:pPr>
            <a:r>
              <a:rPr lang="en-US" b="1" i="1" dirty="0" smtClean="0"/>
              <a:t>I dislike</a:t>
            </a:r>
          </a:p>
          <a:p>
            <a:pPr lvl="1"/>
            <a:r>
              <a:rPr lang="en-US" dirty="0" smtClean="0"/>
              <a:t>Cryptic on-line manual</a:t>
            </a:r>
          </a:p>
          <a:p>
            <a:pPr lvl="1"/>
            <a:r>
              <a:rPr lang="en-US" dirty="0" smtClean="0"/>
              <a:t>Cryptic </a:t>
            </a:r>
            <a:r>
              <a:rPr lang="en-US" b="1" dirty="0" smtClean="0">
                <a:latin typeface="Consolas" panose="020B0609020204030204" pitchFamily="49" charset="0"/>
              </a:rPr>
              <a:t>apt</a:t>
            </a:r>
            <a:r>
              <a:rPr lang="en-US" dirty="0" smtClean="0"/>
              <a:t> line-oriented interface</a:t>
            </a:r>
          </a:p>
          <a:p>
            <a:pPr lvl="1"/>
            <a:r>
              <a:rPr lang="en-US" dirty="0" smtClean="0"/>
              <a:t>Lack of a great office suite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use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Subsystem for Linux on all my PCs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Just shifted to WSL 2</a:t>
            </a:r>
          </a:p>
          <a:p>
            <a:pPr lvl="1"/>
            <a:r>
              <a:rPr lang="en-US" dirty="0" smtClean="0"/>
              <a:t>Real Linux kernel</a:t>
            </a:r>
          </a:p>
          <a:p>
            <a:pPr lvl="1"/>
            <a:r>
              <a:rPr lang="en-US" dirty="0" smtClean="0"/>
              <a:t>Virtualized ext4 file system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Use it for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Program development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ASCII file manipulation</a:t>
            </a:r>
          </a:p>
        </p:txBody>
      </p:sp>
    </p:spTree>
    <p:extLst>
      <p:ext uri="{BB962C8B-B14F-4D97-AF65-F5344CB8AC3E}">
        <p14:creationId xmlns:p14="http://schemas.microsoft.com/office/powerpoint/2010/main" val="406595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FILE SYSTEM</a:t>
            </a:r>
            <a:br>
              <a:rPr lang="en-US" dirty="0" smtClean="0"/>
            </a:br>
            <a:r>
              <a:rPr lang="en-US" dirty="0" smtClean="0"/>
              <a:t>USER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UNIX?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First OS that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was </a:t>
            </a:r>
            <a:r>
              <a:rPr lang="en-US" altLang="en-US" b="1" dirty="0" smtClean="0"/>
              <a:t>portable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was written in a “</a:t>
            </a:r>
            <a:r>
              <a:rPr lang="en-US" altLang="en-US" b="1" dirty="0" smtClean="0"/>
              <a:t>high-level</a:t>
            </a:r>
            <a:r>
              <a:rPr lang="en-US" altLang="en-US" dirty="0" smtClean="0"/>
              <a:t>” language (C)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allowed its users to access—and modify—its source code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offered a </a:t>
            </a:r>
            <a:r>
              <a:rPr lang="en-US" altLang="en-US" b="1" i="1" dirty="0" smtClean="0"/>
              <a:t>great time-sharing</a:t>
            </a:r>
            <a:r>
              <a:rPr lang="en-US" altLang="en-US" dirty="0" smtClean="0"/>
              <a:t> experience on relatively inexpensive hardware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Ideal platform for OS research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Offers unsurpassed tools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Has influenced all recent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TYPES OF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Three types of files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 </a:t>
            </a:r>
            <a:r>
              <a:rPr lang="en-US" altLang="en-US" b="1" i="1" smtClean="0"/>
              <a:t>ordinary files</a:t>
            </a:r>
            <a:r>
              <a:rPr lang="en-US" altLang="en-US" i="1" smtClean="0"/>
              <a:t>:</a:t>
            </a:r>
            <a:br>
              <a:rPr lang="en-US" altLang="en-US" i="1" smtClean="0"/>
            </a:br>
            <a:r>
              <a:rPr lang="en-US" altLang="en-US" smtClean="0"/>
              <a:t>uninterpreted sequences of bytes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smtClean="0"/>
              <a:t>directories</a:t>
            </a:r>
            <a:r>
              <a:rPr lang="en-US" altLang="en-US" i="1" smtClean="0"/>
              <a:t>:</a:t>
            </a:r>
            <a:br>
              <a:rPr lang="en-US" altLang="en-US" i="1" smtClean="0"/>
            </a:br>
            <a:r>
              <a:rPr lang="en-US" altLang="en-US" smtClean="0"/>
              <a:t>accessed through special system calls 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i="1" smtClean="0"/>
              <a:t>special files</a:t>
            </a:r>
            <a:r>
              <a:rPr lang="en-US" altLang="en-US" i="1" smtClean="0"/>
              <a:t>: 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/>
              <a:t>allow access to hardware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Ordinary files 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 Five basic file operations are implemented: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smtClean="0">
                <a:latin typeface="Consolas" panose="020B0609020204030204" pitchFamily="49" charset="0"/>
              </a:rPr>
              <a:t>open()</a:t>
            </a:r>
            <a:r>
              <a:rPr lang="en-US" altLang="en-US" b="1" dirty="0" smtClean="0">
                <a:solidFill>
                  <a:srgbClr val="FFFF00"/>
                </a:solidFill>
              </a:rPr>
              <a:t>	</a:t>
            </a:r>
            <a:r>
              <a:rPr lang="en-US" altLang="en-US" dirty="0" smtClean="0"/>
              <a:t>returns a file descriptor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smtClean="0">
                <a:latin typeface="Consolas" panose="020B0609020204030204" pitchFamily="49" charset="0"/>
              </a:rPr>
              <a:t>read()</a:t>
            </a:r>
            <a:r>
              <a:rPr lang="en-US" altLang="en-US" b="1" dirty="0" smtClean="0"/>
              <a:t>	</a:t>
            </a:r>
            <a:r>
              <a:rPr lang="en-US" altLang="en-US" dirty="0" smtClean="0"/>
              <a:t>reads so many bytes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smtClean="0">
                <a:latin typeface="Consolas" panose="020B0609020204030204" pitchFamily="49" charset="0"/>
              </a:rPr>
              <a:t>write()</a:t>
            </a:r>
            <a:r>
              <a:rPr lang="en-US" altLang="en-US" dirty="0" smtClean="0">
                <a:latin typeface="Arial Black" panose="020B0A04020102020204" pitchFamily="34" charset="0"/>
              </a:rPr>
              <a:t>	</a:t>
            </a:r>
            <a:r>
              <a:rPr lang="en-US" altLang="en-US" dirty="0" smtClean="0"/>
              <a:t>writes so many bytes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err="1" smtClean="0">
                <a:latin typeface="Consolas" panose="020B0609020204030204" pitchFamily="49" charset="0"/>
              </a:rPr>
              <a:t>lseek</a:t>
            </a:r>
            <a:r>
              <a:rPr lang="en-US" altLang="en-US" b="1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>
                <a:latin typeface="Arial Black" panose="020B0A04020102020204" pitchFamily="34" charset="0"/>
              </a:rPr>
              <a:t>	</a:t>
            </a:r>
            <a:r>
              <a:rPr lang="en-US" altLang="en-US" dirty="0" smtClean="0"/>
              <a:t>changes position of current byte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smtClean="0">
                <a:latin typeface="Consolas" panose="020B0609020204030204" pitchFamily="49" charset="0"/>
              </a:rPr>
              <a:t>close()</a:t>
            </a:r>
            <a:r>
              <a:rPr lang="en-US" altLang="en-US" dirty="0" smtClean="0">
                <a:latin typeface="Arial Black" panose="020B0A04020102020204" pitchFamily="34" charset="0"/>
              </a:rPr>
              <a:t>	</a:t>
            </a:r>
            <a:r>
              <a:rPr lang="en-US" altLang="en-US" dirty="0" smtClean="0"/>
              <a:t>destroys the file descriptor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Ordinary files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All reading and writing are sequential.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/>
              <a:t>The effect of direct access is achieved by manipulating the offset through</a:t>
            </a:r>
            <a:r>
              <a:rPr lang="en-US" altLang="en-US" dirty="0" smtClean="0"/>
              <a:t> </a:t>
            </a:r>
            <a:r>
              <a:rPr lang="en-US" altLang="en-US" b="1" dirty="0" err="1">
                <a:latin typeface="Consolas" panose="020B0609020204030204" pitchFamily="49" charset="0"/>
              </a:rPr>
              <a:t>lseek</a:t>
            </a:r>
            <a:r>
              <a:rPr lang="en-US" altLang="en-US" b="1" dirty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Files are stored into fixed-size </a:t>
            </a:r>
            <a:r>
              <a:rPr lang="en-US" altLang="en-US" i="1" dirty="0" smtClean="0"/>
              <a:t>blocks</a:t>
            </a:r>
            <a:endParaRPr lang="en-US" altLang="en-US" dirty="0" smtClean="0"/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Block boundaries are hidden from the users</a:t>
            </a:r>
            <a:br>
              <a:rPr lang="en-US" altLang="en-US" dirty="0" smtClean="0"/>
            </a:br>
            <a:r>
              <a:rPr lang="en-US" altLang="en-US" i="1" dirty="0" smtClean="0"/>
              <a:t>Same as in MS-DOS/Windows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file metadata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Include file size, file owner, access rights, last time the file was modified, … </a:t>
            </a:r>
            <a:br>
              <a:rPr lang="en-US" altLang="en-US" dirty="0" smtClean="0"/>
            </a:br>
            <a:r>
              <a:rPr lang="en-US" altLang="en-US" dirty="0" smtClean="0"/>
              <a:t>but not the </a:t>
            </a:r>
            <a:r>
              <a:rPr lang="en-US" altLang="en-US" b="1" i="1" dirty="0" smtClean="0"/>
              <a:t>file name</a:t>
            </a:r>
            <a:endParaRPr lang="en-US" altLang="en-US" b="1" dirty="0" smtClean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Stored in the file </a:t>
            </a:r>
            <a:r>
              <a:rPr lang="en-US" altLang="en-US" b="1" i="1" dirty="0" err="1" smtClean="0"/>
              <a:t>i</a:t>
            </a:r>
            <a:r>
              <a:rPr lang="en-US" altLang="en-US" b="1" i="1" dirty="0" smtClean="0"/>
              <a:t>-node</a:t>
            </a:r>
            <a:r>
              <a:rPr lang="en-US" altLang="en-US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Accessed through special system calls:</a:t>
            </a:r>
            <a:br>
              <a:rPr lang="en-US" altLang="en-US" dirty="0" smtClean="0"/>
            </a:br>
            <a:r>
              <a:rPr lang="en-US" altLang="en-US" b="1" dirty="0" err="1" smtClean="0">
                <a:latin typeface="Consolas" panose="020B0609020204030204" pitchFamily="49" charset="0"/>
              </a:rPr>
              <a:t>chmod</a:t>
            </a:r>
            <a:r>
              <a:rPr lang="en-US" altLang="en-US" b="1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>
                <a:latin typeface="Arial" panose="020B0604020202020204" pitchFamily="34" charset="0"/>
              </a:rPr>
              <a:t>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chown</a:t>
            </a:r>
            <a:r>
              <a:rPr lang="en-US" altLang="en-US" b="1" dirty="0" smtClean="0">
                <a:latin typeface="Consolas" panose="020B0609020204030204" pitchFamily="49" charset="0"/>
              </a:rPr>
              <a:t>()</a:t>
            </a:r>
            <a:r>
              <a:rPr lang="en-US" altLang="en-US" dirty="0" smtClean="0">
                <a:latin typeface="Arial" panose="020B0604020202020204" pitchFamily="34" charset="0"/>
              </a:rPr>
              <a:t>, ...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I/O buffering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UNIX caches in main memory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I-nodes of opened files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Recently accessed file blocks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 Delayed write policy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Increases the I/O throughput 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Will result in lost writes whenever a process or the system crashes.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Terminal I/O are buffered one line at a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Directories (I)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Map file names with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 addresses</a:t>
            </a:r>
          </a:p>
          <a:p>
            <a:endParaRPr lang="en-US" altLang="en-US" i="1" dirty="0" smtClean="0"/>
          </a:p>
          <a:p>
            <a:endParaRPr lang="en-US" altLang="en-US" i="1" dirty="0" smtClean="0"/>
          </a:p>
          <a:p>
            <a:endParaRPr lang="en-US" altLang="en-US" i="1" dirty="0" smtClean="0"/>
          </a:p>
          <a:p>
            <a:pPr marL="0" indent="0">
              <a:buNone/>
            </a:pPr>
            <a:r>
              <a:rPr lang="en-US" altLang="en-US" i="1" dirty="0" smtClean="0"/>
              <a:t/>
            </a:r>
            <a:br>
              <a:rPr lang="en-US" altLang="en-US" i="1" dirty="0" smtClean="0"/>
            </a:b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i="1" dirty="0" smtClean="0"/>
          </a:p>
          <a:p>
            <a:endParaRPr lang="en-US" altLang="en-US" i="1" dirty="0" smtClean="0"/>
          </a:p>
          <a:p>
            <a:r>
              <a:rPr lang="en-US" altLang="en-US" i="1" dirty="0" smtClean="0"/>
              <a:t>Do not contain any other information!</a:t>
            </a:r>
            <a:r>
              <a:rPr lang="en-US" altLang="en-US" dirty="0" smtClean="0"/>
              <a:t> </a:t>
            </a:r>
          </a:p>
        </p:txBody>
      </p:sp>
      <p:grpSp>
        <p:nvGrpSpPr>
          <p:cNvPr id="22532" name="Group 21"/>
          <p:cNvGrpSpPr>
            <a:grpSpLocks/>
          </p:cNvGrpSpPr>
          <p:nvPr/>
        </p:nvGrpSpPr>
        <p:grpSpPr bwMode="auto">
          <a:xfrm>
            <a:off x="4198676" y="2745964"/>
            <a:ext cx="3037485" cy="2657475"/>
            <a:chOff x="0" y="0"/>
            <a:chExt cx="1721" cy="1674"/>
          </a:xfrm>
        </p:grpSpPr>
        <p:grpSp>
          <p:nvGrpSpPr>
            <p:cNvPr id="22533" name="Group 8"/>
            <p:cNvGrpSpPr>
              <a:grpSpLocks/>
            </p:cNvGrpSpPr>
            <p:nvPr/>
          </p:nvGrpSpPr>
          <p:grpSpPr bwMode="auto">
            <a:xfrm>
              <a:off x="1" y="0"/>
              <a:ext cx="1720" cy="335"/>
              <a:chOff x="1" y="0"/>
              <a:chExt cx="1720" cy="335"/>
            </a:xfrm>
          </p:grpSpPr>
          <p:sp>
            <p:nvSpPr>
              <p:cNvPr id="22546" name="Rectangle 6"/>
              <p:cNvSpPr>
                <a:spLocks noChangeArrowheads="1"/>
              </p:cNvSpPr>
              <p:nvPr/>
            </p:nvSpPr>
            <p:spPr bwMode="auto">
              <a:xfrm>
                <a:off x="1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Consolas" panose="020B0609020204030204" pitchFamily="49" charset="0"/>
                  </a:rPr>
                  <a:t>Name</a:t>
                </a:r>
              </a:p>
            </p:txBody>
          </p:sp>
          <p:sp>
            <p:nvSpPr>
              <p:cNvPr id="22547" name="Rectangle 7"/>
              <p:cNvSpPr>
                <a:spLocks noChangeArrowheads="1"/>
              </p:cNvSpPr>
              <p:nvPr/>
            </p:nvSpPr>
            <p:spPr bwMode="auto">
              <a:xfrm>
                <a:off x="861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i-node</a:t>
                </a:r>
              </a:p>
            </p:txBody>
          </p:sp>
        </p:grpSp>
        <p:grpSp>
          <p:nvGrpSpPr>
            <p:cNvPr id="22534" name="Group 9"/>
            <p:cNvGrpSpPr>
              <a:grpSpLocks/>
            </p:cNvGrpSpPr>
            <p:nvPr/>
          </p:nvGrpSpPr>
          <p:grpSpPr bwMode="auto">
            <a:xfrm>
              <a:off x="1" y="335"/>
              <a:ext cx="1719" cy="335"/>
              <a:chOff x="1" y="0"/>
              <a:chExt cx="1719" cy="335"/>
            </a:xfrm>
          </p:grpSpPr>
          <p:sp>
            <p:nvSpPr>
              <p:cNvPr id="22544" name="Rectangle 1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emacs</a:t>
                </a:r>
              </a:p>
            </p:txBody>
          </p:sp>
          <p:sp>
            <p:nvSpPr>
              <p:cNvPr id="22545" name="Rectangle 11"/>
              <p:cNvSpPr>
                <a:spLocks noChangeArrowheads="1"/>
              </p:cNvSpPr>
              <p:nvPr/>
            </p:nvSpPr>
            <p:spPr bwMode="auto">
              <a:xfrm>
                <a:off x="86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510</a:t>
                </a:r>
              </a:p>
            </p:txBody>
          </p:sp>
        </p:grpSp>
        <p:grpSp>
          <p:nvGrpSpPr>
            <p:cNvPr id="22535" name="Group 12"/>
            <p:cNvGrpSpPr>
              <a:grpSpLocks/>
            </p:cNvGrpSpPr>
            <p:nvPr/>
          </p:nvGrpSpPr>
          <p:grpSpPr bwMode="auto">
            <a:xfrm>
              <a:off x="0" y="669"/>
              <a:ext cx="1720" cy="335"/>
              <a:chOff x="0" y="0"/>
              <a:chExt cx="1720" cy="335"/>
            </a:xfrm>
          </p:grpSpPr>
          <p:sp>
            <p:nvSpPr>
              <p:cNvPr id="22542" name="Rectangle 1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pico</a:t>
                </a:r>
              </a:p>
            </p:txBody>
          </p:sp>
          <p:sp>
            <p:nvSpPr>
              <p:cNvPr id="22543" name="Rectangle 14"/>
              <p:cNvSpPr>
                <a:spLocks noChangeArrowheads="1"/>
              </p:cNvSpPr>
              <p:nvPr/>
            </p:nvSpPr>
            <p:spPr bwMode="auto">
              <a:xfrm>
                <a:off x="86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Consolas" panose="020B0609020204030204" pitchFamily="49" charset="0"/>
                  </a:rPr>
                  <a:t>306</a:t>
                </a:r>
              </a:p>
            </p:txBody>
          </p:sp>
        </p:grpSp>
        <p:grpSp>
          <p:nvGrpSpPr>
            <p:cNvPr id="22536" name="Group 15"/>
            <p:cNvGrpSpPr>
              <a:grpSpLocks/>
            </p:cNvGrpSpPr>
            <p:nvPr/>
          </p:nvGrpSpPr>
          <p:grpSpPr bwMode="auto">
            <a:xfrm>
              <a:off x="0" y="1004"/>
              <a:ext cx="1720" cy="335"/>
              <a:chOff x="0" y="0"/>
              <a:chExt cx="1720" cy="335"/>
            </a:xfrm>
          </p:grpSpPr>
          <p:sp>
            <p:nvSpPr>
              <p:cNvPr id="22540" name="Rectangle 1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vi</a:t>
                </a:r>
              </a:p>
            </p:txBody>
          </p:sp>
          <p:sp>
            <p:nvSpPr>
              <p:cNvPr id="22541" name="Rectangle 17"/>
              <p:cNvSpPr>
                <a:spLocks noChangeArrowheads="1"/>
              </p:cNvSpPr>
              <p:nvPr/>
            </p:nvSpPr>
            <p:spPr bwMode="auto">
              <a:xfrm>
                <a:off x="86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 dirty="0">
                    <a:latin typeface="Consolas" panose="020B0609020204030204" pitchFamily="49" charset="0"/>
                  </a:rPr>
                  <a:t>975</a:t>
                </a:r>
              </a:p>
            </p:txBody>
          </p:sp>
        </p:grpSp>
        <p:grpSp>
          <p:nvGrpSpPr>
            <p:cNvPr id="22537" name="Group 18"/>
            <p:cNvGrpSpPr>
              <a:grpSpLocks/>
            </p:cNvGrpSpPr>
            <p:nvPr/>
          </p:nvGrpSpPr>
          <p:grpSpPr bwMode="auto">
            <a:xfrm>
              <a:off x="0" y="1339"/>
              <a:ext cx="1720" cy="335"/>
              <a:chOff x="0" y="0"/>
              <a:chExt cx="1720" cy="335"/>
            </a:xfrm>
          </p:grpSpPr>
          <p:sp>
            <p:nvSpPr>
              <p:cNvPr id="22538" name="Rectangle 1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nsolas" panose="020B0609020204030204" pitchFamily="49" charset="0"/>
                  </a:rPr>
                  <a:t>…</a:t>
                </a:r>
              </a:p>
            </p:txBody>
          </p:sp>
          <p:sp>
            <p:nvSpPr>
              <p:cNvPr id="22539" name="Rectangle 20"/>
              <p:cNvSpPr>
                <a:spLocks noChangeArrowheads="1"/>
              </p:cNvSpPr>
              <p:nvPr/>
            </p:nvSpPr>
            <p:spPr bwMode="auto">
              <a:xfrm>
                <a:off x="860" y="0"/>
                <a:ext cx="860" cy="335"/>
              </a:xfrm>
              <a:prstGeom prst="rect">
                <a:avLst/>
              </a:prstGeom>
              <a:solidFill>
                <a:schemeClr val="accent1"/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800">
                    <a:latin typeface="Consolas" panose="020B0609020204030204" pitchFamily="49" charset="0"/>
                  </a:rPr>
                  <a:t>…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Directories (II)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Two directory entries can point to the </a:t>
            </a:r>
            <a:r>
              <a:rPr lang="en-US" altLang="en-US" dirty="0" smtClean="0"/>
              <a:t>same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</a:t>
            </a:r>
            <a:endParaRPr lang="en-US" altLang="en-US" dirty="0" smtClean="0"/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Directory subtrees cannot cross file system boundaries unless a new </a:t>
            </a:r>
            <a:r>
              <a:rPr lang="en-US" altLang="en-US" i="1" dirty="0" smtClean="0"/>
              <a:t>file system</a:t>
            </a:r>
            <a:r>
              <a:rPr lang="en-US" altLang="en-US" dirty="0" smtClean="0"/>
              <a:t> is </a:t>
            </a:r>
            <a:r>
              <a:rPr lang="en-US" altLang="en-US" b="1" i="1" dirty="0" smtClean="0"/>
              <a:t>mounted</a:t>
            </a:r>
            <a:r>
              <a:rPr lang="en-US" altLang="en-US" dirty="0" smtClean="0"/>
              <a:t> somewhere in the subtree. 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altLang="en-US" dirty="0" smtClean="0"/>
              <a:t>To avoid loops in directory structure, </a:t>
            </a:r>
            <a:r>
              <a:rPr lang="en-US" altLang="en-US" i="1" dirty="0" smtClean="0"/>
              <a:t>directory</a:t>
            </a:r>
            <a:r>
              <a:rPr lang="en-US" altLang="en-US" dirty="0" smtClean="0"/>
              <a:t> files cannot  have more than one pathname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0"/>
          <p:cNvSpPr>
            <a:spLocks noChangeArrowheads="1"/>
          </p:cNvSpPr>
          <p:nvPr/>
        </p:nvSpPr>
        <p:spPr bwMode="auto">
          <a:xfrm>
            <a:off x="7924800" y="3276600"/>
            <a:ext cx="1905000" cy="2895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79" name="Rectangle 27"/>
          <p:cNvSpPr>
            <a:spLocks noChangeArrowheads="1"/>
          </p:cNvSpPr>
          <p:nvPr/>
        </p:nvSpPr>
        <p:spPr bwMode="auto">
          <a:xfrm>
            <a:off x="3124200" y="2362200"/>
            <a:ext cx="1828800" cy="2743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“Mounting” a file system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1905001" y="1704975"/>
            <a:ext cx="2366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Root partition</a:t>
            </a:r>
          </a:p>
        </p:txBody>
      </p:sp>
      <p:sp>
        <p:nvSpPr>
          <p:cNvPr id="24582" name="Line 15"/>
          <p:cNvSpPr>
            <a:spLocks noChangeShapeType="1"/>
          </p:cNvSpPr>
          <p:nvPr/>
        </p:nvSpPr>
        <p:spPr bwMode="auto">
          <a:xfrm>
            <a:off x="3886200" y="2971800"/>
            <a:ext cx="228600" cy="1219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13"/>
          <p:cNvSpPr>
            <a:spLocks noChangeShapeType="1"/>
          </p:cNvSpPr>
          <p:nvPr/>
        </p:nvSpPr>
        <p:spPr bwMode="auto">
          <a:xfrm flipH="1">
            <a:off x="3505200" y="2971800"/>
            <a:ext cx="381000" cy="1143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14"/>
          <p:cNvSpPr>
            <a:spLocks noChangeShapeType="1"/>
          </p:cNvSpPr>
          <p:nvPr/>
        </p:nvSpPr>
        <p:spPr bwMode="auto">
          <a:xfrm>
            <a:off x="3886200" y="2971800"/>
            <a:ext cx="457200" cy="609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6"/>
          <p:cNvSpPr>
            <a:spLocks noChangeShapeType="1"/>
          </p:cNvSpPr>
          <p:nvPr/>
        </p:nvSpPr>
        <p:spPr bwMode="auto">
          <a:xfrm flipH="1">
            <a:off x="3657600" y="4191000"/>
            <a:ext cx="4572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7"/>
          <p:cNvSpPr>
            <a:spLocks noChangeShapeType="1"/>
          </p:cNvSpPr>
          <p:nvPr/>
        </p:nvSpPr>
        <p:spPr bwMode="auto">
          <a:xfrm>
            <a:off x="4114800" y="4191000"/>
            <a:ext cx="4572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7" name="Group 20"/>
          <p:cNvGrpSpPr>
            <a:grpSpLocks/>
          </p:cNvGrpSpPr>
          <p:nvPr/>
        </p:nvGrpSpPr>
        <p:grpSpPr bwMode="auto">
          <a:xfrm>
            <a:off x="8153400" y="3581400"/>
            <a:ext cx="1524000" cy="2286000"/>
            <a:chOff x="0" y="0"/>
            <a:chExt cx="768" cy="1248"/>
          </a:xfrm>
        </p:grpSpPr>
        <p:sp>
          <p:nvSpPr>
            <p:cNvPr id="24596" name="Line 21"/>
            <p:cNvSpPr>
              <a:spLocks noChangeShapeType="1"/>
            </p:cNvSpPr>
            <p:nvPr/>
          </p:nvSpPr>
          <p:spPr bwMode="auto">
            <a:xfrm>
              <a:off x="240" y="0"/>
              <a:ext cx="144" cy="7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7" name="Group 22"/>
            <p:cNvGrpSpPr>
              <a:grpSpLocks/>
            </p:cNvGrpSpPr>
            <p:nvPr/>
          </p:nvGrpSpPr>
          <p:grpSpPr bwMode="auto">
            <a:xfrm>
              <a:off x="0" y="0"/>
              <a:ext cx="768" cy="1248"/>
              <a:chOff x="0" y="0"/>
              <a:chExt cx="768" cy="1248"/>
            </a:xfrm>
          </p:grpSpPr>
          <p:sp>
            <p:nvSpPr>
              <p:cNvPr id="24598" name="Line 2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240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Line 24"/>
              <p:cNvSpPr>
                <a:spLocks noChangeShapeType="1"/>
              </p:cNvSpPr>
              <p:nvPr/>
            </p:nvSpPr>
            <p:spPr bwMode="auto">
              <a:xfrm>
                <a:off x="240" y="0"/>
                <a:ext cx="52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Line 25"/>
              <p:cNvSpPr>
                <a:spLocks noChangeShapeType="1"/>
              </p:cNvSpPr>
              <p:nvPr/>
            </p:nvSpPr>
            <p:spPr bwMode="auto">
              <a:xfrm flipH="1">
                <a:off x="96" y="768"/>
                <a:ext cx="288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Line 26"/>
              <p:cNvSpPr>
                <a:spLocks noChangeShapeType="1"/>
              </p:cNvSpPr>
              <p:nvPr/>
            </p:nvSpPr>
            <p:spPr bwMode="auto">
              <a:xfrm>
                <a:off x="384" y="768"/>
                <a:ext cx="288" cy="48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8" name="Text Box 28"/>
          <p:cNvSpPr txBox="1">
            <a:spLocks noChangeArrowheads="1"/>
          </p:cNvSpPr>
          <p:nvPr/>
        </p:nvSpPr>
        <p:spPr bwMode="auto">
          <a:xfrm>
            <a:off x="3140013" y="4183193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bin</a:t>
            </a:r>
          </a:p>
        </p:txBody>
      </p:sp>
      <p:sp>
        <p:nvSpPr>
          <p:cNvPr id="24589" name="Text Box 29"/>
          <p:cNvSpPr txBox="1">
            <a:spLocks noChangeArrowheads="1"/>
          </p:cNvSpPr>
          <p:nvPr/>
        </p:nvSpPr>
        <p:spPr bwMode="auto">
          <a:xfrm>
            <a:off x="4257675" y="3733800"/>
            <a:ext cx="781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 err="1">
                <a:latin typeface="+mn-lt"/>
              </a:rPr>
              <a:t>usr</a:t>
            </a:r>
            <a:endParaRPr lang="en-US" altLang="en-US" sz="2800" dirty="0">
              <a:latin typeface="+mn-lt"/>
            </a:endParaRPr>
          </a:p>
        </p:txBody>
      </p:sp>
      <p:sp>
        <p:nvSpPr>
          <p:cNvPr id="24590" name="Line 31"/>
          <p:cNvSpPr>
            <a:spLocks noChangeShapeType="1"/>
          </p:cNvSpPr>
          <p:nvPr/>
        </p:nvSpPr>
        <p:spPr bwMode="auto">
          <a:xfrm>
            <a:off x="8915400" y="50292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33"/>
          <p:cNvSpPr txBox="1">
            <a:spLocks noChangeArrowheads="1"/>
          </p:cNvSpPr>
          <p:nvPr/>
        </p:nvSpPr>
        <p:spPr bwMode="auto">
          <a:xfrm>
            <a:off x="3733800" y="2438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/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92" name="Text Box 35"/>
          <p:cNvSpPr txBox="1">
            <a:spLocks noChangeArrowheads="1"/>
          </p:cNvSpPr>
          <p:nvPr/>
        </p:nvSpPr>
        <p:spPr bwMode="auto">
          <a:xfrm>
            <a:off x="7627607" y="2559845"/>
            <a:ext cx="2497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/>
              <a:t>Other partition</a:t>
            </a:r>
          </a:p>
        </p:txBody>
      </p:sp>
      <p:sp>
        <p:nvSpPr>
          <p:cNvPr id="24593" name="Line 36"/>
          <p:cNvSpPr>
            <a:spLocks noChangeShapeType="1"/>
          </p:cNvSpPr>
          <p:nvPr/>
        </p:nvSpPr>
        <p:spPr bwMode="auto">
          <a:xfrm>
            <a:off x="4419600" y="3581400"/>
            <a:ext cx="4191000" cy="0"/>
          </a:xfrm>
          <a:prstGeom prst="line">
            <a:avLst/>
          </a:prstGeom>
          <a:noFill/>
          <a:ln w="114300" cap="sq">
            <a:solidFill>
              <a:srgbClr val="FF0000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37"/>
          <p:cNvSpPr txBox="1">
            <a:spLocks noChangeArrowheads="1"/>
          </p:cNvSpPr>
          <p:nvPr/>
        </p:nvSpPr>
        <p:spPr bwMode="auto">
          <a:xfrm>
            <a:off x="5715000" y="2559846"/>
            <a:ext cx="1201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/>
              <a:t>mount</a:t>
            </a:r>
          </a:p>
        </p:txBody>
      </p:sp>
      <p:sp>
        <p:nvSpPr>
          <p:cNvPr id="24595" name="Text Box 39"/>
          <p:cNvSpPr txBox="1">
            <a:spLocks noChangeArrowheads="1"/>
          </p:cNvSpPr>
          <p:nvPr/>
        </p:nvSpPr>
        <p:spPr bwMode="auto">
          <a:xfrm>
            <a:off x="2057400" y="5284788"/>
            <a:ext cx="5575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After mount, root of second partition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can be accessed as</a:t>
            </a:r>
            <a:r>
              <a:rPr lang="en-US" altLang="en-US" b="1"/>
              <a:t> /usr</a:t>
            </a:r>
            <a:r>
              <a:rPr lang="en-US" altLang="en-US" sz="2800" b="1"/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9246371" y="4860603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Directories (III)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With BSD </a:t>
            </a:r>
            <a:r>
              <a:rPr lang="en-US" altLang="en-US" i="1" dirty="0" smtClean="0"/>
              <a:t>symbolic links, </a:t>
            </a:r>
            <a:r>
              <a:rPr lang="en-US" altLang="en-US" dirty="0" smtClean="0"/>
              <a:t>you can write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ln -s /bin/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emacs</a:t>
            </a:r>
            <a:r>
              <a:rPr lang="en-US" altLang="en-US" sz="3600" b="1" dirty="0">
                <a:latin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usr</a:t>
            </a:r>
            <a:r>
              <a:rPr lang="en-US" altLang="en-US" b="1" dirty="0" smtClean="0">
                <a:latin typeface="Consolas" panose="020B0609020204030204" pitchFamily="49" charset="0"/>
              </a:rPr>
              <a:t>/local/bin/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emacs</a:t>
            </a:r>
            <a:r>
              <a:rPr lang="en-US" altLang="en-US" b="1" dirty="0" smtClean="0">
                <a:latin typeface="Consolas" panose="020B0609020204030204" pitchFamily="49" charset="0"/>
              </a:rPr>
              <a:t> </a:t>
            </a:r>
            <a:endParaRPr lang="en-US" altLang="en-US" sz="3600" b="1" dirty="0"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600" dirty="0"/>
              <a:t>	</a:t>
            </a:r>
            <a:r>
              <a:rPr lang="en-US" altLang="en-US" dirty="0" smtClean="0"/>
              <a:t>even tough </a:t>
            </a:r>
            <a:r>
              <a:rPr lang="en-US" altLang="en-US" b="1" dirty="0" smtClean="0">
                <a:latin typeface="Consolas" panose="020B0609020204030204" pitchFamily="49" charset="0"/>
              </a:rPr>
              <a:t>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usr</a:t>
            </a:r>
            <a:r>
              <a:rPr lang="en-US" altLang="en-US" b="1" dirty="0" smtClean="0">
                <a:latin typeface="Consolas" panose="020B0609020204030204" pitchFamily="49" charset="0"/>
              </a:rPr>
              <a:t>/local/bin/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emacs</a:t>
            </a:r>
            <a:r>
              <a:rPr lang="en-US" altLang="en-US" b="1" dirty="0" smtClean="0">
                <a:latin typeface="Consolas" panose="020B0609020204030204" pitchFamily="49" charset="0"/>
              </a:rPr>
              <a:t>  </a:t>
            </a:r>
            <a:r>
              <a:rPr lang="en-US" altLang="en-US" b="1" dirty="0" smtClean="0"/>
              <a:t>and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/bin/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emacs</a:t>
            </a:r>
            <a:r>
              <a:rPr lang="en-US" altLang="en-US" b="1" dirty="0" smtClean="0">
                <a:latin typeface="Consolas" panose="020B0609020204030204" pitchFamily="49" charset="0"/>
              </a:rPr>
              <a:t> </a:t>
            </a:r>
            <a:r>
              <a:rPr lang="en-US" altLang="en-US" dirty="0" smtClean="0"/>
              <a:t>are in two different partitions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Symbolic links point to another directory entry instead of the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Same concept as </a:t>
            </a:r>
            <a:r>
              <a:rPr lang="en-US" altLang="en-US" i="1" dirty="0" smtClean="0"/>
              <a:t>Windows shortcuts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Special files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Map file names with system devices: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/dev/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tty</a:t>
            </a:r>
            <a:r>
              <a:rPr lang="en-US" altLang="en-US" dirty="0" smtClean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smtClean="0"/>
              <a:t>	your terminal screen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/dev/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kmem</a:t>
            </a:r>
            <a:r>
              <a:rPr lang="en-US" altLang="en-US" dirty="0" smtClean="0"/>
              <a:t>	the kernel memory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/dev/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sd</a:t>
            </a:r>
            <a:r>
              <a:rPr lang="en-US" altLang="en-US" b="1" dirty="0" smtClean="0">
                <a:latin typeface="Consolas" panose="020B0609020204030204" pitchFamily="49" charset="0"/>
              </a:rPr>
              <a:t>*1</a:t>
            </a:r>
            <a:r>
              <a:rPr lang="en-US" altLang="en-US" dirty="0" smtClean="0"/>
              <a:t>	first partition of </a:t>
            </a:r>
            <a:r>
              <a:rPr lang="en-US" dirty="0" err="1" smtClean="0"/>
              <a:t>SATA</a:t>
            </a:r>
            <a:r>
              <a:rPr lang="en-US" dirty="0" smtClean="0"/>
              <a:t>  or removable device *  </a:t>
            </a:r>
          </a:p>
          <a:p>
            <a:r>
              <a:rPr lang="en-US" altLang="en-US" dirty="0" smtClean="0"/>
              <a:t>Allows accessing these devices as if they were files:</a:t>
            </a:r>
          </a:p>
          <a:p>
            <a:pPr lvl="1"/>
            <a:r>
              <a:rPr lang="en-US" altLang="en-US" dirty="0" smtClean="0"/>
              <a:t> No separate I/O constructs for devices</a:t>
            </a:r>
          </a:p>
          <a:p>
            <a:pPr lvl="1"/>
            <a:r>
              <a:rPr lang="en-US" altLang="en-US" i="1" dirty="0"/>
              <a:t> </a:t>
            </a:r>
            <a:r>
              <a:rPr lang="en-US" altLang="en-US" i="1" dirty="0" smtClean="0"/>
              <a:t>Poor solution </a:t>
            </a:r>
            <a:r>
              <a:rPr lang="en-US" altLang="en-US" dirty="0" smtClean="0"/>
              <a:t>for flash drives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Historic 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40000"/>
              </a:lnSpc>
            </a:pPr>
            <a:r>
              <a:rPr lang="en-US" altLang="en-US" dirty="0" smtClean="0"/>
              <a:t>Four steps of evolution</a:t>
            </a:r>
          </a:p>
          <a:p>
            <a:pPr marL="1524000" lvl="2" indent="-609600">
              <a:lnSpc>
                <a:spcPct val="140000"/>
              </a:lnSpc>
              <a:buSzPct val="100000"/>
              <a:buFontTx/>
              <a:buAutoNum type="arabicPeriod"/>
            </a:pPr>
            <a:r>
              <a:rPr lang="en-US" altLang="en-US" dirty="0" smtClean="0"/>
              <a:t>The early beginnings (early 70’s)</a:t>
            </a:r>
          </a:p>
          <a:p>
            <a:pPr marL="1524000" lvl="2" indent="-609600">
              <a:lnSpc>
                <a:spcPct val="140000"/>
              </a:lnSpc>
              <a:buSzPct val="100000"/>
              <a:buFontTx/>
              <a:buAutoNum type="arabicPeriod"/>
            </a:pPr>
            <a:r>
              <a:rPr lang="en-US" altLang="en-US" dirty="0" smtClean="0"/>
              <a:t>Coming out of age (late 70’s)</a:t>
            </a:r>
          </a:p>
          <a:p>
            <a:pPr marL="1524000" lvl="2" indent="-609600">
              <a:lnSpc>
                <a:spcPct val="140000"/>
              </a:lnSpc>
              <a:buSzPct val="100000"/>
              <a:buFontTx/>
              <a:buAutoNum type="arabicPeriod"/>
            </a:pPr>
            <a:r>
              <a:rPr lang="en-US" altLang="en-US" dirty="0" smtClean="0"/>
              <a:t>The triumphant decade (80’s)</a:t>
            </a:r>
          </a:p>
          <a:p>
            <a:pPr marL="1524000" lvl="2" indent="-609600">
              <a:lnSpc>
                <a:spcPct val="140000"/>
              </a:lnSpc>
              <a:buSzPct val="100000"/>
              <a:buFontTx/>
              <a:buAutoNum type="arabicPeriod"/>
            </a:pPr>
            <a:r>
              <a:rPr lang="en-US" altLang="en-US" dirty="0" smtClean="0"/>
              <a:t>The transition to Linux (90’s)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Protection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Simplified access control list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File owner can specify three access rights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b="1" dirty="0" smtClean="0">
                <a:latin typeface="Consolas" panose="020B0609020204030204" pitchFamily="49" charset="0"/>
              </a:rPr>
              <a:t>read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b="1" dirty="0" smtClean="0">
                <a:latin typeface="Consolas" panose="020B0609020204030204" pitchFamily="49" charset="0"/>
              </a:rPr>
              <a:t>write 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b="1" dirty="0" smtClean="0">
                <a:latin typeface="Consolas" panose="020B0609020204030204" pitchFamily="49" charset="0"/>
              </a:rPr>
              <a:t>execute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for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dirty="0" smtClean="0"/>
              <a:t>herself (</a:t>
            </a:r>
            <a:r>
              <a:rPr lang="en-US" altLang="en-US" b="1" dirty="0" smtClean="0">
                <a:latin typeface="Consolas" panose="020B0609020204030204" pitchFamily="49" charset="0"/>
              </a:rPr>
              <a:t>user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dirty="0" smtClean="0"/>
              <a:t>a group in </a:t>
            </a:r>
            <a:r>
              <a:rPr lang="en-US" altLang="en-US" b="1" dirty="0" smtClean="0">
                <a:latin typeface="Consolas" panose="020B0609020204030204" pitchFamily="49" charset="0"/>
              </a:rPr>
              <a:t>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etc</a:t>
            </a:r>
            <a:r>
              <a:rPr lang="en-US" altLang="en-US" b="1" dirty="0" smtClean="0">
                <a:latin typeface="Consolas" panose="020B0609020204030204" pitchFamily="49" charset="0"/>
              </a:rPr>
              <a:t>/group </a:t>
            </a:r>
            <a:r>
              <a:rPr lang="en-US" altLang="en-US" dirty="0" smtClean="0"/>
              <a:t>(</a:t>
            </a:r>
            <a:r>
              <a:rPr lang="en-US" altLang="en-US" b="1" dirty="0" smtClean="0">
                <a:latin typeface="Consolas" panose="020B0609020204030204" pitchFamily="49" charset="0"/>
              </a:rPr>
              <a:t>group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0000"/>
              </a:lnSpc>
              <a:spcBef>
                <a:spcPct val="5000"/>
              </a:spcBef>
            </a:pPr>
            <a:r>
              <a:rPr lang="en-US" altLang="en-US" dirty="0" smtClean="0"/>
              <a:t>all other users (</a:t>
            </a:r>
            <a:r>
              <a:rPr lang="en-US" altLang="en-US" b="1" dirty="0" smtClean="0">
                <a:latin typeface="Consolas" panose="020B0609020204030204" pitchFamily="49" charset="0"/>
              </a:rPr>
              <a:t>other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>
                <a:latin typeface="Consolas" panose="020B0609020204030204" pitchFamily="49" charset="0"/>
              </a:rPr>
              <a:t>rwx</a:t>
            </a:r>
            <a:r>
              <a:rPr lang="en-US" altLang="en-US" b="1" dirty="0" smtClean="0">
                <a:latin typeface="Consolas" panose="020B0609020204030204" pitchFamily="49" charset="0"/>
              </a:rPr>
              <a:t>------</a:t>
            </a:r>
          </a:p>
          <a:p>
            <a:pPr lvl="1"/>
            <a:endParaRPr lang="en-US" altLang="en-US" b="1" dirty="0" smtClean="0">
              <a:latin typeface="Consolas" panose="020B0609020204030204" pitchFamily="49" charset="0"/>
            </a:endParaRP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-r-----</a:t>
            </a:r>
            <a:endParaRPr lang="en-US" altLang="en-US" b="1" dirty="0">
              <a:latin typeface="Consolas" panose="020B0609020204030204" pitchFamily="49" charset="0"/>
            </a:endParaRPr>
          </a:p>
          <a:p>
            <a:endParaRPr lang="en-US" altLang="en-US" b="1" dirty="0" smtClean="0">
              <a:latin typeface="Consolas" panose="020B0609020204030204" pitchFamily="49" charset="0"/>
            </a:endParaRPr>
          </a:p>
          <a:p>
            <a:endParaRPr lang="en-US" altLang="en-US" b="1" dirty="0" smtClean="0">
              <a:latin typeface="Consolas" panose="020B0609020204030204" pitchFamily="49" charset="0"/>
            </a:endParaRP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-r—</a:t>
            </a:r>
          </a:p>
          <a:p>
            <a:pPr lvl="1"/>
            <a:endParaRPr lang="en-US" altLang="en-US" b="1" dirty="0" smtClean="0">
              <a:latin typeface="Courier New" panose="02070309020205020404" pitchFamily="49" charset="0"/>
            </a:endParaRPr>
          </a:p>
          <a:p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47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>
                <a:latin typeface="Consolas" panose="020B0609020204030204" pitchFamily="49" charset="0"/>
              </a:rPr>
              <a:t>rwx</a:t>
            </a:r>
            <a:r>
              <a:rPr lang="en-US" altLang="en-US" b="1" dirty="0" smtClean="0">
                <a:latin typeface="Consolas" panose="020B0609020204030204" pitchFamily="49" charset="0"/>
              </a:rPr>
              <a:t>------</a:t>
            </a:r>
          </a:p>
          <a:p>
            <a:pPr lvl="1"/>
            <a:r>
              <a:rPr lang="en-US" altLang="en-US" b="1" dirty="0" smtClean="0"/>
              <a:t> </a:t>
            </a:r>
            <a:r>
              <a:rPr lang="en-US" altLang="en-US" dirty="0" smtClean="0"/>
              <a:t>Owner has full access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-r-----</a:t>
            </a:r>
            <a:endParaRPr lang="en-US" altLang="en-US" b="1" dirty="0">
              <a:latin typeface="Consolas" panose="020B0609020204030204" pitchFamily="49" charset="0"/>
            </a:endParaRPr>
          </a:p>
          <a:p>
            <a:endParaRPr lang="en-US" altLang="en-US" b="1" dirty="0" smtClean="0">
              <a:latin typeface="Consolas" panose="020B0609020204030204" pitchFamily="49" charset="0"/>
            </a:endParaRPr>
          </a:p>
          <a:p>
            <a:endParaRPr lang="en-US" altLang="en-US" b="1" dirty="0" smtClean="0">
              <a:latin typeface="Consolas" panose="020B0609020204030204" pitchFamily="49" charset="0"/>
            </a:endParaRP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-r—</a:t>
            </a:r>
          </a:p>
          <a:p>
            <a:pPr lvl="1"/>
            <a:endParaRPr lang="en-US" altLang="en-US" b="1" dirty="0" smtClean="0">
              <a:latin typeface="Courier New" panose="02070309020205020404" pitchFamily="49" charset="0"/>
            </a:endParaRPr>
          </a:p>
          <a:p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>
                <a:latin typeface="Consolas" panose="020B0609020204030204" pitchFamily="49" charset="0"/>
              </a:rPr>
              <a:t>rwx</a:t>
            </a:r>
            <a:r>
              <a:rPr lang="en-US" altLang="en-US" b="1" dirty="0" smtClean="0">
                <a:latin typeface="Consolas" panose="020B0609020204030204" pitchFamily="49" charset="0"/>
              </a:rPr>
              <a:t>------</a:t>
            </a:r>
          </a:p>
          <a:p>
            <a:pPr lvl="1"/>
            <a:r>
              <a:rPr lang="en-US" altLang="en-US" b="1" dirty="0" smtClean="0"/>
              <a:t> </a:t>
            </a:r>
            <a:r>
              <a:rPr lang="en-US" altLang="en-US" dirty="0" smtClean="0"/>
              <a:t>Owner has full access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-r-----</a:t>
            </a:r>
            <a:endParaRPr lang="en-US" altLang="en-US" b="1" dirty="0">
              <a:latin typeface="Consolas" panose="020B0609020204030204" pitchFamily="49" charset="0"/>
            </a:endParaRPr>
          </a:p>
          <a:p>
            <a:pPr lvl="1"/>
            <a:r>
              <a:rPr lang="en-US" altLang="en-US" b="1" dirty="0">
                <a:latin typeface="+mj-lt"/>
              </a:rPr>
              <a:t> </a:t>
            </a:r>
            <a:r>
              <a:rPr lang="en-US" altLang="en-US" dirty="0" smtClean="0"/>
              <a:t>Owner can read and modify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Group members can read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-r--</a:t>
            </a:r>
          </a:p>
          <a:p>
            <a:pPr lvl="1"/>
            <a:endParaRPr lang="en-US" altLang="en-US" b="1" dirty="0" smtClean="0">
              <a:latin typeface="Courier New" panose="02070309020205020404" pitchFamily="49" charset="0"/>
            </a:endParaRPr>
          </a:p>
          <a:p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err="1" smtClean="0">
                <a:latin typeface="Consolas" panose="020B0609020204030204" pitchFamily="49" charset="0"/>
              </a:rPr>
              <a:t>rwx</a:t>
            </a:r>
            <a:r>
              <a:rPr lang="en-US" altLang="en-US" b="1" dirty="0" smtClean="0">
                <a:latin typeface="Consolas" panose="020B0609020204030204" pitchFamily="49" charset="0"/>
              </a:rPr>
              <a:t>------</a:t>
            </a:r>
          </a:p>
          <a:p>
            <a:pPr lvl="1"/>
            <a:r>
              <a:rPr lang="en-US" altLang="en-US" b="1" dirty="0" smtClean="0"/>
              <a:t> </a:t>
            </a:r>
            <a:r>
              <a:rPr lang="en-US" altLang="en-US" dirty="0" smtClean="0"/>
              <a:t>Owner has full access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-r-----</a:t>
            </a:r>
            <a:endParaRPr lang="en-US" altLang="en-US" b="1" dirty="0">
              <a:latin typeface="Consolas" panose="020B0609020204030204" pitchFamily="49" charset="0"/>
            </a:endParaRPr>
          </a:p>
          <a:p>
            <a:pPr lvl="1"/>
            <a:r>
              <a:rPr lang="en-US" altLang="en-US" b="1" dirty="0">
                <a:latin typeface="+mj-lt"/>
              </a:rPr>
              <a:t> </a:t>
            </a:r>
            <a:r>
              <a:rPr lang="en-US" altLang="en-US" dirty="0" smtClean="0"/>
              <a:t>Owner can read and modify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Group members can read</a:t>
            </a:r>
          </a:p>
          <a:p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rw</a:t>
            </a:r>
            <a:r>
              <a:rPr lang="en-US" altLang="en-US" b="1" dirty="0" smtClean="0">
                <a:latin typeface="Consolas" panose="020B0609020204030204" pitchFamily="49" charset="0"/>
              </a:rPr>
              <a:t>-r—</a:t>
            </a:r>
          </a:p>
          <a:p>
            <a:pPr lvl="1"/>
            <a:r>
              <a:rPr lang="en-US" altLang="en-US" dirty="0"/>
              <a:t>Owner </a:t>
            </a:r>
            <a:r>
              <a:rPr lang="en-US" altLang="en-US" dirty="0" smtClean="0"/>
              <a:t>and group members can </a:t>
            </a:r>
            <a:r>
              <a:rPr lang="en-US" altLang="en-US" dirty="0"/>
              <a:t>read and modify</a:t>
            </a:r>
          </a:p>
          <a:p>
            <a:pPr lvl="1"/>
            <a:r>
              <a:rPr lang="en-US" altLang="en-US" dirty="0" smtClean="0"/>
              <a:t>All users can </a:t>
            </a:r>
            <a:r>
              <a:rPr lang="en-US" altLang="en-US" dirty="0"/>
              <a:t>read</a:t>
            </a:r>
          </a:p>
          <a:p>
            <a:pPr lvl="1"/>
            <a:endParaRPr lang="en-US" altLang="en-US" b="1" dirty="0" smtClean="0">
              <a:latin typeface="Courier New" panose="02070309020205020404" pitchFamily="49" charset="0"/>
            </a:endParaRPr>
          </a:p>
          <a:p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No append right</a:t>
            </a:r>
          </a:p>
          <a:p>
            <a:r>
              <a:rPr lang="en-US" altLang="en-US" dirty="0" smtClean="0"/>
              <a:t>Only the system administrator can change group membership</a:t>
            </a:r>
          </a:p>
          <a:p>
            <a:pPr lvl="1"/>
            <a:r>
              <a:rPr lang="en-US" altLang="en-US" dirty="0" smtClean="0"/>
              <a:t>Works well for stable groups</a:t>
            </a:r>
          </a:p>
          <a:p>
            <a:pPr lvl="1"/>
            <a:r>
              <a:rPr lang="en-US" altLang="en-US" dirty="0" smtClean="0"/>
              <a:t>Cannot add and remove authorized users without </a:t>
            </a:r>
            <a:r>
              <a:rPr lang="en-US" altLang="en-US" dirty="0" err="1" smtClean="0"/>
              <a:t>sysadm</a:t>
            </a:r>
            <a:r>
              <a:rPr lang="en-US" altLang="en-US" dirty="0" smtClean="0"/>
              <a:t> intervention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set user-ID bit (I)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Suppose I want  to let you access your grades but not those of your classmates:</a:t>
            </a:r>
          </a:p>
          <a:p>
            <a:pPr lvl="1"/>
            <a:r>
              <a:rPr lang="en-US" altLang="en-US" dirty="0" smtClean="0"/>
              <a:t>First solution is having one file per student and create as many groups in /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/group as there are students</a:t>
            </a:r>
          </a:p>
          <a:p>
            <a:pPr lvl="1" algn="ctr">
              <a:buFontTx/>
              <a:buNone/>
            </a:pPr>
            <a:r>
              <a:rPr lang="en-US" altLang="en-US" dirty="0" smtClean="0">
                <a:latin typeface="Arial Black" panose="020B0A04020102020204" pitchFamily="34" charset="0"/>
              </a:rPr>
              <a:t>  Too </a:t>
            </a:r>
            <a:r>
              <a:rPr lang="en-US" altLang="en-US" dirty="0" smtClean="0">
                <a:latin typeface="Arial Black" panose="020B0A04020102020204" pitchFamily="34" charset="0"/>
              </a:rPr>
              <a:t>complicated!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Better having restrictions enforced by an user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8686801" y="2609850"/>
            <a:ext cx="1517861" cy="22479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Protected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file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876800" y="3074193"/>
            <a:ext cx="2362200" cy="1447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myprogram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7315200" y="3733800"/>
            <a:ext cx="13716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1981200" y="34290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Users</a:t>
            </a:r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3352800" y="2743200"/>
            <a:ext cx="1447800" cy="685800"/>
          </a:xfrm>
          <a:prstGeom prst="line">
            <a:avLst/>
          </a:prstGeom>
          <a:noFill/>
          <a:ln w="4445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3352800" y="3810000"/>
            <a:ext cx="1524000" cy="0"/>
          </a:xfrm>
          <a:prstGeom prst="line">
            <a:avLst/>
          </a:prstGeom>
          <a:noFill/>
          <a:ln w="5080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 flipV="1">
            <a:off x="3352800" y="4191000"/>
            <a:ext cx="1447800" cy="685800"/>
          </a:xfrm>
          <a:prstGeom prst="line">
            <a:avLst/>
          </a:prstGeom>
          <a:noFill/>
          <a:ln w="50800" cap="sq">
            <a:solidFill>
              <a:srgbClr val="00B05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2514600" y="5715001"/>
            <a:ext cx="693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Arial" panose="020B0604020202020204" pitchFamily="34" charset="0"/>
              </a:rPr>
              <a:t>myprogram</a:t>
            </a:r>
            <a:r>
              <a:rPr lang="en-US" altLang="en-US" sz="2800" dirty="0">
                <a:latin typeface="Arial" panose="020B0604020202020204" pitchFamily="34" charset="0"/>
              </a:rPr>
              <a:t> enforces all access restrictions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set user-ID bit (II)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Solution does not work because </a:t>
            </a:r>
            <a:r>
              <a:rPr lang="en-US" altLang="en-US" dirty="0" err="1" smtClean="0"/>
              <a:t>myprogram</a:t>
            </a:r>
            <a:r>
              <a:rPr lang="en-US" altLang="en-US" dirty="0" smtClean="0"/>
              <a:t> will be not able to access the data when students run it</a:t>
            </a:r>
          </a:p>
          <a:p>
            <a:r>
              <a:rPr lang="en-US" altLang="en-US" dirty="0" smtClean="0"/>
              <a:t>Set user-ID bit can specify that any executable should be executed using the</a:t>
            </a:r>
            <a:br>
              <a:rPr lang="en-US" altLang="en-US" dirty="0" smtClean="0"/>
            </a:br>
            <a:r>
              <a:rPr lang="en-US" altLang="en-US" dirty="0" smtClean="0"/>
              <a:t>	</a:t>
            </a:r>
            <a:r>
              <a:rPr lang="en-US" altLang="en-US" b="1" dirty="0" smtClean="0">
                <a:latin typeface="Arial" panose="020B0604020202020204" pitchFamily="34" charset="0"/>
              </a:rPr>
              <a:t>rights of the owner of the file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FF00"/>
                </a:solidFill>
              </a:rPr>
              <a:t> </a:t>
            </a:r>
            <a:r>
              <a:rPr lang="en-US" altLang="en-US" dirty="0" smtClean="0"/>
              <a:t>not the </a:t>
            </a:r>
            <a:br>
              <a:rPr lang="en-US" altLang="en-US" dirty="0" smtClean="0"/>
            </a:br>
            <a:r>
              <a:rPr lang="en-US" altLang="en-US" dirty="0" smtClean="0"/>
              <a:t>	</a:t>
            </a:r>
            <a:r>
              <a:rPr lang="en-US" altLang="en-US" b="1" dirty="0" smtClean="0">
                <a:latin typeface="Arial" panose="020B0604020202020204" pitchFamily="34" charset="0"/>
              </a:rPr>
              <a:t>rights of the</a:t>
            </a: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</a:rPr>
              <a:t>user executing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876800" y="2995628"/>
            <a:ext cx="2362200" cy="1447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myprogram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with </a:t>
            </a:r>
            <a:r>
              <a:rPr lang="en-US" altLang="en-US" sz="2400" dirty="0" err="1">
                <a:latin typeface="Arial" panose="020B0604020202020204" pitchFamily="34" charset="0"/>
              </a:rPr>
              <a:t>SUID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7315200" y="3807027"/>
            <a:ext cx="13716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981200" y="34290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Users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352800" y="2743200"/>
            <a:ext cx="1447800" cy="685800"/>
          </a:xfrm>
          <a:prstGeom prst="line">
            <a:avLst/>
          </a:prstGeom>
          <a:noFill/>
          <a:ln w="50800" cap="sq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352800" y="3808466"/>
            <a:ext cx="1524000" cy="1535"/>
          </a:xfrm>
          <a:prstGeom prst="line">
            <a:avLst/>
          </a:prstGeom>
          <a:noFill/>
          <a:ln w="50800" cap="sq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3352800" y="4191000"/>
            <a:ext cx="1447800" cy="685800"/>
          </a:xfrm>
          <a:prstGeom prst="line">
            <a:avLst/>
          </a:prstGeom>
          <a:noFill/>
          <a:ln w="50800" cap="sq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65321" y="5638800"/>
            <a:ext cx="69413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+mj-lt"/>
              </a:rPr>
              <a:t>myprogram</a:t>
            </a:r>
            <a:r>
              <a:rPr lang="en-US" altLang="en-US" sz="2800" dirty="0">
                <a:latin typeface="+mj-lt"/>
              </a:rPr>
              <a:t> now runs as if I was running it</a:t>
            </a:r>
            <a:r>
              <a:rPr lang="en-US" altLang="en-US" sz="2800" dirty="0">
                <a:solidFill>
                  <a:srgbClr val="FFFF00"/>
                </a:solidFill>
                <a:latin typeface="+mj-lt"/>
              </a:rPr>
              <a:t> </a:t>
            </a:r>
            <a:endParaRPr lang="en-US" altLang="en-US" sz="2800" dirty="0">
              <a:latin typeface="+mj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686801" y="2547938"/>
            <a:ext cx="1517861" cy="2247900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Protected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file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early beginnings (I)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MULTICS</a:t>
            </a:r>
          </a:p>
          <a:p>
            <a:pPr lvl="1"/>
            <a:r>
              <a:rPr lang="en-US" altLang="en-US" smtClean="0"/>
              <a:t>Large OS project started in the 60’s </a:t>
            </a:r>
          </a:p>
          <a:p>
            <a:pPr lvl="1"/>
            <a:r>
              <a:rPr lang="en-US" altLang="en-US" smtClean="0"/>
              <a:t>Involved MIT, AT&amp;T and General Electric</a:t>
            </a:r>
          </a:p>
          <a:p>
            <a:pPr lvl="1"/>
            <a:r>
              <a:rPr lang="en-US" altLang="en-US" smtClean="0"/>
              <a:t>Wanted to provide a “</a:t>
            </a:r>
            <a:r>
              <a:rPr lang="en-US" altLang="en-US" b="1" smtClean="0"/>
              <a:t>computing utility</a:t>
            </a:r>
            <a:r>
              <a:rPr lang="en-US" altLang="en-US" smtClean="0"/>
              <a:t>” for  vast communities of users</a:t>
            </a:r>
          </a:p>
          <a:p>
            <a:pPr lvl="1"/>
            <a:r>
              <a:rPr lang="en-US" altLang="en-US" smtClean="0"/>
              <a:t>Led to many advances in OS technology</a:t>
            </a:r>
          </a:p>
          <a:p>
            <a:pPr lvl="1"/>
            <a:r>
              <a:rPr lang="en-US" altLang="en-US" smtClean="0"/>
              <a:t>Too ambitious for the time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Security risk of SUID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Assume that </a:t>
            </a:r>
            <a:r>
              <a:rPr lang="en-US" altLang="en-US" dirty="0" err="1" smtClean="0"/>
              <a:t>myprogram</a:t>
            </a:r>
            <a:r>
              <a:rPr lang="en-US" altLang="en-US" dirty="0" smtClean="0"/>
              <a:t> can be modified by other users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One of them could replace it by her version of the shell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Whenever she executes her new version of </a:t>
            </a:r>
            <a:r>
              <a:rPr lang="en-US" altLang="en-US" dirty="0" err="1" smtClean="0"/>
              <a:t>myprogram</a:t>
            </a:r>
            <a:r>
              <a:rPr lang="en-US" altLang="en-US" dirty="0" smtClean="0"/>
              <a:t>, she has access to all my files</a:t>
            </a:r>
          </a:p>
          <a:p>
            <a:pPr>
              <a:spcBef>
                <a:spcPts val="1200"/>
              </a:spcBef>
            </a:pPr>
            <a:r>
              <a:rPr lang="en-US" altLang="en-US" b="1" dirty="0" smtClean="0"/>
              <a:t>Be very careful with </a:t>
            </a:r>
            <a:r>
              <a:rPr lang="en-US" altLang="en-US" b="1" dirty="0" err="1" smtClean="0"/>
              <a:t>SUID</a:t>
            </a:r>
            <a:r>
              <a:rPr lang="en-US" altLang="en-US" b="1" dirty="0" smtClean="0"/>
              <a:t> programs!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File locking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Allows to control shared access to a file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We want a one writer/multiple readers policy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Older versions of UNIX did not allow file locking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System V allows file and record locking at a </a:t>
            </a:r>
            <a:r>
              <a:rPr lang="en-US" altLang="en-US" b="1" i="1" dirty="0" smtClean="0"/>
              <a:t>byte-level </a:t>
            </a:r>
            <a:r>
              <a:rPr lang="en-US" altLang="en-US" dirty="0" smtClean="0"/>
              <a:t> granularity through  </a:t>
            </a:r>
            <a:r>
              <a:rPr lang="en-US" altLang="en-US" b="1" dirty="0" err="1" smtClean="0"/>
              <a:t>fcntl</a:t>
            </a:r>
            <a:r>
              <a:rPr lang="en-US" altLang="en-US" b="1" dirty="0" smtClean="0"/>
              <a:t>()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Berkeley UNIX has  </a:t>
            </a:r>
            <a:r>
              <a:rPr lang="en-US" altLang="en-US" i="1" dirty="0" smtClean="0"/>
              <a:t>advisory  </a:t>
            </a:r>
            <a:r>
              <a:rPr lang="en-US" altLang="en-US" dirty="0" smtClean="0"/>
              <a:t>file locks</a:t>
            </a:r>
            <a:r>
              <a:rPr lang="en-US" altLang="en-US" dirty="0" smtClean="0"/>
              <a:t>: </a:t>
            </a:r>
            <a:r>
              <a:rPr lang="en-US" altLang="en-US" b="1" i="1" dirty="0" smtClean="0"/>
              <a:t>ignored </a:t>
            </a:r>
            <a:r>
              <a:rPr lang="en-US" altLang="en-US" b="1" i="1" dirty="0" smtClean="0"/>
              <a:t>by default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Like asking people to knock before entering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350461" y="2218542"/>
            <a:ext cx="2276790" cy="98660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Simple and general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274568" y="4792979"/>
            <a:ext cx="2276790" cy="986609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Space-efficient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4274568" y="3772253"/>
            <a:ext cx="2276790" cy="986609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Fairly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225457" y="2252659"/>
            <a:ext cx="2276790" cy="98660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25457" y="4112038"/>
            <a:ext cx="2276790" cy="98660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8627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0815" y="1683461"/>
            <a:ext cx="7987186" cy="2504469"/>
          </a:xfrm>
          <a:solidFill>
            <a:schemeClr val="bg2"/>
          </a:solidFill>
        </p:spPr>
        <p:txBody>
          <a:bodyPr/>
          <a:lstStyle/>
          <a:p>
            <a:pPr marL="233363"/>
            <a:r>
              <a:rPr lang="en-US" dirty="0" smtClean="0"/>
              <a:t>THE FAST FILE SYSTEM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FFS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Version 7 Implementation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en-US" smtClean="0"/>
              <a:t>Each disk partition contains: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altLang="en-US" smtClean="0"/>
              <a:t>a </a:t>
            </a:r>
            <a:r>
              <a:rPr lang="en-US" altLang="en-US" b="1" i="1" smtClean="0"/>
              <a:t>superblock</a:t>
            </a:r>
            <a:r>
              <a:rPr lang="en-US" altLang="en-US" smtClean="0"/>
              <a:t> containing the parameters of the file system disk partition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en-US" altLang="en-US" smtClean="0"/>
              <a:t>an </a:t>
            </a:r>
            <a:r>
              <a:rPr lang="en-US" altLang="en-US" b="1" i="1" smtClean="0"/>
              <a:t>i-list</a:t>
            </a:r>
            <a:r>
              <a:rPr lang="en-US" altLang="en-US" smtClean="0"/>
              <a:t> with one </a:t>
            </a:r>
            <a:r>
              <a:rPr lang="en-US" altLang="en-US" b="1" i="1" smtClean="0"/>
              <a:t>i-node</a:t>
            </a:r>
            <a:r>
              <a:rPr lang="en-US" altLang="en-US" smtClean="0"/>
              <a:t> for each file or directory in the disk partition and a</a:t>
            </a:r>
            <a:r>
              <a:rPr lang="en-US" altLang="en-US" b="1" i="1" smtClean="0"/>
              <a:t> free list</a:t>
            </a:r>
            <a:r>
              <a:rPr lang="en-US" altLang="en-US" smtClean="0"/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</a:t>
            </a:r>
            <a:r>
              <a:rPr lang="en-US" altLang="en-US" b="1" i="1" smtClean="0"/>
              <a:t> data blocks</a:t>
            </a:r>
            <a:r>
              <a:rPr lang="en-US" altLang="en-US" i="1" smtClean="0"/>
              <a:t> </a:t>
            </a:r>
            <a:r>
              <a:rPr lang="en-US" altLang="en-US" smtClean="0"/>
              <a:t>(512 bytes)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  <a:endParaRPr lang="en-US" altLang="en-US" i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disk partition (“filesystem”)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352801" y="2514600"/>
            <a:ext cx="2449513" cy="3803650"/>
          </a:xfrm>
          <a:prstGeom prst="rect">
            <a:avLst/>
          </a:prstGeom>
          <a:solidFill>
            <a:schemeClr val="accent1"/>
          </a:solidFill>
          <a:ln w="33401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2" name="Line 5"/>
          <p:cNvSpPr>
            <a:spLocks noChangeShapeType="1"/>
          </p:cNvSpPr>
          <p:nvPr/>
        </p:nvSpPr>
        <p:spPr bwMode="auto">
          <a:xfrm>
            <a:off x="3352801" y="2897749"/>
            <a:ext cx="2408237" cy="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6"/>
          <p:cNvSpPr>
            <a:spLocks noChangeShapeType="1"/>
          </p:cNvSpPr>
          <p:nvPr/>
        </p:nvSpPr>
        <p:spPr bwMode="auto">
          <a:xfrm>
            <a:off x="3363914" y="3049535"/>
            <a:ext cx="2428875" cy="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7"/>
          <p:cNvSpPr>
            <a:spLocks noChangeShapeType="1"/>
          </p:cNvSpPr>
          <p:nvPr/>
        </p:nvSpPr>
        <p:spPr bwMode="auto">
          <a:xfrm>
            <a:off x="3352456" y="3393575"/>
            <a:ext cx="2428875" cy="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8"/>
          <p:cNvSpPr>
            <a:spLocks noChangeShapeType="1"/>
          </p:cNvSpPr>
          <p:nvPr/>
        </p:nvSpPr>
        <p:spPr bwMode="auto">
          <a:xfrm>
            <a:off x="3368676" y="3232152"/>
            <a:ext cx="2449512" cy="1587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3384551" y="35560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3384551" y="37084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3384551" y="40132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>
            <a:off x="3384551" y="3860800"/>
            <a:ext cx="2449513" cy="1588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Rectangle 13"/>
          <p:cNvSpPr>
            <a:spLocks noChangeArrowheads="1"/>
          </p:cNvSpPr>
          <p:nvPr/>
        </p:nvSpPr>
        <p:spPr bwMode="auto">
          <a:xfrm>
            <a:off x="5943600" y="2362201"/>
            <a:ext cx="223138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+mn-lt"/>
              </a:rPr>
              <a:t>Superblock</a:t>
            </a:r>
          </a:p>
        </p:txBody>
      </p:sp>
      <p:sp>
        <p:nvSpPr>
          <p:cNvPr id="37901" name="Rectangle 14"/>
          <p:cNvSpPr>
            <a:spLocks noChangeArrowheads="1"/>
          </p:cNvSpPr>
          <p:nvPr/>
        </p:nvSpPr>
        <p:spPr bwMode="auto">
          <a:xfrm>
            <a:off x="5943601" y="3125789"/>
            <a:ext cx="14555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+mn-lt"/>
              </a:rPr>
              <a:t>I-nodes</a:t>
            </a:r>
          </a:p>
        </p:txBody>
      </p: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5943600" y="4870451"/>
            <a:ext cx="234519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+mn-lt"/>
              </a:rPr>
              <a:t>Data Blocks</a:t>
            </a:r>
          </a:p>
        </p:txBody>
      </p:sp>
      <p:sp>
        <p:nvSpPr>
          <p:cNvPr id="37903" name="Line 17"/>
          <p:cNvSpPr>
            <a:spLocks noChangeShapeType="1"/>
          </p:cNvSpPr>
          <p:nvPr/>
        </p:nvSpPr>
        <p:spPr bwMode="auto">
          <a:xfrm>
            <a:off x="3997325" y="4013200"/>
            <a:ext cx="1588" cy="228600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4610100" y="4013200"/>
            <a:ext cx="1588" cy="228600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9"/>
          <p:cNvSpPr>
            <a:spLocks noChangeShapeType="1"/>
          </p:cNvSpPr>
          <p:nvPr/>
        </p:nvSpPr>
        <p:spPr bwMode="auto">
          <a:xfrm flipV="1">
            <a:off x="5221289" y="4013200"/>
            <a:ext cx="1587" cy="2286000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20"/>
          <p:cNvSpPr>
            <a:spLocks noChangeShapeType="1"/>
          </p:cNvSpPr>
          <p:nvPr/>
        </p:nvSpPr>
        <p:spPr bwMode="auto">
          <a:xfrm>
            <a:off x="3384551" y="44704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Line 21"/>
          <p:cNvSpPr>
            <a:spLocks noChangeShapeType="1"/>
          </p:cNvSpPr>
          <p:nvPr/>
        </p:nvSpPr>
        <p:spPr bwMode="auto">
          <a:xfrm>
            <a:off x="3384551" y="49276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2"/>
          <p:cNvSpPr>
            <a:spLocks noChangeShapeType="1"/>
          </p:cNvSpPr>
          <p:nvPr/>
        </p:nvSpPr>
        <p:spPr bwMode="auto">
          <a:xfrm>
            <a:off x="3384551" y="53848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3"/>
          <p:cNvSpPr>
            <a:spLocks noChangeShapeType="1"/>
          </p:cNvSpPr>
          <p:nvPr/>
        </p:nvSpPr>
        <p:spPr bwMode="auto">
          <a:xfrm>
            <a:off x="3384551" y="5842000"/>
            <a:ext cx="2422525" cy="1588"/>
          </a:xfrm>
          <a:prstGeom prst="line">
            <a:avLst/>
          </a:prstGeom>
          <a:noFill/>
          <a:ln w="3340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Line 26"/>
          <p:cNvSpPr>
            <a:spLocks noChangeShapeType="1"/>
          </p:cNvSpPr>
          <p:nvPr/>
        </p:nvSpPr>
        <p:spPr bwMode="auto">
          <a:xfrm>
            <a:off x="3352456" y="2728235"/>
            <a:ext cx="2449513" cy="1588"/>
          </a:xfrm>
          <a:prstGeom prst="line">
            <a:avLst/>
          </a:prstGeom>
          <a:noFill/>
          <a:ln w="33338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i-node (I)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en-US" dirty="0" smtClean="0"/>
              <a:t>Each </a:t>
            </a:r>
            <a:r>
              <a:rPr lang="en-US" altLang="en-US" b="1" i="1" dirty="0" err="1" smtClean="0"/>
              <a:t>i</a:t>
            </a:r>
            <a:r>
              <a:rPr lang="en-US" altLang="en-US" b="1" i="1" dirty="0" smtClean="0"/>
              <a:t>-node</a:t>
            </a:r>
            <a:r>
              <a:rPr lang="en-US" altLang="en-US" dirty="0" smtClean="0"/>
              <a:t> contains: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user-id</a:t>
            </a:r>
            <a:r>
              <a:rPr lang="en-US" altLang="en-US" dirty="0" smtClean="0"/>
              <a:t> and the </a:t>
            </a:r>
            <a:r>
              <a:rPr lang="en-US" altLang="en-US" i="1" dirty="0" smtClean="0"/>
              <a:t>group-id</a:t>
            </a:r>
            <a:r>
              <a:rPr lang="en-US" altLang="en-US" dirty="0" smtClean="0"/>
              <a:t> of the file owner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 file protection bits,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 file size,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The times of file creation, last usage and last modification,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2" name="32-Point Star 1"/>
          <p:cNvSpPr/>
          <p:nvPr/>
        </p:nvSpPr>
        <p:spPr bwMode="auto">
          <a:xfrm>
            <a:off x="5792428" y="5022754"/>
            <a:ext cx="4553580" cy="1293865"/>
          </a:xfrm>
          <a:prstGeom prst="star3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All file accesses modify the file inode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i-node (II)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</a:t>
            </a:r>
            <a:r>
              <a:rPr lang="en-US" altLang="en-US" b="1" i="1" smtClean="0"/>
              <a:t>number</a:t>
            </a:r>
            <a:r>
              <a:rPr lang="en-US" altLang="en-US" smtClean="0"/>
              <a:t> of directory entries pointing to the file, and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A flag indicating if the file is a directory, an ordinary file, or a special file.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Thirteen  block addresses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mtClean="0"/>
              <a:t>The file name(s) can be found in the directory entries pointing to the i-node.</a:t>
            </a:r>
            <a:endParaRPr lang="en-US" altLang="en-US" i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Storing block addresses (I)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4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Other stuff</a:t>
              </a:r>
            </a:p>
          </p:txBody>
        </p:sp>
        <p:sp>
          <p:nvSpPr>
            <p:cNvPr id="4103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0</a:t>
              </a:r>
            </a:p>
          </p:txBody>
        </p:sp>
        <p:sp>
          <p:nvSpPr>
            <p:cNvPr id="41034" name="Rectangle 7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10</a:t>
              </a:r>
            </a:p>
          </p:txBody>
        </p:sp>
        <p:sp>
          <p:nvSpPr>
            <p:cNvPr id="41035" name="Rectangle 8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41036" name="Rectangle 9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9</a:t>
              </a:r>
            </a:p>
          </p:txBody>
        </p:sp>
        <p:sp>
          <p:nvSpPr>
            <p:cNvPr id="41037" name="Rectangle 10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11</a:t>
              </a:r>
            </a:p>
          </p:txBody>
        </p:sp>
      </p:grpSp>
      <p:sp>
        <p:nvSpPr>
          <p:cNvPr id="40965" name="Rectangle 11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0966" name="Rectangle 12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0968" name="Text Box 14"/>
          <p:cNvSpPr txBox="1">
            <a:spLocks noChangeArrowheads="1"/>
          </p:cNvSpPr>
          <p:nvPr/>
        </p:nvSpPr>
        <p:spPr bwMode="auto">
          <a:xfrm>
            <a:off x="2452688" y="1830388"/>
            <a:ext cx="334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/>
              <a:t>13 block addresses</a:t>
            </a:r>
          </a:p>
        </p:txBody>
      </p:sp>
      <p:sp>
        <p:nvSpPr>
          <p:cNvPr id="40969" name="Line 15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6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12</a:t>
            </a:r>
          </a:p>
        </p:txBody>
      </p:sp>
      <p:sp>
        <p:nvSpPr>
          <p:cNvPr id="40971" name="Line 1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2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21"/>
          <p:cNvSpPr txBox="1">
            <a:spLocks noChangeArrowheads="1"/>
          </p:cNvSpPr>
          <p:nvPr/>
        </p:nvSpPr>
        <p:spPr bwMode="auto">
          <a:xfrm>
            <a:off x="2681288" y="3665538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10 direct block addresses</a:t>
            </a:r>
          </a:p>
        </p:txBody>
      </p:sp>
      <p:sp>
        <p:nvSpPr>
          <p:cNvPr id="40976" name="Line 22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7" name="Group 24"/>
          <p:cNvGrpSpPr>
            <a:grpSpLocks/>
          </p:cNvGrpSpPr>
          <p:nvPr/>
        </p:nvGrpSpPr>
        <p:grpSpPr bwMode="auto">
          <a:xfrm>
            <a:off x="4654551" y="4491039"/>
            <a:ext cx="835025" cy="377825"/>
            <a:chOff x="0" y="0"/>
            <a:chExt cx="524" cy="334"/>
          </a:xfrm>
        </p:grpSpPr>
        <p:sp>
          <p:nvSpPr>
            <p:cNvPr id="41027" name="Rectangle 25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28" name="Group 26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41029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30" name="Rectangle 28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1031" name="Rectangle 29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8" name="Text Box 30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0979" name="Line 31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32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Line 33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Text Box 34"/>
          <p:cNvSpPr txBox="1">
            <a:spLocks noChangeArrowheads="1"/>
          </p:cNvSpPr>
          <p:nvPr/>
        </p:nvSpPr>
        <p:spPr bwMode="auto">
          <a:xfrm>
            <a:off x="3970339" y="5249863"/>
            <a:ext cx="2352675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128 indirect block addresses</a:t>
            </a:r>
          </a:p>
        </p:txBody>
      </p:sp>
      <p:sp>
        <p:nvSpPr>
          <p:cNvPr id="40983" name="Line 35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Line 36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Line 38"/>
          <p:cNvSpPr>
            <a:spLocks noChangeShapeType="1"/>
          </p:cNvSpPr>
          <p:nvPr/>
        </p:nvSpPr>
        <p:spPr bwMode="auto">
          <a:xfrm flipV="1">
            <a:off x="5302250" y="3656013"/>
            <a:ext cx="2349500" cy="95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Line 39"/>
          <p:cNvSpPr>
            <a:spLocks noChangeShapeType="1"/>
          </p:cNvSpPr>
          <p:nvPr/>
        </p:nvSpPr>
        <p:spPr bwMode="auto">
          <a:xfrm>
            <a:off x="5640388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40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88" name="Group 41"/>
          <p:cNvGrpSpPr>
            <a:grpSpLocks/>
          </p:cNvGrpSpPr>
          <p:nvPr/>
        </p:nvGrpSpPr>
        <p:grpSpPr bwMode="auto">
          <a:xfrm>
            <a:off x="7270169" y="4111626"/>
            <a:ext cx="835025" cy="377825"/>
            <a:chOff x="0" y="0"/>
            <a:chExt cx="524" cy="334"/>
          </a:xfrm>
        </p:grpSpPr>
        <p:sp>
          <p:nvSpPr>
            <p:cNvPr id="41022" name="Rectangle 42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23" name="Group 43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41024" name="Rectangle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5" name="Rectangle 45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1026" name="Rectangle 46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89" name="Text Box 47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0990" name="Line 48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49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50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93" name="Group 51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41020" name="Line 5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1" name="Line 5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94" name="Group 54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41018" name="Line 55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Line 56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95" name="Group 58"/>
          <p:cNvGrpSpPr>
            <a:grpSpLocks/>
          </p:cNvGrpSpPr>
          <p:nvPr/>
        </p:nvGrpSpPr>
        <p:grpSpPr bwMode="auto">
          <a:xfrm>
            <a:off x="6588126" y="5249864"/>
            <a:ext cx="835025" cy="377825"/>
            <a:chOff x="0" y="0"/>
            <a:chExt cx="524" cy="334"/>
          </a:xfrm>
        </p:grpSpPr>
        <p:sp>
          <p:nvSpPr>
            <p:cNvPr id="41013" name="Rectangle 59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14" name="Group 60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41015" name="Rectangle 6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16" name="Rectangle 62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1017" name="Rectangle 63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96" name="Text Box 64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0997" name="Line 65"/>
          <p:cNvSpPr>
            <a:spLocks noChangeShapeType="1"/>
          </p:cNvSpPr>
          <p:nvPr/>
        </p:nvSpPr>
        <p:spPr bwMode="auto">
          <a:xfrm>
            <a:off x="6662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66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67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00" name="Group 69"/>
          <p:cNvGrpSpPr>
            <a:grpSpLocks/>
          </p:cNvGrpSpPr>
          <p:nvPr/>
        </p:nvGrpSpPr>
        <p:grpSpPr bwMode="auto">
          <a:xfrm>
            <a:off x="7958139" y="5249864"/>
            <a:ext cx="835025" cy="377825"/>
            <a:chOff x="0" y="0"/>
            <a:chExt cx="524" cy="334"/>
          </a:xfrm>
        </p:grpSpPr>
        <p:sp>
          <p:nvSpPr>
            <p:cNvPr id="41008" name="Rectangle 70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09" name="Group 71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41010" name="Rectangle 7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11" name="Rectangle 73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1012" name="Rectangle 74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001" name="Text Box 75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1002" name="Line 76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77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Line 78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Text Box 79"/>
          <p:cNvSpPr txBox="1">
            <a:spLocks noChangeArrowheads="1"/>
          </p:cNvSpPr>
          <p:nvPr/>
        </p:nvSpPr>
        <p:spPr bwMode="auto">
          <a:xfrm>
            <a:off x="4881564" y="6161089"/>
            <a:ext cx="56165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128 </a:t>
            </a:r>
            <a:r>
              <a:rPr lang="en-US" altLang="en-US" sz="2400" b="1">
                <a:sym typeface="Symbol" panose="05050102010706020507" pitchFamily="18" charset="2"/>
              </a:rPr>
              <a:t>128</a:t>
            </a:r>
            <a:r>
              <a:rPr lang="en-US" altLang="en-US" sz="2400" b="1"/>
              <a:t> DOUBLE indirect block addresses</a:t>
            </a:r>
          </a:p>
        </p:txBody>
      </p:sp>
      <p:sp>
        <p:nvSpPr>
          <p:cNvPr id="41006" name="Text Box 80"/>
          <p:cNvSpPr txBox="1">
            <a:spLocks noChangeArrowheads="1"/>
          </p:cNvSpPr>
          <p:nvPr/>
        </p:nvSpPr>
        <p:spPr bwMode="auto">
          <a:xfrm>
            <a:off x="1830388" y="6043613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Block size = 512 B</a:t>
            </a:r>
          </a:p>
        </p:txBody>
      </p:sp>
      <p:sp>
        <p:nvSpPr>
          <p:cNvPr id="41007" name="Text Box 81"/>
          <p:cNvSpPr txBox="1">
            <a:spLocks noChangeArrowheads="1"/>
          </p:cNvSpPr>
          <p:nvPr/>
        </p:nvSpPr>
        <p:spPr bwMode="auto">
          <a:xfrm>
            <a:off x="8828088" y="3049588"/>
            <a:ext cx="197326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For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TRIPLE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indirect</a:t>
            </a:r>
            <a:br>
              <a:rPr lang="en-US" altLang="en-US" sz="2400" b="1"/>
            </a:br>
            <a:r>
              <a:rPr lang="en-US" altLang="en-US" sz="2400" b="1"/>
              <a:t>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Storing block addresses (II)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4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Other stuff</a:t>
              </a:r>
            </a:p>
          </p:txBody>
        </p:sp>
        <p:sp>
          <p:nvSpPr>
            <p:cNvPr id="4205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42058" name="Rectangle 7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10</a:t>
              </a:r>
            </a:p>
          </p:txBody>
        </p:sp>
        <p:sp>
          <p:nvSpPr>
            <p:cNvPr id="42059" name="Rectangle 8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42060" name="Rectangle 9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9</a:t>
              </a:r>
            </a:p>
          </p:txBody>
        </p:sp>
        <p:sp>
          <p:nvSpPr>
            <p:cNvPr id="42061" name="Rectangle 10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11</a:t>
              </a:r>
            </a:p>
          </p:txBody>
        </p:sp>
      </p:grpSp>
      <p:sp>
        <p:nvSpPr>
          <p:cNvPr id="41989" name="Rectangle 11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41990" name="Rectangle 12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2527300" y="1715294"/>
            <a:ext cx="334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n-lt"/>
              </a:rPr>
              <a:t>13 block addresses</a:t>
            </a:r>
          </a:p>
        </p:txBody>
      </p:sp>
      <p:sp>
        <p:nvSpPr>
          <p:cNvPr id="41993" name="Line 15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6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12</a:t>
            </a:r>
          </a:p>
        </p:txBody>
      </p:sp>
      <p:sp>
        <p:nvSpPr>
          <p:cNvPr id="41995" name="Line 1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2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Text Box 21"/>
          <p:cNvSpPr txBox="1">
            <a:spLocks noChangeArrowheads="1"/>
          </p:cNvSpPr>
          <p:nvPr/>
        </p:nvSpPr>
        <p:spPr bwMode="auto">
          <a:xfrm>
            <a:off x="2681288" y="3665539"/>
            <a:ext cx="197326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/>
              <a:t>10</a:t>
            </a:r>
            <a:r>
              <a:rPr lang="en-US" altLang="en-US" sz="2400" b="1" dirty="0">
                <a:sym typeface="Symbol" panose="05050102010706020507" pitchFamily="18" charset="2"/>
              </a:rPr>
              <a:t>512 = </a:t>
            </a:r>
            <a:r>
              <a:rPr lang="en-US" altLang="en-US" sz="2400" b="1" dirty="0"/>
              <a:t>5 KB</a:t>
            </a:r>
          </a:p>
        </p:txBody>
      </p:sp>
      <p:sp>
        <p:nvSpPr>
          <p:cNvPr id="42000" name="Line 22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01" name="Group 24"/>
          <p:cNvGrpSpPr>
            <a:grpSpLocks/>
          </p:cNvGrpSpPr>
          <p:nvPr/>
        </p:nvGrpSpPr>
        <p:grpSpPr bwMode="auto">
          <a:xfrm>
            <a:off x="4654551" y="4491039"/>
            <a:ext cx="835025" cy="377825"/>
            <a:chOff x="0" y="0"/>
            <a:chExt cx="524" cy="334"/>
          </a:xfrm>
        </p:grpSpPr>
        <p:sp>
          <p:nvSpPr>
            <p:cNvPr id="42051" name="Rectangle 25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2052" name="Group 26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42053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054" name="Rectangle 28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2055" name="Rectangle 29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2002" name="Text Box 30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2003" name="Line 31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Line 32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Line 33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Text Box 34"/>
          <p:cNvSpPr txBox="1">
            <a:spLocks noChangeArrowheads="1"/>
          </p:cNvSpPr>
          <p:nvPr/>
        </p:nvSpPr>
        <p:spPr bwMode="auto">
          <a:xfrm>
            <a:off x="3970339" y="5249864"/>
            <a:ext cx="23526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128</a:t>
            </a:r>
            <a:r>
              <a:rPr lang="en-US" altLang="en-US" sz="2400" b="1">
                <a:sym typeface="Symbol" panose="05050102010706020507" pitchFamily="18" charset="2"/>
              </a:rPr>
              <a:t>512 = </a:t>
            </a:r>
            <a:r>
              <a:rPr lang="en-US" altLang="en-US" sz="2400" b="1"/>
              <a:t>64 KB</a:t>
            </a:r>
          </a:p>
        </p:txBody>
      </p:sp>
      <p:sp>
        <p:nvSpPr>
          <p:cNvPr id="42007" name="Line 35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Line 36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Line 38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Line 39"/>
          <p:cNvSpPr>
            <a:spLocks noChangeShapeType="1"/>
          </p:cNvSpPr>
          <p:nvPr/>
        </p:nvSpPr>
        <p:spPr bwMode="auto">
          <a:xfrm>
            <a:off x="5640388" y="3352800"/>
            <a:ext cx="31877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12" name="Group 41"/>
          <p:cNvGrpSpPr>
            <a:grpSpLocks/>
          </p:cNvGrpSpPr>
          <p:nvPr/>
        </p:nvGrpSpPr>
        <p:grpSpPr bwMode="auto">
          <a:xfrm>
            <a:off x="7272338" y="4111626"/>
            <a:ext cx="835025" cy="377825"/>
            <a:chOff x="0" y="0"/>
            <a:chExt cx="524" cy="334"/>
          </a:xfrm>
          <a:solidFill>
            <a:srgbClr val="92D050"/>
          </a:solidFill>
        </p:grpSpPr>
        <p:sp>
          <p:nvSpPr>
            <p:cNvPr id="42046" name="Rectangle 42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2047" name="Group 43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42048" name="Rectangle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049" name="Rectangle 45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2050" name="Rectangle 46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2013" name="Text Box 47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2014" name="Line 48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Line 49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Line 50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17" name="Group 51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42044" name="Line 5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5" name="Line 5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18" name="Group 54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42042" name="Line 55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43" name="Line 56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20" name="Text Box 64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2021" name="Line 65"/>
          <p:cNvSpPr>
            <a:spLocks noChangeShapeType="1"/>
          </p:cNvSpPr>
          <p:nvPr/>
        </p:nvSpPr>
        <p:spPr bwMode="auto">
          <a:xfrm>
            <a:off x="6662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Line 66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Line 67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024" name="Group 69"/>
          <p:cNvGrpSpPr>
            <a:grpSpLocks/>
          </p:cNvGrpSpPr>
          <p:nvPr/>
        </p:nvGrpSpPr>
        <p:grpSpPr bwMode="auto">
          <a:xfrm>
            <a:off x="7943797" y="5249864"/>
            <a:ext cx="835025" cy="377825"/>
            <a:chOff x="-9" y="0"/>
            <a:chExt cx="524" cy="334"/>
          </a:xfrm>
        </p:grpSpPr>
        <p:sp>
          <p:nvSpPr>
            <p:cNvPr id="42032" name="Rectangle 70"/>
            <p:cNvSpPr>
              <a:spLocks noChangeArrowheads="1"/>
            </p:cNvSpPr>
            <p:nvPr/>
          </p:nvSpPr>
          <p:spPr bwMode="auto">
            <a:xfrm>
              <a:off x="86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2033" name="Group 71"/>
            <p:cNvGrpSpPr>
              <a:grpSpLocks/>
            </p:cNvGrpSpPr>
            <p:nvPr/>
          </p:nvGrpSpPr>
          <p:grpSpPr bwMode="auto">
            <a:xfrm>
              <a:off x="-9" y="0"/>
              <a:ext cx="524" cy="334"/>
              <a:chOff x="-9" y="0"/>
              <a:chExt cx="524" cy="334"/>
            </a:xfrm>
          </p:grpSpPr>
          <p:sp>
            <p:nvSpPr>
              <p:cNvPr id="42034" name="Rectangle 72"/>
              <p:cNvSpPr>
                <a:spLocks noChangeArrowheads="1"/>
              </p:cNvSpPr>
              <p:nvPr/>
            </p:nvSpPr>
            <p:spPr bwMode="auto">
              <a:xfrm>
                <a:off x="-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035" name="Rectangle 73"/>
              <p:cNvSpPr>
                <a:spLocks noChangeArrowheads="1"/>
              </p:cNvSpPr>
              <p:nvPr/>
            </p:nvSpPr>
            <p:spPr bwMode="auto">
              <a:xfrm>
                <a:off x="181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42036" name="Rectangle 74"/>
              <p:cNvSpPr>
                <a:spLocks noChangeArrowheads="1"/>
              </p:cNvSpPr>
              <p:nvPr/>
            </p:nvSpPr>
            <p:spPr bwMode="auto">
              <a:xfrm>
                <a:off x="42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2025" name="Text Box 75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2026" name="Line 76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Line 77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Line 78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Text Box 79"/>
          <p:cNvSpPr txBox="1">
            <a:spLocks noChangeArrowheads="1"/>
          </p:cNvSpPr>
          <p:nvPr/>
        </p:nvSpPr>
        <p:spPr bwMode="auto">
          <a:xfrm>
            <a:off x="4881564" y="6161089"/>
            <a:ext cx="56165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128 </a:t>
            </a:r>
            <a:r>
              <a:rPr lang="en-US" altLang="en-US" sz="2400" b="1">
                <a:sym typeface="Symbol" panose="05050102010706020507" pitchFamily="18" charset="2"/>
              </a:rPr>
              <a:t></a:t>
            </a:r>
            <a:r>
              <a:rPr lang="en-US" altLang="en-US" sz="2400" b="1"/>
              <a:t>128 </a:t>
            </a:r>
            <a:r>
              <a:rPr lang="en-US" altLang="en-US" sz="2400" b="1">
                <a:sym typeface="Symbol" panose="05050102010706020507" pitchFamily="18" charset="2"/>
              </a:rPr>
              <a:t>512 = 2</a:t>
            </a:r>
            <a:r>
              <a:rPr lang="en-US" altLang="en-US" sz="2400" b="1" baseline="30000">
                <a:sym typeface="Symbol" panose="05050102010706020507" pitchFamily="18" charset="2"/>
              </a:rPr>
              <a:t>7+7+9</a:t>
            </a:r>
            <a:r>
              <a:rPr lang="en-US" altLang="en-US" sz="2400" b="1">
                <a:sym typeface="Symbol" panose="05050102010706020507" pitchFamily="18" charset="2"/>
              </a:rPr>
              <a:t> = </a:t>
            </a:r>
            <a:r>
              <a:rPr lang="en-US" altLang="en-US" sz="2400" b="1"/>
              <a:t>8 MB</a:t>
            </a:r>
          </a:p>
        </p:txBody>
      </p:sp>
      <p:sp>
        <p:nvSpPr>
          <p:cNvPr id="42030" name="Text Box 80"/>
          <p:cNvSpPr txBox="1">
            <a:spLocks noChangeArrowheads="1"/>
          </p:cNvSpPr>
          <p:nvPr/>
        </p:nvSpPr>
        <p:spPr bwMode="auto">
          <a:xfrm>
            <a:off x="1830388" y="6043613"/>
            <a:ext cx="236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Block size = 512 B</a:t>
            </a:r>
          </a:p>
        </p:txBody>
      </p:sp>
      <p:sp>
        <p:nvSpPr>
          <p:cNvPr id="42031" name="Text Box 81"/>
          <p:cNvSpPr txBox="1">
            <a:spLocks noChangeArrowheads="1"/>
          </p:cNvSpPr>
          <p:nvPr/>
        </p:nvSpPr>
        <p:spPr bwMode="auto">
          <a:xfrm>
            <a:off x="8828088" y="3049589"/>
            <a:ext cx="168751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(128)</a:t>
            </a:r>
            <a:r>
              <a:rPr lang="en-US" altLang="en-US" sz="2400" b="1" baseline="30000"/>
              <a:t>3</a:t>
            </a:r>
            <a:r>
              <a:rPr lang="en-US" altLang="en-US" sz="2400" b="1">
                <a:sym typeface="Symbol" panose="05050102010706020507" pitchFamily="18" charset="2"/>
              </a:rPr>
              <a:t></a:t>
            </a:r>
            <a:r>
              <a:rPr lang="en-US" altLang="en-US" sz="2400" b="1"/>
              <a:t>512 = 2</a:t>
            </a:r>
            <a:r>
              <a:rPr lang="en-US" altLang="en-US" sz="2400" b="1" baseline="30000"/>
              <a:t>7+7+7+9</a:t>
            </a:r>
            <a:r>
              <a:rPr lang="en-US" altLang="en-US" sz="2400" b="1"/>
              <a:t> =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1 GB</a:t>
            </a:r>
          </a:p>
        </p:txBody>
      </p:sp>
      <p:grpSp>
        <p:nvGrpSpPr>
          <p:cNvPr id="79" name="Group 58"/>
          <p:cNvGrpSpPr>
            <a:grpSpLocks/>
          </p:cNvGrpSpPr>
          <p:nvPr/>
        </p:nvGrpSpPr>
        <p:grpSpPr bwMode="auto">
          <a:xfrm>
            <a:off x="6561154" y="5195889"/>
            <a:ext cx="835025" cy="377825"/>
            <a:chOff x="0" y="0"/>
            <a:chExt cx="524" cy="334"/>
          </a:xfrm>
        </p:grpSpPr>
        <p:sp>
          <p:nvSpPr>
            <p:cNvPr id="80" name="Rectangle 59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1" name="Group 60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</p:grpSpPr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84" name="Rectangle 63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early beginnings (II)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AT&amp;T quickly withdrew from MULTICS</a:t>
            </a:r>
          </a:p>
          <a:p>
            <a:r>
              <a:rPr lang="en-US" altLang="en-US" smtClean="0"/>
              <a:t>K. Thompson, having nothing better to do, writes a simple OS for an unused machine</a:t>
            </a:r>
          </a:p>
          <a:p>
            <a:r>
              <a:rPr lang="en-US" altLang="en-US" smtClean="0"/>
              <a:t>UNIX went through several revisions</a:t>
            </a:r>
          </a:p>
          <a:p>
            <a:pPr lvl="1"/>
            <a:r>
              <a:rPr lang="en-US" altLang="en-US" smtClean="0"/>
              <a:t>Rewritten in C by K. Thompson and D. Ritchie</a:t>
            </a:r>
          </a:p>
          <a:p>
            <a:pPr lvl="1"/>
            <a:r>
              <a:rPr lang="en-US" altLang="en-US" smtClean="0"/>
              <a:t>Ported to a  16-bit machine (PDP-11)</a:t>
            </a:r>
          </a:p>
          <a:p>
            <a:pPr lvl="1"/>
            <a:r>
              <a:rPr lang="en-US" altLang="en-US" smtClean="0"/>
              <a:t>Presented at ACM SOSP in 1973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it works (I)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First ten blocks of file can be accessed directly from i-node</a:t>
            </a:r>
          </a:p>
          <a:p>
            <a:pPr lvl="1"/>
            <a:r>
              <a:rPr lang="en-US" altLang="en-US" smtClean="0"/>
              <a:t>10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512= 5,120 bytes</a:t>
            </a:r>
          </a:p>
          <a:p>
            <a:r>
              <a:rPr lang="en-US" altLang="en-US" smtClean="0"/>
              <a:t>Indirect block contains 512/4 = 128 addresses</a:t>
            </a:r>
          </a:p>
          <a:p>
            <a:pPr lvl="1"/>
            <a:r>
              <a:rPr lang="en-US" altLang="en-US" smtClean="0"/>
              <a:t>128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512= 64 kilobytes</a:t>
            </a:r>
          </a:p>
          <a:p>
            <a:r>
              <a:rPr lang="en-US" altLang="en-US" smtClean="0"/>
              <a:t>With two levels of indirection we can access</a:t>
            </a:r>
            <a:br>
              <a:rPr lang="en-US" altLang="en-US" smtClean="0"/>
            </a:br>
            <a:r>
              <a:rPr lang="en-US" altLang="en-US" smtClean="0"/>
              <a:t>128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128 = 16K blocks</a:t>
            </a:r>
          </a:p>
          <a:p>
            <a:pPr lvl="1"/>
            <a:r>
              <a:rPr lang="en-US" altLang="en-US" smtClean="0"/>
              <a:t>16K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512  = 8 megabytes</a:t>
            </a:r>
          </a:p>
        </p:txBody>
      </p:sp>
      <p:sp>
        <p:nvSpPr>
          <p:cNvPr id="3" name="32-Point Star 2"/>
          <p:cNvSpPr/>
          <p:nvPr/>
        </p:nvSpPr>
        <p:spPr bwMode="auto">
          <a:xfrm>
            <a:off x="7386182" y="534014"/>
            <a:ext cx="2976405" cy="1217972"/>
          </a:xfrm>
          <a:prstGeom prst="star3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For your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it works (II)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With three levels of indirection we can access</a:t>
            </a:r>
            <a:br>
              <a:rPr lang="en-US" altLang="en-US" smtClean="0"/>
            </a:br>
            <a:r>
              <a:rPr lang="en-US" altLang="en-US" smtClean="0"/>
              <a:t>128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128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128 = 2M blocks</a:t>
            </a:r>
          </a:p>
          <a:p>
            <a:pPr lvl="1"/>
            <a:r>
              <a:rPr lang="en-US" altLang="en-US" smtClean="0"/>
              <a:t>2M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512  = 1 gigabyte</a:t>
            </a:r>
          </a:p>
          <a:p>
            <a:r>
              <a:rPr lang="en-US" altLang="en-US" smtClean="0"/>
              <a:t>Maximum file size is</a:t>
            </a:r>
            <a:br>
              <a:rPr lang="en-US" altLang="en-US" smtClean="0"/>
            </a:br>
            <a:r>
              <a:rPr lang="en-US" altLang="en-US" smtClean="0"/>
              <a:t>	1 GB + 8 MB +  64KB + 5KB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Explanation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File sizes can vary from a few hundred bytes to a few gigabytes with a hard limit of 4 gigabytes</a:t>
            </a:r>
          </a:p>
          <a:p>
            <a:r>
              <a:rPr lang="en-US" altLang="en-US" smtClean="0"/>
              <a:t>The designers of UNIX selected an i-node organization that </a:t>
            </a:r>
          </a:p>
          <a:p>
            <a:pPr lvl="1"/>
            <a:r>
              <a:rPr lang="en-US" altLang="en-US" smtClean="0"/>
              <a:t>Wasted little space for small files</a:t>
            </a:r>
          </a:p>
          <a:p>
            <a:pPr lvl="1"/>
            <a:r>
              <a:rPr lang="en-US" altLang="en-US" smtClean="0"/>
              <a:t>Allowed very large files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the true cost of accessing large files?</a:t>
            </a:r>
          </a:p>
          <a:p>
            <a:pPr lvl="1"/>
            <a:r>
              <a:rPr lang="en-US" altLang="en-US" smtClean="0"/>
              <a:t>UNIX caches i-nodes and data blocks</a:t>
            </a:r>
          </a:p>
          <a:p>
            <a:pPr lvl="1"/>
            <a:r>
              <a:rPr lang="en-US" altLang="en-US" smtClean="0"/>
              <a:t>When we access sequentially a very large file we fetch only once each block of pointers</a:t>
            </a:r>
          </a:p>
          <a:p>
            <a:pPr lvl="2"/>
            <a:r>
              <a:rPr lang="en-US" altLang="en-US" smtClean="0"/>
              <a:t> Very small overhead</a:t>
            </a:r>
          </a:p>
          <a:p>
            <a:pPr lvl="1"/>
            <a:r>
              <a:rPr lang="en-US" altLang="en-US" smtClean="0"/>
              <a:t>Random access will result in more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FFS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BSD introduced the “fast file system” (</a:t>
            </a:r>
            <a:r>
              <a:rPr lang="en-US" altLang="en-US" dirty="0" err="1" smtClean="0"/>
              <a:t>FFS</a:t>
            </a:r>
            <a:r>
              <a:rPr lang="en-US" altLang="en-US" dirty="0" smtClean="0"/>
              <a:t>) in the early 80’s</a:t>
            </a:r>
          </a:p>
          <a:p>
            <a:pPr lvl="1"/>
            <a:r>
              <a:rPr lang="en-US" altLang="en-US" b="1" i="1" dirty="0" smtClean="0"/>
              <a:t>Superblock</a:t>
            </a:r>
            <a:r>
              <a:rPr lang="en-US" altLang="en-US" dirty="0" smtClean="0"/>
              <a:t> is replicated on different cylinders of disk</a:t>
            </a:r>
          </a:p>
          <a:p>
            <a:pPr lvl="1"/>
            <a:r>
              <a:rPr lang="en-US" altLang="en-US" dirty="0" smtClean="0"/>
              <a:t>Disk is divided into </a:t>
            </a:r>
            <a:r>
              <a:rPr lang="en-US" altLang="en-US" b="1" i="1" dirty="0" smtClean="0"/>
              <a:t>cylinder groups</a:t>
            </a:r>
          </a:p>
          <a:p>
            <a:pPr lvl="2"/>
            <a:r>
              <a:rPr lang="en-US" altLang="en-US" dirty="0" smtClean="0"/>
              <a:t> Contain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-nodes and data blocks</a:t>
            </a:r>
          </a:p>
          <a:p>
            <a:pPr lvl="2"/>
            <a:r>
              <a:rPr lang="en-US" altLang="en-US" dirty="0" smtClean="0"/>
              <a:t> It minimizes disk arm motions</a:t>
            </a:r>
          </a:p>
          <a:p>
            <a:pPr lvl="1"/>
            <a:r>
              <a:rPr lang="en-US" altLang="en-US" dirty="0" smtClean="0"/>
              <a:t>Free list replaced by</a:t>
            </a:r>
            <a:r>
              <a:rPr lang="en-US" altLang="en-US" b="1" i="1" dirty="0" smtClean="0"/>
              <a:t> bit maps</a:t>
            </a:r>
          </a:p>
          <a:p>
            <a:pPr lvl="1"/>
            <a:endParaRPr lang="en-US" alt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Cylinder groups (I)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65765"/>
            <a:ext cx="8229600" cy="3886200"/>
          </a:xfrm>
        </p:spPr>
        <p:txBody>
          <a:bodyPr/>
          <a:lstStyle/>
          <a:p>
            <a:r>
              <a:rPr lang="en-US" altLang="en-US" dirty="0" smtClean="0"/>
              <a:t>In the old UNIX file system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-nodes were stored  apart from the data blocks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2425701" y="3302000"/>
            <a:ext cx="2962275" cy="2960688"/>
          </a:xfrm>
          <a:prstGeom prst="ellipse">
            <a:avLst/>
          </a:prstGeom>
          <a:solidFill>
            <a:schemeClr val="accent1"/>
          </a:soli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8133" name="Oval 5"/>
          <p:cNvSpPr>
            <a:spLocks noChangeAspect="1" noChangeArrowheads="1"/>
          </p:cNvSpPr>
          <p:nvPr/>
        </p:nvSpPr>
        <p:spPr bwMode="auto">
          <a:xfrm>
            <a:off x="2974297" y="3781150"/>
            <a:ext cx="1925765" cy="1925765"/>
          </a:xfrm>
          <a:prstGeom prst="ellipse">
            <a:avLst/>
          </a:prstGeom>
          <a:solidFill>
            <a:srgbClr val="FF6600"/>
          </a:solidFill>
          <a:ln w="127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latin typeface="+mn-lt"/>
              </a:rPr>
              <a:t>Data</a:t>
            </a:r>
            <a:br>
              <a:rPr lang="en-US" altLang="en-US" sz="2800" b="1" dirty="0">
                <a:latin typeface="+mn-lt"/>
              </a:rPr>
            </a:br>
            <a:r>
              <a:rPr lang="en-US" altLang="en-US" sz="2800" b="1" dirty="0">
                <a:latin typeface="+mn-lt"/>
              </a:rPr>
              <a:t>blocks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564749" y="3852883"/>
            <a:ext cx="49149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800" b="1" i="1" dirty="0">
                <a:latin typeface="+mj-lt"/>
              </a:rPr>
              <a:t>Too many long seeks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800" b="1" i="1" dirty="0">
                <a:latin typeface="+mn-lt"/>
              </a:rPr>
              <a:t>Affected disk throughput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9518" y="5706915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latin typeface="+mn-lt"/>
              </a:rPr>
              <a:t>Inodes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Cylinder groups (II)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FFS partitions the disk into cylinder groups containing both i-nodes and data blocks</a:t>
            </a:r>
          </a:p>
        </p:txBody>
      </p:sp>
      <p:sp>
        <p:nvSpPr>
          <p:cNvPr id="49156" name="Oval 4" descr="Plaid"/>
          <p:cNvSpPr>
            <a:spLocks noChangeAspect="1" noChangeArrowheads="1"/>
          </p:cNvSpPr>
          <p:nvPr/>
        </p:nvSpPr>
        <p:spPr bwMode="auto">
          <a:xfrm>
            <a:off x="2425701" y="3302000"/>
            <a:ext cx="2962275" cy="29606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 cap="sq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865813" y="3302001"/>
            <a:ext cx="45894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5088" indent="-650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800" dirty="0">
                <a:latin typeface="+mn-lt"/>
              </a:rPr>
              <a:t>Most files have their data blocks in the same cylinder group as their </a:t>
            </a:r>
            <a:r>
              <a:rPr lang="en-US" altLang="en-US" sz="2800" dirty="0" err="1">
                <a:latin typeface="+mn-lt"/>
              </a:rPr>
              <a:t>i</a:t>
            </a:r>
            <a:r>
              <a:rPr lang="en-US" altLang="en-US" sz="2800" dirty="0">
                <a:latin typeface="+mn-lt"/>
              </a:rPr>
              <a:t>-node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altLang="en-US" sz="2800" dirty="0">
              <a:latin typeface="+mn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800" dirty="0">
                <a:latin typeface="+mn-lt"/>
              </a:rPr>
              <a:t> </a:t>
            </a:r>
            <a:r>
              <a:rPr lang="en-US" altLang="en-US" sz="2800" b="1" i="1" dirty="0">
                <a:latin typeface="+mn-lt"/>
              </a:rPr>
              <a:t> Problem solved</a:t>
            </a:r>
          </a:p>
        </p:txBody>
      </p:sp>
      <p:sp>
        <p:nvSpPr>
          <p:cNvPr id="9" name="Oval 4" descr="Plaid"/>
          <p:cNvSpPr>
            <a:spLocks noChangeAspect="1" noChangeArrowheads="1"/>
          </p:cNvSpPr>
          <p:nvPr/>
        </p:nvSpPr>
        <p:spPr bwMode="auto">
          <a:xfrm>
            <a:off x="2680816" y="3516674"/>
            <a:ext cx="2504469" cy="2503127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38100" cap="sq" cmpd="sng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926801" y="3761345"/>
            <a:ext cx="2012496" cy="2013782"/>
            <a:chOff x="5419454" y="4048891"/>
            <a:chExt cx="2367779" cy="2366510"/>
          </a:xfrm>
        </p:grpSpPr>
        <p:sp>
          <p:nvSpPr>
            <p:cNvPr id="10" name="Oval 4" descr="Plaid"/>
            <p:cNvSpPr>
              <a:spLocks noChangeAspect="1" noChangeArrowheads="1"/>
            </p:cNvSpPr>
            <p:nvPr/>
          </p:nvSpPr>
          <p:spPr bwMode="auto">
            <a:xfrm>
              <a:off x="5419454" y="4048891"/>
              <a:ext cx="2367779" cy="236651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sq" cmpd="sng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1" name="Oval 4" descr="Plaid"/>
            <p:cNvSpPr>
              <a:spLocks noChangeAspect="1" noChangeArrowheads="1"/>
            </p:cNvSpPr>
            <p:nvPr/>
          </p:nvSpPr>
          <p:spPr bwMode="auto">
            <a:xfrm>
              <a:off x="5634502" y="4263823"/>
              <a:ext cx="1937685" cy="1936647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sq" cmpd="sng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3309839" y="4158736"/>
            <a:ext cx="1246420" cy="1247217"/>
            <a:chOff x="5419454" y="4048891"/>
            <a:chExt cx="2367779" cy="2366510"/>
          </a:xfrm>
        </p:grpSpPr>
        <p:sp>
          <p:nvSpPr>
            <p:cNvPr id="14" name="Oval 4" descr="Plaid"/>
            <p:cNvSpPr>
              <a:spLocks noChangeAspect="1" noChangeArrowheads="1"/>
            </p:cNvSpPr>
            <p:nvPr/>
          </p:nvSpPr>
          <p:spPr bwMode="auto">
            <a:xfrm>
              <a:off x="5419454" y="4048891"/>
              <a:ext cx="2367779" cy="236651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sq" cmpd="sng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15" name="Oval 4" descr="Plaid"/>
            <p:cNvSpPr>
              <a:spLocks noChangeAspect="1" noChangeArrowheads="1"/>
            </p:cNvSpPr>
            <p:nvPr/>
          </p:nvSpPr>
          <p:spPr bwMode="auto">
            <a:xfrm>
              <a:off x="5666232" y="4329506"/>
              <a:ext cx="1857486" cy="185649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 cap="sq" cmpd="sng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new i-node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I-node has now 15 block addresses</a:t>
            </a:r>
          </a:p>
          <a:p>
            <a:r>
              <a:rPr lang="en-US" altLang="en-US" smtClean="0"/>
              <a:t>Minimum block size is 4K</a:t>
            </a:r>
          </a:p>
          <a:p>
            <a:pPr lvl="1"/>
            <a:r>
              <a:rPr lang="en-US" altLang="en-US" smtClean="0"/>
              <a:t>15</a:t>
            </a:r>
            <a:r>
              <a:rPr lang="en-US" altLang="en-US" baseline="30000" smtClean="0"/>
              <a:t>th</a:t>
            </a:r>
            <a:r>
              <a:rPr lang="en-US" altLang="en-US" smtClean="0"/>
              <a:t> block address is never</a:t>
            </a:r>
            <a:r>
              <a:rPr lang="en-US" altLang="en-US"/>
              <a:t> </a:t>
            </a:r>
            <a:r>
              <a:rPr lang="en-US" altLang="en-US" smtClean="0"/>
              <a:t>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21885" y="501651"/>
            <a:ext cx="8229600" cy="1371600"/>
          </a:xfrm>
        </p:spPr>
        <p:txBody>
          <a:bodyPr/>
          <a:lstStyle/>
          <a:p>
            <a:r>
              <a:rPr lang="en-US" altLang="en-US" smtClean="0"/>
              <a:t>The new organization (I)</a:t>
            </a: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51204" name="Group 39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127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Other stuff</a:t>
              </a:r>
            </a:p>
          </p:txBody>
        </p:sp>
        <p:sp>
          <p:nvSpPr>
            <p:cNvPr id="51273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51274" name="Rectangle 11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12</a:t>
              </a:r>
            </a:p>
          </p:txBody>
        </p:sp>
        <p:sp>
          <p:nvSpPr>
            <p:cNvPr id="51275" name="Rectangle 12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51276" name="Rectangle 13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11</a:t>
              </a:r>
            </a:p>
          </p:txBody>
        </p:sp>
        <p:sp>
          <p:nvSpPr>
            <p:cNvPr id="51277" name="Rectangle 14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13</a:t>
              </a:r>
            </a:p>
          </p:txBody>
        </p:sp>
      </p:grp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1207" name="Text Box 21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08" name="Text Box 22"/>
          <p:cNvSpPr txBox="1">
            <a:spLocks noChangeArrowheads="1"/>
          </p:cNvSpPr>
          <p:nvPr/>
        </p:nvSpPr>
        <p:spPr bwMode="auto">
          <a:xfrm>
            <a:off x="2452688" y="1830388"/>
            <a:ext cx="334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n-lt"/>
              </a:rPr>
              <a:t>15 block addresses</a:t>
            </a:r>
          </a:p>
        </p:txBody>
      </p:sp>
      <p:sp>
        <p:nvSpPr>
          <p:cNvPr id="51209" name="Line 23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24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14</a:t>
            </a:r>
          </a:p>
        </p:txBody>
      </p:sp>
      <p:sp>
        <p:nvSpPr>
          <p:cNvPr id="51211" name="Line 2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2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2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3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31"/>
          <p:cNvSpPr txBox="1">
            <a:spLocks noChangeArrowheads="1"/>
          </p:cNvSpPr>
          <p:nvPr/>
        </p:nvSpPr>
        <p:spPr bwMode="auto">
          <a:xfrm>
            <a:off x="2681288" y="3665538"/>
            <a:ext cx="197326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12 direct block addresses</a:t>
            </a:r>
          </a:p>
        </p:txBody>
      </p:sp>
      <p:sp>
        <p:nvSpPr>
          <p:cNvPr id="51216" name="Line 33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7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51267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68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51269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0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51271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218" name="Text Box 41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19" name="Line 42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43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44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56"/>
          <p:cNvSpPr txBox="1">
            <a:spLocks noChangeArrowheads="1"/>
          </p:cNvSpPr>
          <p:nvPr/>
        </p:nvSpPr>
        <p:spPr bwMode="auto">
          <a:xfrm>
            <a:off x="3970339" y="5249863"/>
            <a:ext cx="2352675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1,024 indirect block addresses</a:t>
            </a:r>
          </a:p>
        </p:txBody>
      </p:sp>
      <p:sp>
        <p:nvSpPr>
          <p:cNvPr id="51223" name="Line 57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58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Text Box 59"/>
          <p:cNvSpPr txBox="1">
            <a:spLocks noChangeArrowheads="1"/>
          </p:cNvSpPr>
          <p:nvPr/>
        </p:nvSpPr>
        <p:spPr bwMode="auto">
          <a:xfrm>
            <a:off x="8694738" y="3125789"/>
            <a:ext cx="197326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Not used</a:t>
            </a:r>
          </a:p>
        </p:txBody>
      </p:sp>
      <p:sp>
        <p:nvSpPr>
          <p:cNvPr id="51226" name="Line 60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61"/>
          <p:cNvSpPr>
            <a:spLocks noChangeShapeType="1"/>
          </p:cNvSpPr>
          <p:nvPr/>
        </p:nvSpPr>
        <p:spPr bwMode="auto">
          <a:xfrm>
            <a:off x="5640388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63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29" name="Group 122"/>
          <p:cNvGrpSpPr>
            <a:grpSpLocks/>
          </p:cNvGrpSpPr>
          <p:nvPr/>
        </p:nvGrpSpPr>
        <p:grpSpPr bwMode="auto">
          <a:xfrm>
            <a:off x="7272339" y="4111626"/>
            <a:ext cx="835025" cy="377825"/>
            <a:chOff x="0" y="0"/>
            <a:chExt cx="524" cy="334"/>
          </a:xfrm>
          <a:solidFill>
            <a:schemeClr val="accent1">
              <a:lumMod val="75000"/>
            </a:schemeClr>
          </a:solidFill>
        </p:grpSpPr>
        <p:sp>
          <p:nvSpPr>
            <p:cNvPr id="51262" name="Rectangle 123"/>
            <p:cNvSpPr>
              <a:spLocks noChangeArrowheads="1"/>
            </p:cNvSpPr>
            <p:nvPr/>
          </p:nvSpPr>
          <p:spPr bwMode="auto">
            <a:xfrm>
              <a:off x="95" y="0"/>
              <a:ext cx="95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63" name="Group 124"/>
            <p:cNvGrpSpPr>
              <a:grpSpLocks/>
            </p:cNvGrpSpPr>
            <p:nvPr/>
          </p:nvGrpSpPr>
          <p:grpSpPr bwMode="auto">
            <a:xfrm>
              <a:off x="0" y="0"/>
              <a:ext cx="524" cy="334"/>
              <a:chOff x="0" y="0"/>
              <a:chExt cx="524" cy="334"/>
            </a:xfrm>
            <a:grpFill/>
          </p:grpSpPr>
          <p:sp>
            <p:nvSpPr>
              <p:cNvPr id="51264" name="Rectangle 1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65" name="Rectangle 126"/>
              <p:cNvSpPr>
                <a:spLocks noChangeArrowheads="1"/>
              </p:cNvSpPr>
              <p:nvPr/>
            </p:nvSpPr>
            <p:spPr bwMode="auto">
              <a:xfrm>
                <a:off x="190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51266" name="Rectangle 127"/>
              <p:cNvSpPr>
                <a:spLocks noChangeArrowheads="1"/>
              </p:cNvSpPr>
              <p:nvPr/>
            </p:nvSpPr>
            <p:spPr bwMode="auto">
              <a:xfrm>
                <a:off x="429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230" name="Text Box 128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31" name="Line 129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130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131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34" name="Group 134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1260" name="Line 132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133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35" name="Group 135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1258" name="Line 136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137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7" name="Text Box 151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38" name="Line 152"/>
          <p:cNvSpPr>
            <a:spLocks noChangeShapeType="1"/>
          </p:cNvSpPr>
          <p:nvPr/>
        </p:nvSpPr>
        <p:spPr bwMode="auto">
          <a:xfrm>
            <a:off x="6662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Line 153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Line 154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Text Box 16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243" name="Line 16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Line 16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16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Text Box 166"/>
          <p:cNvSpPr txBox="1">
            <a:spLocks noChangeArrowheads="1"/>
          </p:cNvSpPr>
          <p:nvPr/>
        </p:nvSpPr>
        <p:spPr bwMode="auto">
          <a:xfrm>
            <a:off x="4824414" y="6161089"/>
            <a:ext cx="5843587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1,024</a:t>
            </a:r>
            <a:r>
              <a:rPr lang="en-US" altLang="en-US" sz="2400" b="1">
                <a:sym typeface="Symbol" panose="05050102010706020507" pitchFamily="18" charset="2"/>
              </a:rPr>
              <a:t>1,024</a:t>
            </a:r>
            <a:r>
              <a:rPr lang="en-US" altLang="en-US" sz="2400" b="1"/>
              <a:t> DOUBLE indirect block addresses</a:t>
            </a:r>
          </a:p>
        </p:txBody>
      </p:sp>
      <p:sp>
        <p:nvSpPr>
          <p:cNvPr id="51247" name="Text Box 167"/>
          <p:cNvSpPr txBox="1">
            <a:spLocks noChangeArrowheads="1"/>
          </p:cNvSpPr>
          <p:nvPr/>
        </p:nvSpPr>
        <p:spPr bwMode="auto">
          <a:xfrm>
            <a:off x="1830389" y="6043613"/>
            <a:ext cx="219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Block size =4 KB</a:t>
            </a:r>
          </a:p>
        </p:txBody>
      </p: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89713" y="5212423"/>
            <a:ext cx="835025" cy="369228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0" name="Group 40"/>
          <p:cNvGrpSpPr>
            <a:grpSpLocks/>
          </p:cNvGrpSpPr>
          <p:nvPr/>
        </p:nvGrpSpPr>
        <p:grpSpPr bwMode="auto">
          <a:xfrm>
            <a:off x="7961313" y="5203826"/>
            <a:ext cx="835025" cy="377825"/>
            <a:chOff x="14" y="0"/>
            <a:chExt cx="524" cy="334"/>
          </a:xfrm>
        </p:grpSpPr>
        <p:sp>
          <p:nvSpPr>
            <p:cNvPr id="101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2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3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4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105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32-Point Star 77"/>
          <p:cNvSpPr/>
          <p:nvPr/>
        </p:nvSpPr>
        <p:spPr bwMode="auto">
          <a:xfrm>
            <a:off x="8466424" y="586650"/>
            <a:ext cx="2010625" cy="915126"/>
          </a:xfrm>
          <a:prstGeom prst="star3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FYI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new organization (I)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832101" y="2290764"/>
            <a:ext cx="303213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2528888" y="2290764"/>
            <a:ext cx="8139112" cy="606425"/>
            <a:chOff x="0" y="0"/>
            <a:chExt cx="5127" cy="382"/>
          </a:xfrm>
        </p:grpSpPr>
        <p:sp>
          <p:nvSpPr>
            <p:cNvPr id="5229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127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Other stuff</a:t>
              </a:r>
            </a:p>
          </p:txBody>
        </p:sp>
        <p:sp>
          <p:nvSpPr>
            <p:cNvPr id="52297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52298" name="Rectangle 7"/>
            <p:cNvSpPr>
              <a:spLocks noChangeArrowheads="1"/>
            </p:cNvSpPr>
            <p:nvPr/>
          </p:nvSpPr>
          <p:spPr bwMode="auto">
            <a:xfrm>
              <a:off x="1457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12</a:t>
              </a:r>
            </a:p>
          </p:txBody>
        </p:sp>
        <p:sp>
          <p:nvSpPr>
            <p:cNvPr id="52299" name="Rectangle 8"/>
            <p:cNvSpPr>
              <a:spLocks noChangeArrowheads="1"/>
            </p:cNvSpPr>
            <p:nvPr/>
          </p:nvSpPr>
          <p:spPr bwMode="auto">
            <a:xfrm>
              <a:off x="383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2</a:t>
              </a:r>
            </a:p>
          </p:txBody>
        </p:sp>
        <p:sp>
          <p:nvSpPr>
            <p:cNvPr id="52300" name="Rectangle 9"/>
            <p:cNvSpPr>
              <a:spLocks noChangeArrowheads="1"/>
            </p:cNvSpPr>
            <p:nvPr/>
          </p:nvSpPr>
          <p:spPr bwMode="auto">
            <a:xfrm>
              <a:off x="1257" y="0"/>
              <a:ext cx="200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11</a:t>
              </a:r>
            </a:p>
          </p:txBody>
        </p:sp>
        <p:sp>
          <p:nvSpPr>
            <p:cNvPr id="52301" name="Rectangle 10"/>
            <p:cNvSpPr>
              <a:spLocks noChangeArrowheads="1"/>
            </p:cNvSpPr>
            <p:nvPr/>
          </p:nvSpPr>
          <p:spPr bwMode="auto">
            <a:xfrm>
              <a:off x="1659" y="0"/>
              <a:ext cx="201" cy="38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13</a:t>
              </a:r>
            </a:p>
          </p:txBody>
        </p:sp>
      </p:grpSp>
      <p:sp>
        <p:nvSpPr>
          <p:cNvPr id="52229" name="Rectangle 11"/>
          <p:cNvSpPr>
            <a:spLocks noChangeArrowheads="1"/>
          </p:cNvSpPr>
          <p:nvPr/>
        </p:nvSpPr>
        <p:spPr bwMode="auto">
          <a:xfrm>
            <a:off x="2832100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3440113" y="2290764"/>
            <a:ext cx="317500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3743326" y="29718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232" name="Text Box 14"/>
          <p:cNvSpPr txBox="1">
            <a:spLocks noChangeArrowheads="1"/>
          </p:cNvSpPr>
          <p:nvPr/>
        </p:nvSpPr>
        <p:spPr bwMode="auto">
          <a:xfrm>
            <a:off x="2452688" y="1830388"/>
            <a:ext cx="334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/>
              <a:t>15 block addresses</a:t>
            </a:r>
          </a:p>
        </p:txBody>
      </p:sp>
      <p:sp>
        <p:nvSpPr>
          <p:cNvPr id="52233" name="Line 15"/>
          <p:cNvSpPr>
            <a:spLocks noChangeShapeType="1"/>
          </p:cNvSpPr>
          <p:nvPr/>
        </p:nvSpPr>
        <p:spPr bwMode="auto">
          <a:xfrm>
            <a:off x="2681288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Rectangle 16"/>
          <p:cNvSpPr>
            <a:spLocks noChangeArrowheads="1"/>
          </p:cNvSpPr>
          <p:nvPr/>
        </p:nvSpPr>
        <p:spPr bwMode="auto">
          <a:xfrm>
            <a:off x="5489575" y="2290764"/>
            <a:ext cx="319088" cy="606425"/>
          </a:xfrm>
          <a:prstGeom prst="rect">
            <a:avLst/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14</a:t>
            </a:r>
          </a:p>
        </p:txBody>
      </p:sp>
      <p:sp>
        <p:nvSpPr>
          <p:cNvPr id="52235" name="Line 17"/>
          <p:cNvSpPr>
            <a:spLocks noChangeShapeType="1"/>
          </p:cNvSpPr>
          <p:nvPr/>
        </p:nvSpPr>
        <p:spPr bwMode="auto">
          <a:xfrm>
            <a:off x="2984500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8"/>
          <p:cNvSpPr>
            <a:spLocks noChangeShapeType="1"/>
          </p:cNvSpPr>
          <p:nvPr/>
        </p:nvSpPr>
        <p:spPr bwMode="auto">
          <a:xfrm>
            <a:off x="3287713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9"/>
          <p:cNvSpPr>
            <a:spLocks noChangeShapeType="1"/>
          </p:cNvSpPr>
          <p:nvPr/>
        </p:nvSpPr>
        <p:spPr bwMode="auto">
          <a:xfrm>
            <a:off x="359092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20"/>
          <p:cNvSpPr>
            <a:spLocks noChangeShapeType="1"/>
          </p:cNvSpPr>
          <p:nvPr/>
        </p:nvSpPr>
        <p:spPr bwMode="auto">
          <a:xfrm>
            <a:off x="4695825" y="2906714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Text Box 21"/>
          <p:cNvSpPr txBox="1">
            <a:spLocks noChangeArrowheads="1"/>
          </p:cNvSpPr>
          <p:nvPr/>
        </p:nvSpPr>
        <p:spPr bwMode="auto">
          <a:xfrm>
            <a:off x="2681288" y="3665539"/>
            <a:ext cx="197326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48 KB</a:t>
            </a:r>
          </a:p>
        </p:txBody>
      </p:sp>
      <p:sp>
        <p:nvSpPr>
          <p:cNvPr id="52240" name="Line 22"/>
          <p:cNvSpPr>
            <a:spLocks noChangeShapeType="1"/>
          </p:cNvSpPr>
          <p:nvPr/>
        </p:nvSpPr>
        <p:spPr bwMode="auto">
          <a:xfrm>
            <a:off x="5033963" y="2897188"/>
            <a:ext cx="0" cy="15176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Text Box 29"/>
          <p:cNvSpPr txBox="1">
            <a:spLocks noChangeArrowheads="1"/>
          </p:cNvSpPr>
          <p:nvPr/>
        </p:nvSpPr>
        <p:spPr bwMode="auto">
          <a:xfrm>
            <a:off x="4883150" y="492442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243" name="Line 30"/>
          <p:cNvSpPr>
            <a:spLocks noChangeShapeType="1"/>
          </p:cNvSpPr>
          <p:nvPr/>
        </p:nvSpPr>
        <p:spPr bwMode="auto">
          <a:xfrm>
            <a:off x="4729163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31"/>
          <p:cNvSpPr>
            <a:spLocks noChangeShapeType="1"/>
          </p:cNvSpPr>
          <p:nvPr/>
        </p:nvSpPr>
        <p:spPr bwMode="auto">
          <a:xfrm>
            <a:off x="48831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32"/>
          <p:cNvSpPr>
            <a:spLocks noChangeShapeType="1"/>
          </p:cNvSpPr>
          <p:nvPr/>
        </p:nvSpPr>
        <p:spPr bwMode="auto">
          <a:xfrm>
            <a:off x="5416550" y="486886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Text Box 33"/>
          <p:cNvSpPr txBox="1">
            <a:spLocks noChangeArrowheads="1"/>
          </p:cNvSpPr>
          <p:nvPr/>
        </p:nvSpPr>
        <p:spPr bwMode="auto">
          <a:xfrm>
            <a:off x="4654551" y="5249864"/>
            <a:ext cx="83502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4 MB</a:t>
            </a:r>
          </a:p>
        </p:txBody>
      </p:sp>
      <p:sp>
        <p:nvSpPr>
          <p:cNvPr id="52247" name="Line 34"/>
          <p:cNvSpPr>
            <a:spLocks noChangeShapeType="1"/>
          </p:cNvSpPr>
          <p:nvPr/>
        </p:nvSpPr>
        <p:spPr bwMode="auto">
          <a:xfrm>
            <a:off x="5640388" y="2897188"/>
            <a:ext cx="0" cy="4556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Line 35"/>
          <p:cNvSpPr>
            <a:spLocks noChangeShapeType="1"/>
          </p:cNvSpPr>
          <p:nvPr/>
        </p:nvSpPr>
        <p:spPr bwMode="auto">
          <a:xfrm>
            <a:off x="5337175" y="2897189"/>
            <a:ext cx="0" cy="7588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Text Box 36"/>
          <p:cNvSpPr txBox="1">
            <a:spLocks noChangeArrowheads="1"/>
          </p:cNvSpPr>
          <p:nvPr/>
        </p:nvSpPr>
        <p:spPr bwMode="auto">
          <a:xfrm>
            <a:off x="8694738" y="3125789"/>
            <a:ext cx="1973262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Not used</a:t>
            </a:r>
          </a:p>
        </p:txBody>
      </p:sp>
      <p:sp>
        <p:nvSpPr>
          <p:cNvPr id="52250" name="Line 37"/>
          <p:cNvSpPr>
            <a:spLocks noChangeShapeType="1"/>
          </p:cNvSpPr>
          <p:nvPr/>
        </p:nvSpPr>
        <p:spPr bwMode="auto">
          <a:xfrm>
            <a:off x="5337176" y="3656013"/>
            <a:ext cx="23526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Line 38"/>
          <p:cNvSpPr>
            <a:spLocks noChangeShapeType="1"/>
          </p:cNvSpPr>
          <p:nvPr/>
        </p:nvSpPr>
        <p:spPr bwMode="auto">
          <a:xfrm>
            <a:off x="5640388" y="3352800"/>
            <a:ext cx="33401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Line 39"/>
          <p:cNvSpPr>
            <a:spLocks noChangeShapeType="1"/>
          </p:cNvSpPr>
          <p:nvPr/>
        </p:nvSpPr>
        <p:spPr bwMode="auto">
          <a:xfrm>
            <a:off x="7689850" y="3656013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4" name="Text Box 46"/>
          <p:cNvSpPr txBox="1">
            <a:spLocks noChangeArrowheads="1"/>
          </p:cNvSpPr>
          <p:nvPr/>
        </p:nvSpPr>
        <p:spPr bwMode="auto">
          <a:xfrm>
            <a:off x="7500938" y="454501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255" name="Line 47"/>
          <p:cNvSpPr>
            <a:spLocks noChangeShapeType="1"/>
          </p:cNvSpPr>
          <p:nvPr/>
        </p:nvSpPr>
        <p:spPr bwMode="auto">
          <a:xfrm>
            <a:off x="7346950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Line 48"/>
          <p:cNvSpPr>
            <a:spLocks noChangeShapeType="1"/>
          </p:cNvSpPr>
          <p:nvPr/>
        </p:nvSpPr>
        <p:spPr bwMode="auto">
          <a:xfrm>
            <a:off x="7500938" y="4489451"/>
            <a:ext cx="0" cy="3794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Line 49"/>
          <p:cNvSpPr>
            <a:spLocks noChangeShapeType="1"/>
          </p:cNvSpPr>
          <p:nvPr/>
        </p:nvSpPr>
        <p:spPr bwMode="auto">
          <a:xfrm>
            <a:off x="8034338" y="4489451"/>
            <a:ext cx="0" cy="379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58" name="Group 50"/>
          <p:cNvGrpSpPr>
            <a:grpSpLocks/>
          </p:cNvGrpSpPr>
          <p:nvPr/>
        </p:nvGrpSpPr>
        <p:grpSpPr bwMode="auto">
          <a:xfrm>
            <a:off x="7007225" y="4870450"/>
            <a:ext cx="338138" cy="304800"/>
            <a:chOff x="0" y="0"/>
            <a:chExt cx="213" cy="192"/>
          </a:xfrm>
        </p:grpSpPr>
        <p:sp>
          <p:nvSpPr>
            <p:cNvPr id="52284" name="Line 51"/>
            <p:cNvSpPr>
              <a:spLocks noChangeShapeType="1"/>
            </p:cNvSpPr>
            <p:nvPr/>
          </p:nvSpPr>
          <p:spPr bwMode="auto">
            <a:xfrm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5" name="Line 52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59" name="Group 53"/>
          <p:cNvGrpSpPr>
            <a:grpSpLocks/>
          </p:cNvGrpSpPr>
          <p:nvPr/>
        </p:nvGrpSpPr>
        <p:grpSpPr bwMode="auto">
          <a:xfrm flipH="1">
            <a:off x="8040689" y="4870450"/>
            <a:ext cx="338137" cy="304800"/>
            <a:chOff x="0" y="0"/>
            <a:chExt cx="213" cy="192"/>
          </a:xfrm>
        </p:grpSpPr>
        <p:sp>
          <p:nvSpPr>
            <p:cNvPr id="52282" name="Line 54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21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3" name="Line 55"/>
            <p:cNvSpPr>
              <a:spLocks noChangeShapeType="1"/>
            </p:cNvSpPr>
            <p:nvPr/>
          </p:nvSpPr>
          <p:spPr bwMode="auto">
            <a:xfrm>
              <a:off x="0" y="0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1" name="Text Box 62"/>
          <p:cNvSpPr txBox="1">
            <a:spLocks noChangeArrowheads="1"/>
          </p:cNvSpPr>
          <p:nvPr/>
        </p:nvSpPr>
        <p:spPr bwMode="auto">
          <a:xfrm>
            <a:off x="6816725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262" name="Line 63"/>
          <p:cNvSpPr>
            <a:spLocks noChangeShapeType="1"/>
          </p:cNvSpPr>
          <p:nvPr/>
        </p:nvSpPr>
        <p:spPr bwMode="auto">
          <a:xfrm>
            <a:off x="6662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Line 64"/>
          <p:cNvSpPr>
            <a:spLocks noChangeShapeType="1"/>
          </p:cNvSpPr>
          <p:nvPr/>
        </p:nvSpPr>
        <p:spPr bwMode="auto">
          <a:xfrm>
            <a:off x="68167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Line 65"/>
          <p:cNvSpPr>
            <a:spLocks noChangeShapeType="1"/>
          </p:cNvSpPr>
          <p:nvPr/>
        </p:nvSpPr>
        <p:spPr bwMode="auto">
          <a:xfrm>
            <a:off x="7350125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Text Box 72"/>
          <p:cNvSpPr txBox="1">
            <a:spLocks noChangeArrowheads="1"/>
          </p:cNvSpPr>
          <p:nvPr/>
        </p:nvSpPr>
        <p:spPr bwMode="auto">
          <a:xfrm>
            <a:off x="8186738" y="568325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2267" name="Line 73"/>
          <p:cNvSpPr>
            <a:spLocks noChangeShapeType="1"/>
          </p:cNvSpPr>
          <p:nvPr/>
        </p:nvSpPr>
        <p:spPr bwMode="auto">
          <a:xfrm>
            <a:off x="8032750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8" name="Line 74"/>
          <p:cNvSpPr>
            <a:spLocks noChangeShapeType="1"/>
          </p:cNvSpPr>
          <p:nvPr/>
        </p:nvSpPr>
        <p:spPr bwMode="auto">
          <a:xfrm>
            <a:off x="81867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69" name="Line 75"/>
          <p:cNvSpPr>
            <a:spLocks noChangeShapeType="1"/>
          </p:cNvSpPr>
          <p:nvPr/>
        </p:nvSpPr>
        <p:spPr bwMode="auto">
          <a:xfrm>
            <a:off x="8720138" y="5627688"/>
            <a:ext cx="0" cy="37941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Text Box 76"/>
          <p:cNvSpPr txBox="1">
            <a:spLocks noChangeArrowheads="1"/>
          </p:cNvSpPr>
          <p:nvPr/>
        </p:nvSpPr>
        <p:spPr bwMode="auto">
          <a:xfrm>
            <a:off x="5260976" y="6161089"/>
            <a:ext cx="502761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b="1"/>
              <a:t>Enough block addresses for 4 more GB </a:t>
            </a:r>
          </a:p>
        </p:txBody>
      </p:sp>
      <p:sp>
        <p:nvSpPr>
          <p:cNvPr id="52271" name="Text Box 77"/>
          <p:cNvSpPr txBox="1">
            <a:spLocks noChangeArrowheads="1"/>
          </p:cNvSpPr>
          <p:nvPr/>
        </p:nvSpPr>
        <p:spPr bwMode="auto">
          <a:xfrm>
            <a:off x="1830389" y="6043613"/>
            <a:ext cx="2198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u="sng"/>
              <a:t>Block size =4 KB</a:t>
            </a:r>
          </a:p>
        </p:txBody>
      </p:sp>
      <p:grpSp>
        <p:nvGrpSpPr>
          <p:cNvPr id="79" name="Group 40"/>
          <p:cNvGrpSpPr>
            <a:grpSpLocks/>
          </p:cNvGrpSpPr>
          <p:nvPr/>
        </p:nvGrpSpPr>
        <p:grpSpPr bwMode="auto">
          <a:xfrm>
            <a:off x="4654551" y="4463258"/>
            <a:ext cx="835025" cy="377825"/>
            <a:chOff x="14" y="0"/>
            <a:chExt cx="524" cy="334"/>
          </a:xfrm>
        </p:grpSpPr>
        <p:sp>
          <p:nvSpPr>
            <p:cNvPr id="80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1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82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3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84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5" name="Group 40"/>
          <p:cNvGrpSpPr>
            <a:grpSpLocks/>
          </p:cNvGrpSpPr>
          <p:nvPr/>
        </p:nvGrpSpPr>
        <p:grpSpPr bwMode="auto">
          <a:xfrm>
            <a:off x="7266247" y="4078526"/>
            <a:ext cx="835025" cy="377825"/>
            <a:chOff x="14" y="0"/>
            <a:chExt cx="524" cy="334"/>
          </a:xfrm>
          <a:solidFill>
            <a:srgbClr val="92D050"/>
          </a:solidFill>
        </p:grpSpPr>
        <p:sp>
          <p:nvSpPr>
            <p:cNvPr id="86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87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  <a:grpFill/>
          </p:grpSpPr>
          <p:sp>
            <p:nvSpPr>
              <p:cNvPr id="88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9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90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grp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1" name="Group 40"/>
          <p:cNvGrpSpPr>
            <a:grpSpLocks/>
          </p:cNvGrpSpPr>
          <p:nvPr/>
        </p:nvGrpSpPr>
        <p:grpSpPr bwMode="auto">
          <a:xfrm>
            <a:off x="6565582" y="5204383"/>
            <a:ext cx="835025" cy="377825"/>
            <a:chOff x="14" y="0"/>
            <a:chExt cx="524" cy="334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3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94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5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96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7" name="Group 40"/>
          <p:cNvGrpSpPr>
            <a:grpSpLocks/>
          </p:cNvGrpSpPr>
          <p:nvPr/>
        </p:nvGrpSpPr>
        <p:grpSpPr bwMode="auto">
          <a:xfrm>
            <a:off x="7961313" y="5199461"/>
            <a:ext cx="835025" cy="377825"/>
            <a:chOff x="14" y="0"/>
            <a:chExt cx="524" cy="334"/>
          </a:xfrm>
        </p:grpSpPr>
        <p:sp>
          <p:nvSpPr>
            <p:cNvPr id="98" name="Rectangle 35"/>
            <p:cNvSpPr>
              <a:spLocks noChangeArrowheads="1"/>
            </p:cNvSpPr>
            <p:nvPr/>
          </p:nvSpPr>
          <p:spPr bwMode="auto">
            <a:xfrm>
              <a:off x="95" y="0"/>
              <a:ext cx="109" cy="334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9" name="Group 38"/>
            <p:cNvGrpSpPr>
              <a:grpSpLocks/>
            </p:cNvGrpSpPr>
            <p:nvPr/>
          </p:nvGrpSpPr>
          <p:grpSpPr bwMode="auto">
            <a:xfrm>
              <a:off x="14" y="0"/>
              <a:ext cx="524" cy="334"/>
              <a:chOff x="14" y="0"/>
              <a:chExt cx="524" cy="334"/>
            </a:xfrm>
          </p:grpSpPr>
          <p:sp>
            <p:nvSpPr>
              <p:cNvPr id="100" name="Rectangle 34"/>
              <p:cNvSpPr>
                <a:spLocks noChangeArrowheads="1"/>
              </p:cNvSpPr>
              <p:nvPr/>
            </p:nvSpPr>
            <p:spPr bwMode="auto">
              <a:xfrm>
                <a:off x="14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1" name="Rectangle 36"/>
              <p:cNvSpPr>
                <a:spLocks noChangeArrowheads="1"/>
              </p:cNvSpPr>
              <p:nvPr/>
            </p:nvSpPr>
            <p:spPr bwMode="auto">
              <a:xfrm>
                <a:off x="204" y="0"/>
                <a:ext cx="238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Times New Roman" panose="02020603050405020304" pitchFamily="18" charset="0"/>
                  </a:rPr>
                  <a:t>…</a:t>
                </a:r>
              </a:p>
            </p:txBody>
          </p:sp>
          <p:sp>
            <p:nvSpPr>
              <p:cNvPr id="102" name="Rectangle 37"/>
              <p:cNvSpPr>
                <a:spLocks noChangeArrowheads="1"/>
              </p:cNvSpPr>
              <p:nvPr/>
            </p:nvSpPr>
            <p:spPr bwMode="auto">
              <a:xfrm>
                <a:off x="443" y="0"/>
                <a:ext cx="95" cy="33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it was</a:t>
            </a: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23" y="1981200"/>
            <a:ext cx="4853954" cy="3886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bit maps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Each cylinder group contains a bit map of all available blocks in the cylinder group</a:t>
            </a:r>
          </a:p>
          <a:p>
            <a:pPr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mtClean="0"/>
              <a:t>	</a:t>
            </a:r>
            <a:r>
              <a:rPr lang="en-US" altLang="en-US" i="1" smtClean="0"/>
              <a:t>The file system will attempt to keep consecutive blocks of the same file on the same cylinder group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Block sizes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FFS uses larger blocks allows the division of a single file system block into 2, 4, or 8 fragments that can be used to store</a:t>
            </a:r>
          </a:p>
          <a:p>
            <a:pPr lvl="2"/>
            <a:r>
              <a:rPr lang="en-US" altLang="en-US" smtClean="0"/>
              <a:t> Small files</a:t>
            </a:r>
          </a:p>
          <a:p>
            <a:pPr lvl="2"/>
            <a:r>
              <a:rPr lang="en-US" altLang="en-US" smtClean="0"/>
              <a:t> Tails of larger files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Explanations (I)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Increasing the block size to 4K eliminates the third level of indirection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Keeping consecutive blocks of the same file on the same cylinder group  reduces disk arm motions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Explanations (II)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Allocating full blocks and block fragments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allows efficient sequential access to large files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 minimizes disk fragmentation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Using  4K blocks without  allowing 1K fragment would have wasted </a:t>
            </a:r>
            <a:r>
              <a:rPr lang="en-US" altLang="en-US" b="1" smtClean="0"/>
              <a:t>45.6%</a:t>
            </a:r>
            <a:r>
              <a:rPr lang="en-US" altLang="en-US" smtClean="0"/>
              <a:t> of the disk space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This would not be necessarily true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 of Approach (I)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Traditional UNIX file systems do not utilize full disk bandwidth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Crashes may leave the file system in an inconsistent state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Must check the consistency of the file system at boot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 of Approach (II)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Most of the good performance of FFS is due to its extensive use of </a:t>
            </a:r>
            <a:r>
              <a:rPr lang="en-US" altLang="en-US" b="1" smtClean="0"/>
              <a:t>I/O buffering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smtClean="0"/>
              <a:t>Physical </a:t>
            </a:r>
            <a:r>
              <a:rPr lang="en-US" altLang="en-US" smtClean="0"/>
              <a:t>writes are totally </a:t>
            </a:r>
            <a:r>
              <a:rPr lang="en-US" altLang="en-US" b="1" smtClean="0"/>
              <a:t>asynchronous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b="1" smtClean="0">
                <a:latin typeface="Arial" panose="020B0604020202020204" pitchFamily="34" charset="0"/>
              </a:rPr>
              <a:t>Metadata</a:t>
            </a:r>
            <a:r>
              <a:rPr lang="en-US" altLang="en-US" smtClean="0"/>
              <a:t> updates</a:t>
            </a:r>
            <a:r>
              <a:rPr lang="en-US" altLang="en-US" i="1" smtClean="0"/>
              <a:t> </a:t>
            </a:r>
            <a:r>
              <a:rPr lang="en-US" altLang="en-US" smtClean="0"/>
              <a:t>must follow a </a:t>
            </a:r>
            <a:r>
              <a:rPr lang="en-US" altLang="en-US" b="1" smtClean="0">
                <a:latin typeface="Arial" panose="020B0604020202020204" pitchFamily="34" charset="0"/>
              </a:rPr>
              <a:t>strict order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Cannot create new directory entry before new</a:t>
            </a:r>
            <a:br>
              <a:rPr lang="en-US" altLang="en-US" smtClean="0"/>
            </a:br>
            <a:r>
              <a:rPr lang="en-US" altLang="en-US" smtClean="0"/>
              <a:t>i-node it points to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mtClean="0"/>
              <a:t>Cannot delete old i-node before deleting last directory entry pointing to it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altLang="en-US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Creating a file (I)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971801" y="2803872"/>
            <a:ext cx="2270125" cy="639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abc</a:t>
            </a:r>
            <a:r>
              <a:rPr lang="en-US" altLang="en-US" dirty="0">
                <a:latin typeface="Consolas" panose="020B0609020204030204" pitchFamily="49" charset="0"/>
              </a:rPr>
              <a:t> 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971801" y="3443635"/>
            <a:ext cx="2270125" cy="639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ghi 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971800" y="4053682"/>
            <a:ext cx="2270125" cy="639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V="1">
            <a:off x="4724400" y="2438400"/>
            <a:ext cx="2362200" cy="68580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086601" y="2133601"/>
            <a:ext cx="2270125" cy="639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i-node-1  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086601" y="3429001"/>
            <a:ext cx="2270125" cy="639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i-node-3  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4724400" y="3733800"/>
            <a:ext cx="2286000" cy="7620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048001" y="5626447"/>
            <a:ext cx="64107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Assume we want to create new file </a:t>
            </a:r>
            <a:r>
              <a:rPr lang="en-US" altLang="en-US" sz="2800" b="1" dirty="0" err="1">
                <a:latin typeface="Consolas" panose="020B0609020204030204" pitchFamily="49" charset="0"/>
              </a:rPr>
              <a:t>tuv</a:t>
            </a:r>
            <a:endParaRPr lang="en-US" altLang="en-US" sz="28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Creating a file (II)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971801" y="2789238"/>
            <a:ext cx="2270125" cy="639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abc 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971801" y="3429001"/>
            <a:ext cx="2270125" cy="639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ghi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971801" y="4061937"/>
            <a:ext cx="2270125" cy="6397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tuv  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V="1">
            <a:off x="4724400" y="2438400"/>
            <a:ext cx="2362200" cy="68580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7086601" y="2133601"/>
            <a:ext cx="2270125" cy="639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i-node-1  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086601" y="3429001"/>
            <a:ext cx="2270125" cy="639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91440" bIns="18288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Consolas" panose="020B0609020204030204" pitchFamily="49" charset="0"/>
              </a:rPr>
              <a:t>i-node-3  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V="1">
            <a:off x="4724400" y="3733800"/>
            <a:ext cx="2286000" cy="7620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4724400" y="4419600"/>
            <a:ext cx="2286000" cy="45720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604922" y="5410201"/>
            <a:ext cx="744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Cannot write  to disk</a:t>
            </a:r>
            <a:r>
              <a:rPr lang="en-US" altLang="en-US" sz="2800" dirty="0">
                <a:latin typeface="Consolas" panose="020B0609020204030204" pitchFamily="49" charset="0"/>
              </a:rPr>
              <a:t> </a:t>
            </a:r>
            <a:r>
              <a:rPr lang="en-US" altLang="en-US" sz="2800" b="1" dirty="0" err="1">
                <a:latin typeface="Consolas" panose="020B0609020204030204" pitchFamily="49" charset="0"/>
              </a:rPr>
              <a:t>tuv</a:t>
            </a:r>
            <a:r>
              <a:rPr lang="en-US" altLang="en-US" sz="2800" dirty="0">
                <a:latin typeface="+mn-lt"/>
              </a:rPr>
              <a:t> directory entry </a:t>
            </a:r>
            <a:r>
              <a:rPr lang="en-US" altLang="en-US" sz="2800" dirty="0">
                <a:latin typeface="+mj-lt"/>
              </a:rPr>
              <a:t>before </a:t>
            </a:r>
            <a:r>
              <a:rPr lang="en-US" altLang="en-US" sz="2800" dirty="0" err="1">
                <a:latin typeface="+mj-lt"/>
              </a:rPr>
              <a:t>i</a:t>
            </a:r>
            <a:r>
              <a:rPr lang="en-US" altLang="en-US" sz="2800" dirty="0">
                <a:latin typeface="+mj-lt"/>
              </a:rPr>
              <a:t>-node is initialized</a:t>
            </a:r>
            <a:endParaRPr lang="en-US" altLang="en-US" dirty="0">
              <a:latin typeface="+mj-lt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239000" y="4267201"/>
            <a:ext cx="5730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Limitations of Approach (III)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Out-of-order metadata updates  can leave the file system in </a:t>
            </a:r>
            <a:r>
              <a:rPr lang="en-US" altLang="en-US" b="1" dirty="0" smtClean="0"/>
              <a:t>temporary inconsistent state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Not a problem as long as the system does not crash between the two updates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Systems are known to crash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dirty="0" err="1" smtClean="0"/>
              <a:t>FFS</a:t>
            </a:r>
            <a:r>
              <a:rPr lang="en-US" altLang="en-US" dirty="0" smtClean="0"/>
              <a:t> performs </a:t>
            </a:r>
            <a:r>
              <a:rPr lang="en-US" altLang="en-US" b="1" dirty="0" smtClean="0"/>
              <a:t>synchronous updates</a:t>
            </a:r>
            <a:r>
              <a:rPr lang="en-US" altLang="en-US" dirty="0" smtClean="0"/>
              <a:t> of </a:t>
            </a:r>
            <a:r>
              <a:rPr lang="en-US" altLang="en-US" b="1" dirty="0" smtClean="0"/>
              <a:t>directories</a:t>
            </a:r>
            <a:r>
              <a:rPr lang="en-US" altLang="en-US" dirty="0" smtClean="0"/>
              <a:t> and </a:t>
            </a:r>
            <a:r>
              <a:rPr lang="en-US" altLang="en-US" b="1" dirty="0" err="1" smtClean="0"/>
              <a:t>i</a:t>
            </a:r>
            <a:r>
              <a:rPr lang="en-US" altLang="en-US" b="1" dirty="0" smtClean="0"/>
              <a:t>-nodes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 smtClean="0"/>
              <a:t>Requires many more seeks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b="1" dirty="0" smtClean="0"/>
              <a:t>Performance bottleneck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 Better Solutions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i="1" dirty="0" smtClean="0"/>
              <a:t>Log-structured file systems</a:t>
            </a:r>
          </a:p>
          <a:p>
            <a:pPr lvl="1"/>
            <a:r>
              <a:rPr lang="en-US" altLang="en-US" dirty="0" smtClean="0"/>
              <a:t>Never took off: BSD-</a:t>
            </a:r>
            <a:r>
              <a:rPr lang="en-US" altLang="en-US" dirty="0" err="1" smtClean="0"/>
              <a:t>LFS</a:t>
            </a:r>
            <a:endParaRPr lang="en-US" altLang="en-US" dirty="0" smtClean="0"/>
          </a:p>
          <a:p>
            <a:r>
              <a:rPr lang="en-US" altLang="en-US" b="1" i="1" dirty="0" smtClean="0"/>
              <a:t>Journaling file systems</a:t>
            </a:r>
          </a:p>
          <a:p>
            <a:pPr lvl="1"/>
            <a:r>
              <a:rPr lang="en-US" altLang="en-US" dirty="0" smtClean="0"/>
              <a:t>Most popular approach: NTFS, ext3, ext4</a:t>
            </a:r>
          </a:p>
          <a:p>
            <a:r>
              <a:rPr lang="en-US" altLang="en-US" b="1" i="1" dirty="0"/>
              <a:t>Soft </a:t>
            </a:r>
            <a:r>
              <a:rPr lang="en-US" altLang="en-US" b="1" i="1" dirty="0" smtClean="0"/>
              <a:t>updates</a:t>
            </a:r>
          </a:p>
          <a:p>
            <a:pPr lvl="1"/>
            <a:r>
              <a:rPr lang="en-US" altLang="en-US" dirty="0" smtClean="0"/>
              <a:t>Some versions of UFS-2</a:t>
            </a:r>
          </a:p>
          <a:p>
            <a:r>
              <a:rPr lang="en-US" altLang="en-US" b="1" i="1" dirty="0" smtClean="0"/>
              <a:t>Copy-on-write</a:t>
            </a:r>
          </a:p>
          <a:p>
            <a:pPr lvl="1"/>
            <a:r>
              <a:rPr lang="en-US" altLang="en-US" dirty="0" err="1" smtClean="0"/>
              <a:t>ZFS</a:t>
            </a:r>
            <a:endParaRPr lang="en-US" altLang="en-US" dirty="0" smtClean="0"/>
          </a:p>
          <a:p>
            <a:pPr lvl="1"/>
            <a:endParaRPr lang="en-US" altLang="en-US" b="1" i="1" dirty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9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Coming out of 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AT&amp;T could not at that time sell any computing services</a:t>
            </a:r>
          </a:p>
          <a:p>
            <a:pPr lvl="1"/>
            <a:r>
              <a:rPr lang="en-US" altLang="en-US" dirty="0" smtClean="0"/>
              <a:t>Made UNIX available at cost to universities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Universities liked it:</a:t>
            </a:r>
          </a:p>
          <a:p>
            <a:pPr lvl="1"/>
            <a:r>
              <a:rPr lang="en-US" altLang="en-US" dirty="0" smtClean="0"/>
              <a:t>Free time-sharing system</a:t>
            </a:r>
          </a:p>
          <a:p>
            <a:pPr lvl="1"/>
            <a:r>
              <a:rPr lang="en-US" altLang="en-US" dirty="0" smtClean="0"/>
              <a:t>Running on  a “cheap” minicomputer</a:t>
            </a:r>
          </a:p>
          <a:p>
            <a:pPr lvl="1"/>
            <a:r>
              <a:rPr lang="en-US" altLang="en-US" dirty="0" smtClean="0"/>
              <a:t>Easy to modify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Journaling File Systems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i="1" u="sng" smtClean="0"/>
              <a:t>Key Idea:</a:t>
            </a:r>
          </a:p>
          <a:p>
            <a:pPr lvl="1"/>
            <a:r>
              <a:rPr lang="en-US" altLang="en-US" smtClean="0"/>
              <a:t>Record metadata updates</a:t>
            </a:r>
          </a:p>
          <a:p>
            <a:pPr lvl="2"/>
            <a:r>
              <a:rPr lang="en-US" altLang="en-US" smtClean="0"/>
              <a:t>First on a log (the </a:t>
            </a:r>
            <a:r>
              <a:rPr lang="en-US" altLang="en-US" b="1" i="1" smtClean="0"/>
              <a:t>journal </a:t>
            </a:r>
            <a:r>
              <a:rPr lang="en-US" altLang="en-US" smtClean="0"/>
              <a:t>) </a:t>
            </a:r>
          </a:p>
          <a:p>
            <a:pPr lvl="2"/>
            <a:r>
              <a:rPr lang="en-US" altLang="en-US" smtClean="0"/>
              <a:t>Later at their proper location</a:t>
            </a:r>
          </a:p>
          <a:p>
            <a:pPr lvl="1"/>
            <a:r>
              <a:rPr lang="en-US" altLang="en-US" smtClean="0"/>
              <a:t>When recovering from a crash, use the journal to finalize all incomplete metadata updates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493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Step 1: update buffer and journal</a:t>
            </a:r>
          </a:p>
        </p:txBody>
      </p:sp>
      <p:grpSp>
        <p:nvGrpSpPr>
          <p:cNvPr id="69635" name="Group 13"/>
          <p:cNvGrpSpPr>
            <a:grpSpLocks/>
          </p:cNvGrpSpPr>
          <p:nvPr/>
        </p:nvGrpSpPr>
        <p:grpSpPr bwMode="auto">
          <a:xfrm>
            <a:off x="3112295" y="1703951"/>
            <a:ext cx="4992687" cy="1336675"/>
            <a:chOff x="0" y="49"/>
            <a:chExt cx="3145" cy="842"/>
          </a:xfrm>
        </p:grpSpPr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0" y="471"/>
              <a:ext cx="3145" cy="420"/>
            </a:xfrm>
            <a:prstGeom prst="rect">
              <a:avLst/>
            </a:prstGeom>
            <a:solidFill>
              <a:srgbClr val="92D050"/>
            </a:solidFill>
            <a:ln w="25400" cap="sq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811" y="49"/>
              <a:ext cx="94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b="1" dirty="0"/>
                <a:t>Process</a:t>
              </a:r>
            </a:p>
          </p:txBody>
        </p:sp>
      </p:grpSp>
      <p:sp>
        <p:nvSpPr>
          <p:cNvPr id="69638" name="Line 6"/>
          <p:cNvSpPr>
            <a:spLocks noChangeShapeType="1"/>
          </p:cNvSpPr>
          <p:nvPr/>
        </p:nvSpPr>
        <p:spPr bwMode="auto">
          <a:xfrm>
            <a:off x="3927476" y="3003550"/>
            <a:ext cx="1681163" cy="1220788"/>
          </a:xfrm>
          <a:prstGeom prst="line">
            <a:avLst/>
          </a:prstGeom>
          <a:noFill/>
          <a:ln w="76200" cap="sq" cmpd="sng">
            <a:solidFill>
              <a:srgbClr val="FF505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9637" name="Group 18"/>
          <p:cNvGrpSpPr>
            <a:grpSpLocks/>
          </p:cNvGrpSpPr>
          <p:nvPr/>
        </p:nvGrpSpPr>
        <p:grpSpPr bwMode="auto">
          <a:xfrm>
            <a:off x="5614578" y="3349964"/>
            <a:ext cx="2176462" cy="1246188"/>
            <a:chOff x="0" y="0"/>
            <a:chExt cx="1371" cy="785"/>
          </a:xfrm>
        </p:grpSpPr>
        <p:sp>
          <p:nvSpPr>
            <p:cNvPr id="69640" name="Text Box 7"/>
            <p:cNvSpPr txBox="1">
              <a:spLocks noChangeArrowheads="1"/>
            </p:cNvSpPr>
            <p:nvPr/>
          </p:nvSpPr>
          <p:spPr bwMode="auto">
            <a:xfrm>
              <a:off x="156" y="0"/>
              <a:ext cx="108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b="1"/>
                <a:t>I/O Buffer</a:t>
              </a:r>
            </a:p>
          </p:txBody>
        </p:sp>
        <p:sp>
          <p:nvSpPr>
            <p:cNvPr id="69641" name="Rectangle 8"/>
            <p:cNvSpPr>
              <a:spLocks noChangeArrowheads="1"/>
            </p:cNvSpPr>
            <p:nvPr/>
          </p:nvSpPr>
          <p:spPr bwMode="auto">
            <a:xfrm>
              <a:off x="0" y="365"/>
              <a:ext cx="1371" cy="420"/>
            </a:xfrm>
            <a:prstGeom prst="rect">
              <a:avLst/>
            </a:prstGeom>
            <a:solidFill>
              <a:srgbClr val="92D050"/>
            </a:solidFill>
            <a:ln w="25400" cap="sq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800" b="1"/>
            </a:p>
          </p:txBody>
        </p:sp>
      </p:grpSp>
      <p:sp>
        <p:nvSpPr>
          <p:cNvPr id="69642" name="Text Box 9"/>
          <p:cNvSpPr txBox="1">
            <a:spLocks noChangeArrowheads="1"/>
          </p:cNvSpPr>
          <p:nvPr/>
        </p:nvSpPr>
        <p:spPr bwMode="auto">
          <a:xfrm>
            <a:off x="1981200" y="3574156"/>
            <a:ext cx="164500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dirty="0"/>
              <a:t>Metadata</a:t>
            </a:r>
            <a:br>
              <a:rPr lang="en-US" altLang="en-US" b="1" dirty="0"/>
            </a:br>
            <a:r>
              <a:rPr lang="en-US" altLang="en-US" b="1" dirty="0"/>
              <a:t>update</a:t>
            </a:r>
          </a:p>
        </p:txBody>
      </p:sp>
      <p:sp>
        <p:nvSpPr>
          <p:cNvPr id="69639" name="Text Box 10"/>
          <p:cNvSpPr txBox="1">
            <a:spLocks noChangeArrowheads="1"/>
          </p:cNvSpPr>
          <p:nvPr/>
        </p:nvSpPr>
        <p:spPr bwMode="auto">
          <a:xfrm>
            <a:off x="8836026" y="5087043"/>
            <a:ext cx="1608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/>
              <a:t>File System</a:t>
            </a:r>
          </a:p>
        </p:txBody>
      </p:sp>
      <p:sp>
        <p:nvSpPr>
          <p:cNvPr id="69645" name="Rectangle 15"/>
          <p:cNvSpPr>
            <a:spLocks noChangeArrowheads="1"/>
          </p:cNvSpPr>
          <p:nvPr/>
        </p:nvSpPr>
        <p:spPr bwMode="auto">
          <a:xfrm>
            <a:off x="3033714" y="5797550"/>
            <a:ext cx="2574925" cy="666750"/>
          </a:xfrm>
          <a:prstGeom prst="rect">
            <a:avLst/>
          </a:prstGeom>
          <a:solidFill>
            <a:srgbClr val="FF9900"/>
          </a:solidFill>
          <a:ln w="25400" cap="sq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46" name="Text Box 16"/>
          <p:cNvSpPr txBox="1">
            <a:spLocks noChangeArrowheads="1"/>
          </p:cNvSpPr>
          <p:nvPr/>
        </p:nvSpPr>
        <p:spPr bwMode="auto">
          <a:xfrm>
            <a:off x="4369016" y="4967966"/>
            <a:ext cx="1399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dirty="0"/>
              <a:t>Journal</a:t>
            </a:r>
          </a:p>
        </p:txBody>
      </p:sp>
      <p:sp>
        <p:nvSpPr>
          <p:cNvPr id="69647" name="Line 17"/>
          <p:cNvSpPr>
            <a:spLocks noChangeShapeType="1"/>
          </p:cNvSpPr>
          <p:nvPr/>
        </p:nvSpPr>
        <p:spPr bwMode="auto">
          <a:xfrm>
            <a:off x="3927476" y="3003550"/>
            <a:ext cx="195263" cy="2794000"/>
          </a:xfrm>
          <a:prstGeom prst="line">
            <a:avLst/>
          </a:prstGeom>
          <a:noFill/>
          <a:ln w="76200" cap="sq" cmpd="sng">
            <a:solidFill>
              <a:srgbClr val="FF505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6602097" y="5484930"/>
            <a:ext cx="1450975" cy="979241"/>
          </a:xfrm>
          <a:prstGeom prst="flowChartMagneticDisk">
            <a:avLst/>
          </a:prstGeom>
          <a:solidFill>
            <a:schemeClr val="accent2"/>
          </a:solidFill>
          <a:ln w="254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49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Step 2: update the file system</a:t>
            </a:r>
          </a:p>
        </p:txBody>
      </p:sp>
      <p:grpSp>
        <p:nvGrpSpPr>
          <p:cNvPr id="70659" name="Group 3"/>
          <p:cNvGrpSpPr>
            <a:grpSpLocks/>
          </p:cNvGrpSpPr>
          <p:nvPr/>
        </p:nvGrpSpPr>
        <p:grpSpPr bwMode="auto">
          <a:xfrm>
            <a:off x="3863977" y="1658134"/>
            <a:ext cx="4992687" cy="1414462"/>
            <a:chOff x="0" y="0"/>
            <a:chExt cx="3145" cy="891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0" y="471"/>
              <a:ext cx="3145" cy="420"/>
            </a:xfrm>
            <a:prstGeom prst="rect">
              <a:avLst/>
            </a:prstGeom>
            <a:solidFill>
              <a:srgbClr val="92D050"/>
            </a:solidFill>
            <a:ln w="25400" cap="sq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800" b="1" dirty="0"/>
            </a:p>
          </p:txBody>
        </p:sp>
        <p:sp>
          <p:nvSpPr>
            <p:cNvPr id="2" name="Text Box 5"/>
            <p:cNvSpPr txBox="1">
              <a:spLocks noChangeArrowheads="1"/>
            </p:cNvSpPr>
            <p:nvPr/>
          </p:nvSpPr>
          <p:spPr bwMode="auto">
            <a:xfrm>
              <a:off x="225" y="0"/>
              <a:ext cx="94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b="1" dirty="0"/>
                <a:t>Process</a:t>
              </a:r>
            </a:p>
          </p:txBody>
        </p:sp>
      </p:grp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7462074" y="4720430"/>
            <a:ext cx="0" cy="565143"/>
          </a:xfrm>
          <a:prstGeom prst="line">
            <a:avLst/>
          </a:prstGeom>
          <a:noFill/>
          <a:ln w="76200" cap="sq" cmpd="sng">
            <a:solidFill>
              <a:srgbClr val="FF505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661" name="Group 7"/>
          <p:cNvGrpSpPr>
            <a:grpSpLocks/>
          </p:cNvGrpSpPr>
          <p:nvPr/>
        </p:nvGrpSpPr>
        <p:grpSpPr bwMode="auto">
          <a:xfrm>
            <a:off x="6475413" y="3474241"/>
            <a:ext cx="2176462" cy="1246188"/>
            <a:chOff x="0" y="0"/>
            <a:chExt cx="1371" cy="785"/>
          </a:xfrm>
        </p:grpSpPr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156" y="0"/>
              <a:ext cx="108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en-US" altLang="en-US" b="1"/>
                <a:t>I/O Buffer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0" y="365"/>
              <a:ext cx="1371" cy="420"/>
            </a:xfrm>
            <a:prstGeom prst="rect">
              <a:avLst/>
            </a:prstGeom>
            <a:solidFill>
              <a:srgbClr val="92D050"/>
            </a:solidFill>
            <a:ln w="25400" cap="sq" cmpd="sng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800" b="1"/>
            </a:p>
          </p:txBody>
        </p:sp>
      </p:grp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2832102" y="3459946"/>
            <a:ext cx="28777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/>
              <a:t>Can now remove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/>
              <a:t>update record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/>
              <a:t>from the journal</a:t>
            </a:r>
          </a:p>
        </p:txBody>
      </p:sp>
      <p:sp>
        <p:nvSpPr>
          <p:cNvPr id="70663" name="Text Box 11"/>
          <p:cNvSpPr txBox="1">
            <a:spLocks noChangeArrowheads="1"/>
          </p:cNvSpPr>
          <p:nvPr/>
        </p:nvSpPr>
        <p:spPr bwMode="auto">
          <a:xfrm>
            <a:off x="8733477" y="5150601"/>
            <a:ext cx="1608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/>
              <a:t>File System</a:t>
            </a: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6686552" y="5285573"/>
            <a:ext cx="1450975" cy="979241"/>
          </a:xfrm>
          <a:prstGeom prst="flowChartMagneticDisk">
            <a:avLst/>
          </a:prstGeom>
          <a:solidFill>
            <a:schemeClr val="accent2"/>
          </a:solidFill>
          <a:ln w="25400" cap="sq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047643" y="5744528"/>
            <a:ext cx="2574925" cy="666750"/>
          </a:xfrm>
          <a:prstGeom prst="rect">
            <a:avLst/>
          </a:prstGeom>
          <a:solidFill>
            <a:srgbClr val="FF9900"/>
          </a:solidFill>
          <a:ln w="28575" cap="sq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908301" y="5147460"/>
            <a:ext cx="13997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/>
              <a:t>Journal</a:t>
            </a:r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4335105" y="5620703"/>
            <a:ext cx="717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5400" b="1" dirty="0">
                <a:solidFill>
                  <a:srgbClr val="0B00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843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Explanations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Metadata updates are </a:t>
            </a:r>
            <a:r>
              <a:rPr lang="en-US" altLang="en-US" b="1" i="1" dirty="0" smtClean="0"/>
              <a:t>written twice</a:t>
            </a:r>
            <a:r>
              <a:rPr lang="en-US" altLang="en-US" dirty="0" smtClean="0"/>
              <a:t> on disk (or any storage device)</a:t>
            </a:r>
          </a:p>
          <a:p>
            <a:pPr lvl="1"/>
            <a:r>
              <a:rPr lang="en-US" altLang="en-US" b="1" i="1" dirty="0" smtClean="0"/>
              <a:t>First</a:t>
            </a:r>
            <a:r>
              <a:rPr lang="en-US" altLang="en-US" dirty="0" smtClean="0"/>
              <a:t> in the </a:t>
            </a:r>
            <a:r>
              <a:rPr lang="en-US" altLang="en-US" b="1" i="1" dirty="0" smtClean="0"/>
              <a:t>journal</a:t>
            </a:r>
          </a:p>
          <a:p>
            <a:pPr lvl="1"/>
            <a:r>
              <a:rPr lang="en-US" altLang="en-US" b="1" i="1" dirty="0" smtClean="0"/>
              <a:t>Then</a:t>
            </a:r>
            <a:r>
              <a:rPr lang="en-US" altLang="en-US" dirty="0" smtClean="0"/>
              <a:t>, and only then, at the proper place in the file system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All other updates remain </a:t>
            </a:r>
            <a:r>
              <a:rPr lang="en-US" altLang="en-US" b="1" i="1" dirty="0" smtClean="0"/>
              <a:t>asynchronous</a:t>
            </a:r>
            <a:r>
              <a:rPr lang="en-US" alt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893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Advantage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Writing metadata updates twice is still cheaper than  using a single blocking write because</a:t>
            </a:r>
          </a:p>
          <a:p>
            <a:pPr lvl="1"/>
            <a:r>
              <a:rPr lang="en-US" altLang="en-US" smtClean="0"/>
              <a:t>Journal is organized as a log and all writes are sequential</a:t>
            </a:r>
          </a:p>
          <a:p>
            <a:pPr lvl="1"/>
            <a:r>
              <a:rPr lang="en-US" altLang="en-US" smtClean="0"/>
              <a:t>Second update is </a:t>
            </a:r>
            <a:r>
              <a:rPr lang="en-US" altLang="en-US" b="1" i="1" smtClean="0"/>
              <a:t>non-blocking</a:t>
            </a:r>
          </a:p>
        </p:txBody>
      </p:sp>
    </p:spTree>
    <p:extLst>
      <p:ext uri="{BB962C8B-B14F-4D97-AF65-F5344CB8AC3E}">
        <p14:creationId xmlns:p14="http://schemas.microsoft.com/office/powerpoint/2010/main" val="22455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Implementation rules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Journaling file system must ensure that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Every update is written first in the journal </a:t>
            </a:r>
            <a:r>
              <a:rPr lang="en-US" altLang="en-US" b="1" i="1" smtClean="0"/>
              <a:t>before</a:t>
            </a:r>
            <a:r>
              <a:rPr lang="en-US" altLang="en-US" smtClean="0"/>
              <a:t> the file system is updated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Journal entries corresponding to updates that have been propagated to the file system  are removed from the journal </a:t>
            </a:r>
          </a:p>
          <a:p>
            <a:pPr lvl="1"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b="1" i="1" smtClean="0"/>
              <a:t>Complicates I/O buffer design</a:t>
            </a:r>
          </a:p>
        </p:txBody>
      </p:sp>
    </p:spTree>
    <p:extLst>
      <p:ext uri="{BB962C8B-B14F-4D97-AF65-F5344CB8AC3E}">
        <p14:creationId xmlns:p14="http://schemas.microsoft.com/office/powerpoint/2010/main" val="40877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Synchronous JFSes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Write all metadata updates </a:t>
            </a:r>
            <a:r>
              <a:rPr lang="en-US" altLang="en-US" b="1" i="1" smtClean="0"/>
              <a:t>one by one</a:t>
            </a:r>
            <a:r>
              <a:rPr lang="en-US" altLang="en-US" smtClean="0"/>
              <a:t>  in the journal without any delay</a:t>
            </a:r>
          </a:p>
          <a:p>
            <a:r>
              <a:rPr lang="en-US" altLang="en-US" smtClean="0"/>
              <a:t>Guarantee file  system will always recover to a consistent state</a:t>
            </a:r>
          </a:p>
          <a:p>
            <a:r>
              <a:rPr lang="en-US" altLang="en-US" smtClean="0"/>
              <a:t>Guarantee that metadata updates will</a:t>
            </a:r>
            <a:br>
              <a:rPr lang="en-US" altLang="en-US" smtClean="0"/>
            </a:br>
            <a:r>
              <a:rPr lang="en-US" altLang="en-US" b="1" i="1" smtClean="0"/>
              <a:t>never be lost</a:t>
            </a:r>
          </a:p>
          <a:p>
            <a:endParaRPr lang="en-US" altLang="en-US" i="1" smtClean="0"/>
          </a:p>
        </p:txBody>
      </p:sp>
    </p:spTree>
    <p:extLst>
      <p:ext uri="{BB962C8B-B14F-4D97-AF65-F5344CB8AC3E}">
        <p14:creationId xmlns:p14="http://schemas.microsoft.com/office/powerpoint/2010/main" val="29172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Asynchronous JFSes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Writes to the journal are buffered until  an entire buffer is  full</a:t>
            </a:r>
          </a:p>
          <a:p>
            <a:r>
              <a:rPr lang="en-US" altLang="en-US" smtClean="0"/>
              <a:t>Guarantee file system will always recover to a consistent state</a:t>
            </a:r>
          </a:p>
          <a:p>
            <a:r>
              <a:rPr lang="en-US" altLang="en-US" smtClean="0"/>
              <a:t>Do not guarantee that metadata updates will</a:t>
            </a:r>
            <a:br>
              <a:rPr lang="en-US" altLang="en-US" smtClean="0"/>
            </a:br>
            <a:r>
              <a:rPr lang="en-US" altLang="en-US" smtClean="0"/>
              <a:t>never be lost</a:t>
            </a:r>
          </a:p>
          <a:p>
            <a:r>
              <a:rPr lang="en-US" altLang="en-US" smtClean="0"/>
              <a:t>Are </a:t>
            </a:r>
            <a:r>
              <a:rPr lang="en-US" altLang="en-US" b="1" i="1" smtClean="0"/>
              <a:t>much faster</a:t>
            </a:r>
            <a:r>
              <a:rPr lang="en-US" altLang="en-US" smtClean="0"/>
              <a:t> than synchronous JFS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00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Soft updates</a:t>
            </a: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</a:t>
            </a:r>
            <a:r>
              <a:rPr lang="en-US" altLang="en-US" b="1"/>
              <a:t>delayed writes</a:t>
            </a:r>
            <a:r>
              <a:rPr lang="en-US" altLang="en-US"/>
              <a:t> (write back)</a:t>
            </a:r>
          </a:p>
          <a:p>
            <a:r>
              <a:rPr lang="en-US" altLang="en-US"/>
              <a:t>Maintain </a:t>
            </a:r>
            <a:r>
              <a:rPr lang="en-US" altLang="en-US" b="1"/>
              <a:t>dependency information</a:t>
            </a:r>
            <a:r>
              <a:rPr lang="en-US" altLang="en-US" i="1"/>
              <a:t> </a:t>
            </a:r>
            <a:r>
              <a:rPr lang="en-US" altLang="en-US"/>
              <a:t>about cached pieces of metadata:</a:t>
            </a:r>
          </a:p>
          <a:p>
            <a:pPr lvl="1">
              <a:buFontTx/>
              <a:buNone/>
            </a:pPr>
            <a:r>
              <a:rPr lang="en-US" altLang="en-US" i="1"/>
              <a:t>	This i-node block must be updated </a:t>
            </a:r>
            <a:r>
              <a:rPr lang="en-US" altLang="en-US" b="1" i="1"/>
              <a:t>before/after</a:t>
            </a:r>
            <a:r>
              <a:rPr lang="en-US" altLang="en-US" i="1"/>
              <a:t> this directory entry</a:t>
            </a:r>
          </a:p>
          <a:p>
            <a:r>
              <a:rPr lang="en-US" altLang="en-US"/>
              <a:t>Guarantee that metadata  blocks are written to disk in the required order</a:t>
            </a:r>
          </a:p>
        </p:txBody>
      </p:sp>
    </p:spTree>
    <p:extLst>
      <p:ext uri="{BB962C8B-B14F-4D97-AF65-F5344CB8AC3E}">
        <p14:creationId xmlns:p14="http://schemas.microsoft.com/office/powerpoint/2010/main" val="19186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Synchronous writes guaranteed that metadata operations were durable once the system call returned</a:t>
            </a:r>
          </a:p>
          <a:p>
            <a:r>
              <a:rPr lang="en-US" altLang="en-US"/>
              <a:t>Soft Updates guarantee that file system will recover into a consistent state but not necessarily the most recent one</a:t>
            </a:r>
          </a:p>
          <a:p>
            <a:pPr lvl="1"/>
            <a:r>
              <a:rPr lang="en-US" altLang="en-US"/>
              <a:t>Some updates could be lost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2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triumphant decade (I)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DEC VAX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More powerful version of PDP-11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32 bit architecture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Virtual memory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Ö. </a:t>
            </a:r>
            <a:r>
              <a:rPr lang="en-US" altLang="en-US" dirty="0" err="1" smtClean="0"/>
              <a:t>Babaoğlu</a:t>
            </a:r>
            <a:r>
              <a:rPr lang="en-US" altLang="en-US" dirty="0" smtClean="0"/>
              <a:t> and W. Joy (U .C. Berkeley) added virtual memory support to UNIX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err="1" smtClean="0"/>
              <a:t>DARPA</a:t>
            </a:r>
            <a:r>
              <a:rPr lang="en-US" altLang="en-US" dirty="0" smtClean="0"/>
              <a:t> decided to have all ARPANET development done on UNIX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 </a:t>
            </a:r>
            <a:r>
              <a:rPr lang="en-US" altLang="en-US" dirty="0" smtClean="0"/>
              <a:t>problem</a:t>
            </a: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Cyclical dependencies:</a:t>
            </a:r>
          </a:p>
          <a:p>
            <a:pPr lvl="1"/>
            <a:r>
              <a:rPr lang="en-US" altLang="en-US"/>
              <a:t>Same directory block contains entries to be created and entries to be deleted</a:t>
            </a:r>
          </a:p>
          <a:p>
            <a:pPr lvl="1"/>
            <a:r>
              <a:rPr lang="en-US" altLang="en-US"/>
              <a:t>These entries point to i-nodes in the same block </a:t>
            </a:r>
          </a:p>
        </p:txBody>
      </p:sp>
    </p:spTree>
    <p:extLst>
      <p:ext uri="{BB962C8B-B14F-4D97-AF65-F5344CB8AC3E}">
        <p14:creationId xmlns:p14="http://schemas.microsoft.com/office/powerpoint/2010/main" val="10615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(I)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124200" y="5181601"/>
            <a:ext cx="59975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+mj-lt"/>
              </a:rPr>
              <a:t>We want to delete file “</a:t>
            </a:r>
            <a:r>
              <a:rPr lang="en-US" altLang="en-US" sz="2800" dirty="0" err="1">
                <a:latin typeface="+mj-lt"/>
              </a:rPr>
              <a:t>def</a:t>
            </a:r>
            <a:r>
              <a:rPr lang="en-US" altLang="en-US" sz="2800" dirty="0">
                <a:latin typeface="+mj-lt"/>
              </a:rPr>
              <a:t>” </a:t>
            </a:r>
            <a:br>
              <a:rPr lang="en-US" altLang="en-US" sz="2800" dirty="0">
                <a:latin typeface="+mj-lt"/>
              </a:rPr>
            </a:br>
            <a:r>
              <a:rPr lang="en-US" altLang="en-US" sz="2800" dirty="0">
                <a:latin typeface="+mj-lt"/>
              </a:rPr>
              <a:t>and create new file “xyz”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7120579" y="2780408"/>
            <a:ext cx="2449513" cy="639762"/>
          </a:xfrm>
          <a:prstGeom prst="rect">
            <a:avLst/>
          </a:prstGeom>
          <a:solidFill>
            <a:srgbClr val="92D05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182880" anchor="ctr"/>
          <a:lstStyle/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Arial Narrow" panose="020B0606020202030204" pitchFamily="34" charset="0"/>
              </a:rPr>
              <a:t>----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00401" y="2773363"/>
            <a:ext cx="2270125" cy="639762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 Narrow" panose="020B0606020202030204" pitchFamily="34" charset="0"/>
              </a:rPr>
              <a:t>def 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00401" y="2133601"/>
            <a:ext cx="2270125" cy="639763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110733" y="2124771"/>
            <a:ext cx="2449513" cy="639763"/>
          </a:xfrm>
          <a:prstGeom prst="rect">
            <a:avLst/>
          </a:prstGeom>
          <a:solidFill>
            <a:srgbClr val="92D05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 Narrow" panose="020B0606020202030204" pitchFamily="34" charset="0"/>
              </a:rPr>
              <a:t>  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4953000" y="3763963"/>
            <a:ext cx="2147888" cy="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200401" y="2773363"/>
            <a:ext cx="22701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 Black" panose="020B0A04020102020204" pitchFamily="34" charset="0"/>
              </a:rPr>
              <a:t>---</a:t>
            </a:r>
            <a:r>
              <a:rPr lang="en-US" altLang="en-US" sz="32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4953000" y="3078163"/>
            <a:ext cx="2133600" cy="0"/>
          </a:xfrm>
          <a:prstGeom prst="line">
            <a:avLst/>
          </a:prstGeom>
          <a:noFill/>
          <a:ln w="50800" cap="sq">
            <a:solidFill>
              <a:schemeClr val="tx1"/>
            </a:solidFill>
            <a:round/>
            <a:headEnd type="oval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34" name="Group 30"/>
          <p:cNvGrpSpPr>
            <a:grpSpLocks/>
          </p:cNvGrpSpPr>
          <p:nvPr/>
        </p:nvGrpSpPr>
        <p:grpSpPr bwMode="auto">
          <a:xfrm>
            <a:off x="3200401" y="3408363"/>
            <a:ext cx="2270125" cy="1295400"/>
            <a:chOff x="1056" y="2179"/>
            <a:chExt cx="1430" cy="816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056" y="2179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NEW xyz  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1056" y="2592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grpSp>
        <p:nvGrpSpPr>
          <p:cNvPr id="21535" name="Group 31"/>
          <p:cNvGrpSpPr>
            <a:grpSpLocks/>
          </p:cNvGrpSpPr>
          <p:nvPr/>
        </p:nvGrpSpPr>
        <p:grpSpPr bwMode="auto">
          <a:xfrm>
            <a:off x="7110734" y="3408363"/>
            <a:ext cx="2449513" cy="1295400"/>
            <a:chOff x="3552" y="2179"/>
            <a:chExt cx="1543" cy="816"/>
          </a:xfrm>
          <a:solidFill>
            <a:srgbClr val="92D050"/>
          </a:solidFill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3552" y="2179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 dirty="0">
                  <a:latin typeface="Arial Narrow" panose="020B0606020202030204" pitchFamily="34" charset="0"/>
                </a:rPr>
                <a:t>NEW i-node-3  </a:t>
              </a:r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3552" y="2592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 </a:t>
              </a:r>
            </a:p>
          </p:txBody>
        </p:sp>
      </p:grp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352801" y="1524000"/>
            <a:ext cx="24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657601" y="1524000"/>
            <a:ext cx="1425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Arial Narrow" panose="020B0606020202030204" pitchFamily="34" charset="0"/>
              </a:rPr>
              <a:t>Block A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7696201" y="1525589"/>
            <a:ext cx="1425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Arial Narrow" panose="020B0606020202030204" pitchFamily="34" charset="0"/>
              </a:rPr>
              <a:t>Block B</a:t>
            </a:r>
          </a:p>
        </p:txBody>
      </p:sp>
    </p:spTree>
    <p:extLst>
      <p:ext uri="{BB962C8B-B14F-4D97-AF65-F5344CB8AC3E}">
        <p14:creationId xmlns:p14="http://schemas.microsoft.com/office/powerpoint/2010/main" val="36015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(II)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Cannot write block A before block B:</a:t>
            </a:r>
          </a:p>
          <a:p>
            <a:pPr lvl="1"/>
            <a:r>
              <a:rPr lang="en-US" altLang="en-US"/>
              <a:t>Block A contains a new directory entry pointing to block B</a:t>
            </a:r>
          </a:p>
          <a:p>
            <a:r>
              <a:rPr lang="en-US" altLang="en-US"/>
              <a:t>Cannot write block B before block A:</a:t>
            </a:r>
          </a:p>
          <a:p>
            <a:pPr lvl="1"/>
            <a:r>
              <a:rPr lang="en-US" altLang="en-US"/>
              <a:t>Block A contains a deleted directory entry pointing to block B</a:t>
            </a:r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9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solution </a:t>
            </a:r>
            <a:r>
              <a:rPr lang="en-US" altLang="en-US" dirty="0"/>
              <a:t>(I)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104055"/>
          </a:xfrm>
        </p:spPr>
        <p:txBody>
          <a:bodyPr/>
          <a:lstStyle/>
          <a:p>
            <a:r>
              <a:rPr lang="en-US" altLang="en-US" b="1" dirty="0"/>
              <a:t>Roll back</a:t>
            </a:r>
            <a:r>
              <a:rPr lang="en-US" altLang="en-US" dirty="0"/>
              <a:t> metadata in one of the blocks to an </a:t>
            </a:r>
            <a:r>
              <a:rPr lang="en-US" altLang="en-US" b="1" dirty="0"/>
              <a:t>earlier, safe state</a:t>
            </a:r>
          </a:p>
          <a:p>
            <a:pPr>
              <a:spcBef>
                <a:spcPts val="20400"/>
              </a:spcBef>
              <a:buNone/>
            </a:pPr>
            <a:r>
              <a:rPr lang="en-US" altLang="en-US" dirty="0"/>
              <a:t>	(Safe state does not contain new directory entry)</a:t>
            </a:r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6324601" y="2743201"/>
            <a:ext cx="2270125" cy="1279525"/>
            <a:chOff x="3024" y="1728"/>
            <a:chExt cx="1430" cy="806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3024" y="2131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def  </a:t>
              </a: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024" y="1728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6324601" y="4021138"/>
            <a:ext cx="2270125" cy="1295400"/>
            <a:chOff x="3024" y="2563"/>
            <a:chExt cx="1430" cy="816"/>
          </a:xfrm>
        </p:grpSpPr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024" y="2563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endParaRPr lang="en-US" altLang="en-US" sz="3200">
                <a:latin typeface="Arial Narrow" panose="020B0606020202030204" pitchFamily="34" charset="0"/>
              </a:endParaRPr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024" y="2976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324601" y="3429001"/>
            <a:ext cx="22701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 Black" panose="020B0A04020102020204" pitchFamily="34" charset="0"/>
              </a:rPr>
              <a:t>---</a:t>
            </a:r>
            <a:r>
              <a:rPr lang="en-US" altLang="en-US" sz="320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083050" y="3657600"/>
            <a:ext cx="1517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Arial Narrow" panose="020B0606020202030204" pitchFamily="34" charset="0"/>
              </a:rPr>
              <a:t>Block A’</a:t>
            </a:r>
          </a:p>
        </p:txBody>
      </p:sp>
    </p:spTree>
    <p:extLst>
      <p:ext uri="{BB962C8B-B14F-4D97-AF65-F5344CB8AC3E}">
        <p14:creationId xmlns:p14="http://schemas.microsoft.com/office/powerpoint/2010/main" val="30226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 smtClean="0"/>
              <a:t>solution </a:t>
            </a:r>
            <a:r>
              <a:rPr lang="en-US" altLang="en-US" dirty="0"/>
              <a:t>(II)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Write first</a:t>
            </a:r>
            <a:r>
              <a:rPr lang="en-US" altLang="en-US"/>
              <a:t> block with metadata that were rolled back (block A’ of example)</a:t>
            </a:r>
          </a:p>
          <a:p>
            <a:r>
              <a:rPr lang="en-US" altLang="en-US"/>
              <a:t>Write blocks that can be written after first block  has been written (block B of example)</a:t>
            </a:r>
          </a:p>
          <a:p>
            <a:r>
              <a:rPr lang="en-US" altLang="en-US" b="1"/>
              <a:t>Roll forward</a:t>
            </a:r>
            <a:r>
              <a:rPr lang="en-US" altLang="en-US"/>
              <a:t> block that was rolled back</a:t>
            </a:r>
          </a:p>
          <a:p>
            <a:r>
              <a:rPr lang="en-US" altLang="en-US"/>
              <a:t>Write that block</a:t>
            </a:r>
          </a:p>
          <a:p>
            <a:r>
              <a:rPr lang="en-US" altLang="en-US"/>
              <a:t>Breaks the cyclical dependency but must now</a:t>
            </a:r>
            <a:r>
              <a:rPr lang="en-US" altLang="en-US" i="1"/>
              <a:t> </a:t>
            </a:r>
            <a:r>
              <a:rPr lang="en-US" altLang="en-US" b="1"/>
              <a:t>write twice block A</a:t>
            </a:r>
          </a:p>
          <a:p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1291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63" name="Group 27"/>
          <p:cNvGrpSpPr>
            <a:grpSpLocks/>
          </p:cNvGrpSpPr>
          <p:nvPr/>
        </p:nvGrpSpPr>
        <p:grpSpPr bwMode="auto">
          <a:xfrm>
            <a:off x="2190025" y="2385708"/>
            <a:ext cx="2270125" cy="1279525"/>
            <a:chOff x="84" y="1547"/>
            <a:chExt cx="1430" cy="806"/>
          </a:xfrm>
        </p:grpSpPr>
        <p:sp>
          <p:nvSpPr>
            <p:cNvPr id="91139" name="Text Box 3"/>
            <p:cNvSpPr txBox="1">
              <a:spLocks noChangeArrowheads="1"/>
            </p:cNvSpPr>
            <p:nvPr/>
          </p:nvSpPr>
          <p:spPr bwMode="auto">
            <a:xfrm>
              <a:off x="84" y="1950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def  </a:t>
              </a:r>
            </a:p>
          </p:txBody>
        </p:sp>
        <p:sp>
          <p:nvSpPr>
            <p:cNvPr id="91141" name="Text Box 5"/>
            <p:cNvSpPr txBox="1">
              <a:spLocks noChangeArrowheads="1"/>
            </p:cNvSpPr>
            <p:nvPr/>
          </p:nvSpPr>
          <p:spPr bwMode="auto">
            <a:xfrm>
              <a:off x="84" y="1547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grpSp>
        <p:nvGrpSpPr>
          <p:cNvPr id="91158" name="Group 22"/>
          <p:cNvGrpSpPr>
            <a:grpSpLocks/>
          </p:cNvGrpSpPr>
          <p:nvPr/>
        </p:nvGrpSpPr>
        <p:grpSpPr bwMode="auto">
          <a:xfrm>
            <a:off x="2190025" y="3610576"/>
            <a:ext cx="2267712" cy="1378939"/>
            <a:chOff x="84" y="2382"/>
            <a:chExt cx="1430" cy="816"/>
          </a:xfrm>
        </p:grpSpPr>
        <p:sp>
          <p:nvSpPr>
            <p:cNvPr id="91140" name="Text Box 4"/>
            <p:cNvSpPr txBox="1">
              <a:spLocks noChangeArrowheads="1"/>
            </p:cNvSpPr>
            <p:nvPr/>
          </p:nvSpPr>
          <p:spPr bwMode="auto">
            <a:xfrm>
              <a:off x="84" y="2382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endParaRPr lang="en-US" altLang="en-US" sz="3200">
                <a:latin typeface="Arial Narrow" panose="020B0606020202030204" pitchFamily="34" charset="0"/>
              </a:endParaRPr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84" y="2795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130875" y="1757123"/>
            <a:ext cx="2386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latin typeface="Arial Narrow" panose="020B0606020202030204" pitchFamily="34" charset="0"/>
              </a:rPr>
              <a:t>First, block A’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solution  (III)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196908" y="3018771"/>
            <a:ext cx="22701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182880" anchor="ctr"/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Arial Black" panose="020B0A04020102020204" pitchFamily="34" charset="0"/>
              </a:rPr>
              <a:t>---</a:t>
            </a:r>
            <a:r>
              <a:rPr lang="en-US" altLang="en-US" sz="3200" dirty="0">
                <a:latin typeface="Arial Narrow" panose="020B0606020202030204" pitchFamily="34" charset="0"/>
              </a:rPr>
              <a:t>  </a:t>
            </a:r>
          </a:p>
        </p:txBody>
      </p: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4949363" y="2373411"/>
            <a:ext cx="2449512" cy="1279525"/>
            <a:chOff x="2009" y="1527"/>
            <a:chExt cx="1543" cy="806"/>
          </a:xfrm>
          <a:solidFill>
            <a:srgbClr val="92D050"/>
          </a:solidFill>
        </p:grpSpPr>
        <p:sp>
          <p:nvSpPr>
            <p:cNvPr id="91147" name="Text Box 11"/>
            <p:cNvSpPr txBox="1">
              <a:spLocks noChangeArrowheads="1"/>
            </p:cNvSpPr>
            <p:nvPr/>
          </p:nvSpPr>
          <p:spPr bwMode="auto">
            <a:xfrm>
              <a:off x="2009" y="1527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 </a:t>
              </a:r>
            </a:p>
          </p:txBody>
        </p:sp>
        <p:sp>
          <p:nvSpPr>
            <p:cNvPr id="91149" name="Text Box 13"/>
            <p:cNvSpPr txBox="1">
              <a:spLocks noChangeArrowheads="1"/>
            </p:cNvSpPr>
            <p:nvPr/>
          </p:nvSpPr>
          <p:spPr bwMode="auto">
            <a:xfrm>
              <a:off x="2009" y="1930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dirty="0">
                  <a:latin typeface="Arial Black" panose="020B0A04020102020204" pitchFamily="34" charset="0"/>
                </a:rPr>
                <a:t>---</a:t>
              </a:r>
              <a:endParaRPr lang="en-US" altLang="en-US" sz="32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91159" name="Group 23"/>
          <p:cNvGrpSpPr>
            <a:grpSpLocks/>
          </p:cNvGrpSpPr>
          <p:nvPr/>
        </p:nvGrpSpPr>
        <p:grpSpPr bwMode="auto">
          <a:xfrm>
            <a:off x="4940068" y="3651056"/>
            <a:ext cx="2449512" cy="1295400"/>
            <a:chOff x="2009" y="2362"/>
            <a:chExt cx="1543" cy="816"/>
          </a:xfrm>
          <a:solidFill>
            <a:srgbClr val="92D050"/>
          </a:solidFill>
        </p:grpSpPr>
        <p:sp>
          <p:nvSpPr>
            <p:cNvPr id="91148" name="Text Box 12"/>
            <p:cNvSpPr txBox="1">
              <a:spLocks noChangeArrowheads="1"/>
            </p:cNvSpPr>
            <p:nvPr/>
          </p:nvSpPr>
          <p:spPr bwMode="auto">
            <a:xfrm>
              <a:off x="2009" y="2362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NEW i-node-3  </a:t>
              </a:r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2009" y="2775"/>
              <a:ext cx="1543" cy="403"/>
            </a:xfrm>
            <a:prstGeom prst="rect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 </a:t>
              </a:r>
            </a:p>
          </p:txBody>
        </p:sp>
      </p:grp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4713288" y="1816100"/>
            <a:ext cx="23669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latin typeface="Arial Narrow" panose="020B0606020202030204" pitchFamily="34" charset="0"/>
              </a:rPr>
              <a:t>Then, block B</a:t>
            </a:r>
          </a:p>
        </p:txBody>
      </p:sp>
      <p:grpSp>
        <p:nvGrpSpPr>
          <p:cNvPr id="91160" name="Group 24"/>
          <p:cNvGrpSpPr>
            <a:grpSpLocks/>
          </p:cNvGrpSpPr>
          <p:nvPr/>
        </p:nvGrpSpPr>
        <p:grpSpPr bwMode="auto">
          <a:xfrm>
            <a:off x="7906675" y="3694113"/>
            <a:ext cx="2270125" cy="1295400"/>
            <a:chOff x="3898" y="2362"/>
            <a:chExt cx="1430" cy="816"/>
          </a:xfrm>
        </p:grpSpPr>
        <p:sp>
          <p:nvSpPr>
            <p:cNvPr id="91154" name="Text Box 18"/>
            <p:cNvSpPr txBox="1">
              <a:spLocks noChangeArrowheads="1"/>
            </p:cNvSpPr>
            <p:nvPr/>
          </p:nvSpPr>
          <p:spPr bwMode="auto">
            <a:xfrm>
              <a:off x="3898" y="2362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NEW xyz  </a:t>
              </a:r>
            </a:p>
          </p:txBody>
        </p:sp>
        <p:sp>
          <p:nvSpPr>
            <p:cNvPr id="91156" name="Text Box 20"/>
            <p:cNvSpPr txBox="1">
              <a:spLocks noChangeArrowheads="1"/>
            </p:cNvSpPr>
            <p:nvPr/>
          </p:nvSpPr>
          <p:spPr bwMode="auto">
            <a:xfrm>
              <a:off x="3898" y="2775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</p:grpSp>
      <p:grpSp>
        <p:nvGrpSpPr>
          <p:cNvPr id="91161" name="Group 25"/>
          <p:cNvGrpSpPr>
            <a:grpSpLocks/>
          </p:cNvGrpSpPr>
          <p:nvPr/>
        </p:nvGrpSpPr>
        <p:grpSpPr bwMode="auto">
          <a:xfrm>
            <a:off x="7899690" y="1804989"/>
            <a:ext cx="2270125" cy="1889125"/>
            <a:chOff x="3898" y="1143"/>
            <a:chExt cx="1430" cy="1190"/>
          </a:xfrm>
        </p:grpSpPr>
        <p:sp>
          <p:nvSpPr>
            <p:cNvPr id="91153" name="Text Box 17"/>
            <p:cNvSpPr txBox="1">
              <a:spLocks noChangeArrowheads="1"/>
            </p:cNvSpPr>
            <p:nvPr/>
          </p:nvSpPr>
          <p:spPr bwMode="auto">
            <a:xfrm>
              <a:off x="3898" y="1930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3200" b="1" dirty="0">
                  <a:latin typeface="Arial Narrow" panose="020B0606020202030204" pitchFamily="34" charset="0"/>
                </a:rPr>
                <a:t>---</a:t>
              </a:r>
              <a:r>
                <a:rPr lang="en-US" altLang="en-US" sz="3200" dirty="0"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3898" y="1527"/>
              <a:ext cx="1430" cy="403"/>
            </a:xfrm>
            <a:prstGeom prst="rect">
              <a:avLst/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91440" bIns="18288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 Narrow" panose="020B0606020202030204" pitchFamily="34" charset="0"/>
                </a:rPr>
                <a:t> </a:t>
              </a:r>
            </a:p>
          </p:txBody>
        </p:sp>
        <p:sp>
          <p:nvSpPr>
            <p:cNvPr id="91157" name="Text Box 21"/>
            <p:cNvSpPr txBox="1">
              <a:spLocks noChangeArrowheads="1"/>
            </p:cNvSpPr>
            <p:nvPr/>
          </p:nvSpPr>
          <p:spPr bwMode="auto">
            <a:xfrm>
              <a:off x="3898" y="1143"/>
              <a:ext cx="14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3200" b="1">
                  <a:latin typeface="Arial Narrow" panose="020B0606020202030204" pitchFamily="34" charset="0"/>
                </a:rPr>
                <a:t>Last, block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3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Evolved from </a:t>
            </a:r>
            <a:r>
              <a:rPr lang="en-US" dirty="0" err="1" smtClean="0"/>
              <a:t>FFS</a:t>
            </a:r>
            <a:endParaRPr lang="en-US" dirty="0" smtClean="0"/>
          </a:p>
          <a:p>
            <a:pPr lvl="1"/>
            <a:r>
              <a:rPr lang="en-US" dirty="0" smtClean="0"/>
              <a:t>64-bit block addresses</a:t>
            </a:r>
          </a:p>
          <a:p>
            <a:pPr lvl="2"/>
            <a:r>
              <a:rPr lang="en-US" dirty="0" smtClean="0"/>
              <a:t>256-byte </a:t>
            </a:r>
            <a:r>
              <a:rPr lang="en-US" dirty="0" err="1" smtClean="0"/>
              <a:t>i</a:t>
            </a:r>
            <a:r>
              <a:rPr lang="en-US" dirty="0" smtClean="0"/>
              <a:t>-nodes</a:t>
            </a:r>
          </a:p>
          <a:p>
            <a:pPr lvl="2"/>
            <a:r>
              <a:rPr lang="en-US" dirty="0" smtClean="0"/>
              <a:t>Enough space for pointers to</a:t>
            </a:r>
          </a:p>
          <a:p>
            <a:pPr lvl="3"/>
            <a:r>
              <a:rPr lang="en-US" dirty="0" smtClean="0"/>
              <a:t>“True” </a:t>
            </a:r>
            <a:r>
              <a:rPr lang="en-US" b="1" i="1" dirty="0" smtClean="0"/>
              <a:t>access control list</a:t>
            </a:r>
          </a:p>
          <a:p>
            <a:pPr lvl="3"/>
            <a:r>
              <a:rPr lang="en-US" b="1" i="1" dirty="0" smtClean="0"/>
              <a:t>Mandatory access control (MAC)</a:t>
            </a:r>
          </a:p>
          <a:p>
            <a:pPr lvl="4"/>
            <a:r>
              <a:rPr lang="en-US" dirty="0" smtClean="0"/>
              <a:t>Documents have  security levels</a:t>
            </a:r>
          </a:p>
          <a:p>
            <a:pPr lvl="4"/>
            <a:r>
              <a:rPr lang="en-US" dirty="0" smtClean="0"/>
              <a:t>Prevents copying a TOP SECRET file into UNRESTRICTED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UFS-2(II)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UFS-2</a:t>
            </a:r>
          </a:p>
          <a:p>
            <a:pPr lvl="1"/>
            <a:r>
              <a:rPr lang="en-US" dirty="0" smtClean="0"/>
              <a:t>Implements soft updates</a:t>
            </a:r>
          </a:p>
          <a:p>
            <a:pPr lvl="2"/>
            <a:r>
              <a:rPr lang="en-US" dirty="0" smtClean="0"/>
              <a:t>Much more complicated than sketched here</a:t>
            </a:r>
          </a:p>
          <a:p>
            <a:pPr lvl="2"/>
            <a:r>
              <a:rPr lang="en-US" dirty="0" smtClean="0"/>
              <a:t>Twelve specialized functions are used to track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Shadow-paging </a:t>
            </a:r>
            <a:r>
              <a:rPr lang="en-US" dirty="0"/>
              <a:t>file </a:t>
            </a:r>
            <a:r>
              <a:rPr lang="en-US" dirty="0" smtClean="0"/>
              <a:t>systems</a:t>
            </a:r>
            <a:endParaRPr lang="en-US" dirty="0"/>
          </a:p>
          <a:p>
            <a:r>
              <a:rPr lang="en-US" dirty="0" smtClean="0"/>
              <a:t>Write modified pages somewhere on the device</a:t>
            </a:r>
          </a:p>
          <a:p>
            <a:pPr lvl="1"/>
            <a:r>
              <a:rPr lang="en-US" dirty="0" smtClean="0"/>
              <a:t>Not in-place</a:t>
            </a:r>
          </a:p>
          <a:p>
            <a:r>
              <a:rPr lang="en-US" dirty="0" smtClean="0"/>
              <a:t>Faster writes</a:t>
            </a:r>
          </a:p>
          <a:p>
            <a:r>
              <a:rPr lang="en-US" dirty="0" smtClean="0"/>
              <a:t>Slower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611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</a:t>
            </a:r>
            <a:r>
              <a:rPr lang="en-US" dirty="0"/>
              <a:t>file system and logical volume </a:t>
            </a:r>
            <a:r>
              <a:rPr lang="en-US" dirty="0" smtClean="0"/>
              <a:t>manager</a:t>
            </a:r>
          </a:p>
          <a:p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by </a:t>
            </a:r>
            <a:r>
              <a:rPr lang="en-US" dirty="0" smtClean="0"/>
              <a:t>now-defunct Sun Microsystems</a:t>
            </a:r>
          </a:p>
          <a:p>
            <a:r>
              <a:rPr lang="en-US" dirty="0" smtClean="0"/>
              <a:t>Supported by FreeBSD</a:t>
            </a:r>
          </a:p>
          <a:p>
            <a:r>
              <a:rPr lang="en-US" dirty="0" smtClean="0"/>
              <a:t>Started as </a:t>
            </a:r>
            <a:r>
              <a:rPr lang="en-US" dirty="0"/>
              <a:t>an </a:t>
            </a:r>
            <a:r>
              <a:rPr lang="en-US" dirty="0" smtClean="0"/>
              <a:t>closed-source </a:t>
            </a:r>
            <a:r>
              <a:rPr lang="en-US" dirty="0"/>
              <a:t>software </a:t>
            </a:r>
            <a:endParaRPr lang="en-US" dirty="0" smtClean="0"/>
          </a:p>
          <a:p>
            <a:r>
              <a:rPr lang="en-US" dirty="0" smtClean="0"/>
              <a:t>Licensed </a:t>
            </a:r>
            <a:r>
              <a:rPr lang="en-US" dirty="0"/>
              <a:t>as open-source software </a:t>
            </a:r>
            <a:r>
              <a:rPr lang="en-US" dirty="0" smtClean="0"/>
              <a:t>in 2005</a:t>
            </a:r>
          </a:p>
          <a:p>
            <a:r>
              <a:rPr lang="en-US" dirty="0" smtClean="0"/>
              <a:t>Oracle </a:t>
            </a:r>
            <a:r>
              <a:rPr lang="en-US" dirty="0"/>
              <a:t>stopped releasing updated source code for new </a:t>
            </a:r>
            <a:r>
              <a:rPr lang="en-US" dirty="0" err="1"/>
              <a:t>OpenSolaris</a:t>
            </a:r>
            <a:r>
              <a:rPr lang="en-US" dirty="0"/>
              <a:t> and </a:t>
            </a:r>
            <a:r>
              <a:rPr lang="en-US" dirty="0" err="1"/>
              <a:t>ZFS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OpenZFS</a:t>
            </a:r>
            <a:r>
              <a:rPr lang="en-US" dirty="0" smtClean="0"/>
              <a:t> manages an open-source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triumphant decade (II)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UNIX became de facto standard OS for</a:t>
            </a:r>
          </a:p>
          <a:p>
            <a:pPr lvl="1"/>
            <a:r>
              <a:rPr lang="en-US" altLang="en-US" dirty="0" smtClean="0"/>
              <a:t>Minicomputers</a:t>
            </a:r>
          </a:p>
          <a:p>
            <a:pPr lvl="1"/>
            <a:r>
              <a:rPr lang="en-US" altLang="en-US" dirty="0" smtClean="0"/>
              <a:t>Workstations (W. Joy went to Sun)</a:t>
            </a:r>
          </a:p>
          <a:p>
            <a:pPr lvl="1"/>
            <a:r>
              <a:rPr lang="en-US" altLang="en-US" dirty="0" smtClean="0"/>
              <a:t>Internet servers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Two different traditions appeared</a:t>
            </a:r>
          </a:p>
          <a:p>
            <a:pPr lvl="1"/>
            <a:r>
              <a:rPr lang="en-US" altLang="en-US" dirty="0" smtClean="0"/>
              <a:t>Berkeley UNIX (BSD 4.2, 4.3 and 4.4)</a:t>
            </a:r>
          </a:p>
          <a:p>
            <a:pPr lvl="1"/>
            <a:r>
              <a:rPr lang="en-US" altLang="en-US" dirty="0" smtClean="0"/>
              <a:t>AT&amp;T System III and System V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 FS and a logical </a:t>
            </a:r>
            <a:r>
              <a:rPr lang="en-US" dirty="0"/>
              <a:t>volume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 Includes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Protection </a:t>
            </a:r>
            <a:r>
              <a:rPr lang="en-US" dirty="0"/>
              <a:t>against data </a:t>
            </a:r>
            <a:r>
              <a:rPr lang="en-US" dirty="0" smtClean="0"/>
              <a:t>corruption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high storage </a:t>
            </a:r>
            <a:r>
              <a:rPr lang="en-US" dirty="0" smtClean="0"/>
              <a:t>capacities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Efficient </a:t>
            </a:r>
            <a:r>
              <a:rPr lang="en-US" dirty="0"/>
              <a:t>data </a:t>
            </a:r>
            <a:r>
              <a:rPr lang="en-US" dirty="0" smtClean="0"/>
              <a:t>compression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Snapshots </a:t>
            </a:r>
            <a:r>
              <a:rPr lang="en-US" dirty="0"/>
              <a:t>and copy-on-write </a:t>
            </a:r>
            <a:r>
              <a:rPr lang="en-US" dirty="0" smtClean="0"/>
              <a:t>clones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Continuous </a:t>
            </a:r>
            <a:r>
              <a:rPr lang="en-US" dirty="0"/>
              <a:t>integrity checking and automatic </a:t>
            </a:r>
            <a:r>
              <a:rPr lang="en-US" dirty="0" smtClean="0"/>
              <a:t>repair</a:t>
            </a:r>
          </a:p>
          <a:p>
            <a:pPr lvl="1"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AID-Z  </a:t>
            </a:r>
            <a:r>
              <a:rPr lang="en-US" dirty="0"/>
              <a:t>(every block is its own RAID </a:t>
            </a:r>
            <a:r>
              <a:rPr lang="en-US" dirty="0" smtClean="0"/>
              <a:t>stripe)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Native </a:t>
            </a:r>
            <a:r>
              <a:rPr lang="en-US" dirty="0"/>
              <a:t>NFSv4 ACL</a:t>
            </a:r>
            <a:r>
              <a:rPr lang="en-US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4553066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many file systems!</a:t>
            </a:r>
          </a:p>
          <a:p>
            <a:r>
              <a:rPr lang="en-US" dirty="0" smtClean="0"/>
              <a:t>More recent challenges</a:t>
            </a:r>
          </a:p>
          <a:p>
            <a:pPr lvl="1"/>
            <a:r>
              <a:rPr lang="en-US" dirty="0" smtClean="0"/>
              <a:t>Shingled disk drives</a:t>
            </a:r>
          </a:p>
          <a:p>
            <a:pPr lvl="2"/>
            <a:r>
              <a:rPr lang="en-US" dirty="0" smtClean="0"/>
              <a:t>Writing erases some ahead tracks</a:t>
            </a:r>
          </a:p>
          <a:p>
            <a:pPr lvl="2"/>
            <a:r>
              <a:rPr lang="en-US" dirty="0" smtClean="0"/>
              <a:t> Handled by disk firmware</a:t>
            </a:r>
          </a:p>
          <a:p>
            <a:pPr lvl="1"/>
            <a:r>
              <a:rPr lang="en-US" dirty="0" smtClean="0"/>
              <a:t>Flash drives</a:t>
            </a:r>
          </a:p>
          <a:p>
            <a:pPr lvl="2"/>
            <a:r>
              <a:rPr lang="en-US" dirty="0" smtClean="0"/>
              <a:t>Much faster reads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More complex writes</a:t>
            </a:r>
          </a:p>
        </p:txBody>
      </p:sp>
    </p:spTree>
    <p:extLst>
      <p:ext uri="{BB962C8B-B14F-4D97-AF65-F5344CB8AC3E}">
        <p14:creationId xmlns:p14="http://schemas.microsoft.com/office/powerpoint/2010/main" val="5586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Process creation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Two basic system calls 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fork() </a:t>
            </a:r>
            <a:r>
              <a:rPr lang="en-US" altLang="en-US" dirty="0" smtClean="0"/>
              <a:t>creates a carbon-copy of  calling process sharing its opened files</a:t>
            </a:r>
          </a:p>
          <a:p>
            <a:pPr lvl="1"/>
            <a:r>
              <a:rPr lang="en-US" altLang="en-US" b="1" dirty="0" smtClean="0">
                <a:latin typeface="Consolas" panose="020B0609020204030204" pitchFamily="49" charset="0"/>
              </a:rPr>
              <a:t>exec()</a:t>
            </a:r>
            <a:r>
              <a:rPr lang="en-US" altLang="en-US" b="1" dirty="0" smtClean="0">
                <a:solidFill>
                  <a:srgbClr val="FFFF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dirty="0" smtClean="0"/>
              <a:t>overwrites the contents of the process address space with the contents of an executable file</a:t>
            </a:r>
          </a:p>
        </p:txBody>
      </p:sp>
    </p:spTree>
    <p:extLst>
      <p:ext uri="{BB962C8B-B14F-4D97-AF65-F5344CB8AC3E}">
        <p14:creationId xmlns:p14="http://schemas.microsoft.com/office/powerpoint/2010/main" val="18898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Line 9"/>
          <p:cNvSpPr>
            <a:spLocks noChangeShapeType="1"/>
          </p:cNvSpPr>
          <p:nvPr/>
        </p:nvSpPr>
        <p:spPr bwMode="auto">
          <a:xfrm flipH="1">
            <a:off x="6934200" y="5105400"/>
            <a:ext cx="1447800" cy="7620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Line 8"/>
          <p:cNvSpPr>
            <a:spLocks noChangeShapeType="1"/>
          </p:cNvSpPr>
          <p:nvPr/>
        </p:nvSpPr>
        <p:spPr bwMode="auto">
          <a:xfrm>
            <a:off x="5486400" y="4419600"/>
            <a:ext cx="838200" cy="13716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fork()</a:t>
            </a:r>
            <a:endParaRPr lang="en-US" altLang="en-US" smtClean="0"/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3886200" y="2057400"/>
            <a:ext cx="1600200" cy="3352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fork()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8382000" y="2590800"/>
            <a:ext cx="1600200" cy="3352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fork()</a:t>
            </a:r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1981201" y="2568576"/>
            <a:ext cx="1538287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/>
              <a:t>Parent: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fork()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/>
              <a:t>returns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/>
              <a:t>PID</a:t>
            </a:r>
            <a:r>
              <a:rPr lang="en-US" altLang="en-US" sz="2800" b="1" dirty="0"/>
              <a:t>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/>
              <a:t>child</a:t>
            </a:r>
          </a:p>
        </p:txBody>
      </p:sp>
      <p:sp>
        <p:nvSpPr>
          <p:cNvPr id="63496" name="Text Box 7"/>
          <p:cNvSpPr txBox="1">
            <a:spLocks noChangeArrowheads="1"/>
          </p:cNvSpPr>
          <p:nvPr/>
        </p:nvSpPr>
        <p:spPr bwMode="auto">
          <a:xfrm>
            <a:off x="6475414" y="2667001"/>
            <a:ext cx="13668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Child: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fork()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returns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0</a:t>
            </a:r>
          </a:p>
        </p:txBody>
      </p:sp>
      <p:sp>
        <p:nvSpPr>
          <p:cNvPr id="63497" name="Text Box 10"/>
          <p:cNvSpPr txBox="1">
            <a:spLocks noChangeArrowheads="1"/>
          </p:cNvSpPr>
          <p:nvPr/>
        </p:nvSpPr>
        <p:spPr bwMode="auto">
          <a:xfrm>
            <a:off x="5486401" y="5943601"/>
            <a:ext cx="1882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/>
              <a:t>opened files</a:t>
            </a:r>
          </a:p>
        </p:txBody>
      </p:sp>
    </p:spTree>
    <p:extLst>
      <p:ext uri="{BB962C8B-B14F-4D97-AF65-F5344CB8AC3E}">
        <p14:creationId xmlns:p14="http://schemas.microsoft.com/office/powerpoint/2010/main" val="35803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Typical usage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spcBef>
                <a:spcPts val="300"/>
              </a:spcBef>
              <a:spcAft>
                <a:spcPts val="900"/>
              </a:spcAft>
              <a:buNone/>
            </a:pPr>
            <a:r>
              <a:rPr lang="en-US" altLang="en-US" b="1" dirty="0" err="1" smtClean="0">
                <a:latin typeface="Consolas" panose="020B0609020204030204" pitchFamily="49" charset="0"/>
              </a:rPr>
              <a:t>int</a:t>
            </a:r>
            <a:r>
              <a:rPr lang="en-US" altLang="en-US" b="1" dirty="0" smtClean="0">
                <a:latin typeface="Consolas" panose="020B0609020204030204" pitchFamily="49" charset="0"/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;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if ((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= fork()) == 0) {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// child process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...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execv</a:t>
            </a:r>
            <a:r>
              <a:rPr lang="en-US" altLang="en-US" b="1" dirty="0" smtClean="0">
                <a:latin typeface="Consolas" panose="020B0609020204030204" pitchFamily="49" charset="0"/>
              </a:rPr>
              <a:t>(...);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   _exit(1); // if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execv</a:t>
            </a:r>
            <a:r>
              <a:rPr lang="en-US" altLang="en-US" b="1" dirty="0" smtClean="0">
                <a:latin typeface="Consolas" panose="020B0609020204030204" pitchFamily="49" charset="0"/>
              </a:rPr>
              <a:t>() failed</a:t>
            </a:r>
          </a:p>
          <a:p>
            <a:pPr marL="457200" lvl="1" indent="0">
              <a:lnSpc>
                <a:spcPct val="90000"/>
              </a:lnSpc>
              <a:spcBef>
                <a:spcPts val="300"/>
              </a:spcBef>
              <a:spcAft>
                <a:spcPts val="900"/>
              </a:spcAft>
              <a:buNone/>
            </a:pPr>
            <a:r>
              <a:rPr lang="en-US" altLang="en-US" b="1" dirty="0" smtClean="0">
                <a:latin typeface="Consolas" panose="020B0609020204030204" pitchFamily="49" charset="0"/>
              </a:rPr>
              <a:t> }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while 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pid</a:t>
            </a:r>
            <a:r>
              <a:rPr lang="en-US" altLang="en-US" b="1" dirty="0" smtClean="0">
                <a:latin typeface="Consolas" panose="020B0609020204030204" pitchFamily="49" charset="0"/>
              </a:rPr>
              <a:t> != wait(0));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// parent waits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7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exec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Whole set of exec() system calls</a:t>
            </a:r>
          </a:p>
          <a:p>
            <a:r>
              <a:rPr lang="en-US" altLang="en-US" dirty="0" smtClean="0"/>
              <a:t>Most interesting are </a:t>
            </a:r>
          </a:p>
          <a:p>
            <a:pPr lvl="1">
              <a:spcBef>
                <a:spcPct val="0"/>
              </a:spcBef>
            </a:pPr>
            <a:r>
              <a:rPr lang="en-US" altLang="en-US" b="1" dirty="0" err="1" smtClean="0">
                <a:latin typeface="Consolas" panose="020B0609020204030204" pitchFamily="49" charset="0"/>
              </a:rPr>
              <a:t>execv</a:t>
            </a:r>
            <a:r>
              <a:rPr lang="en-US" altLang="en-US" b="1" dirty="0" smtClean="0">
                <a:latin typeface="Consolas" panose="020B0609020204030204" pitchFamily="49" charset="0"/>
              </a:rPr>
              <a:t>(pathname,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b="1" dirty="0" err="1" smtClean="0">
                <a:latin typeface="Consolas" panose="020B0609020204030204" pitchFamily="49" charset="0"/>
              </a:rPr>
              <a:t>execve</a:t>
            </a:r>
            <a:r>
              <a:rPr lang="en-US" altLang="en-US" b="1" dirty="0" smtClean="0">
                <a:latin typeface="Consolas" panose="020B0609020204030204" pitchFamily="49" charset="0"/>
              </a:rPr>
              <a:t>(pathname,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envp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b="1" dirty="0" err="1" smtClean="0">
                <a:latin typeface="Consolas" panose="020B0609020204030204" pitchFamily="49" charset="0"/>
              </a:rPr>
              <a:t>execvp</a:t>
            </a:r>
            <a:r>
              <a:rPr lang="en-US" altLang="en-US" b="1" dirty="0" smtClean="0">
                <a:latin typeface="Consolas" panose="020B0609020204030204" pitchFamily="49" charset="0"/>
              </a:rPr>
              <a:t>(filename,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argv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altLang="en-US" dirty="0" smtClean="0"/>
              <a:t>All </a:t>
            </a:r>
            <a:r>
              <a:rPr lang="en-US" altLang="en-US" b="1" dirty="0" smtClean="0">
                <a:latin typeface="Consolas" panose="020B0609020204030204" pitchFamily="49" charset="0"/>
              </a:rPr>
              <a:t>exec()</a:t>
            </a:r>
            <a:r>
              <a:rPr lang="en-US" altLang="en-US" dirty="0" smtClean="0"/>
              <a:t> calls perform the same basic tasks</a:t>
            </a:r>
          </a:p>
          <a:p>
            <a:pPr lvl="1"/>
            <a:r>
              <a:rPr lang="en-US" altLang="en-US" dirty="0" smtClean="0"/>
              <a:t>Erase current address space of process</a:t>
            </a:r>
          </a:p>
          <a:p>
            <a:pPr lvl="1"/>
            <a:r>
              <a:rPr lang="en-US" altLang="en-US" dirty="0" smtClean="0"/>
              <a:t>Load specified executable</a:t>
            </a:r>
          </a:p>
        </p:txBody>
      </p:sp>
    </p:spTree>
    <p:extLst>
      <p:ext uri="{BB962C8B-B14F-4D97-AF65-F5344CB8AC3E}">
        <p14:creationId xmlns:p14="http://schemas.microsoft.com/office/powerpoint/2010/main" val="13105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execv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b="1" smtClean="0">
                <a:latin typeface="Consolas" panose="020B0609020204030204" pitchFamily="49" charset="0"/>
              </a:rPr>
              <a:t>execv(pathname, argv)</a:t>
            </a:r>
          </a:p>
          <a:p>
            <a:pPr lvl="1"/>
            <a:r>
              <a:rPr lang="en-US" altLang="en-US" b="1" smtClean="0">
                <a:latin typeface="Consolas" panose="020B0609020204030204" pitchFamily="49" charset="0"/>
              </a:rPr>
              <a:t>char pathname[]</a:t>
            </a:r>
          </a:p>
          <a:p>
            <a:pPr lvl="2"/>
            <a:r>
              <a:rPr lang="en-US" altLang="en-US" b="1" i="1" smtClean="0"/>
              <a:t>full pathname</a:t>
            </a:r>
            <a:r>
              <a:rPr lang="en-US" altLang="en-US" smtClean="0"/>
              <a:t> of file to be loaded:</a:t>
            </a:r>
            <a:br>
              <a:rPr lang="en-US" altLang="en-US" smtClean="0"/>
            </a:br>
            <a:r>
              <a:rPr lang="en-US" altLang="en-US" b="1" smtClean="0">
                <a:latin typeface="Consolas" panose="020B0609020204030204" pitchFamily="49" charset="0"/>
              </a:rPr>
              <a:t>/bin/ls</a:t>
            </a:r>
            <a:r>
              <a:rPr lang="en-US" altLang="en-US" smtClean="0">
                <a:latin typeface="Consolas" panose="020B0609020204030204" pitchFamily="49" charset="0"/>
              </a:rPr>
              <a:t> </a:t>
            </a:r>
            <a:r>
              <a:rPr lang="en-US" altLang="en-US" smtClean="0"/>
              <a:t> instead o f  </a:t>
            </a:r>
            <a:r>
              <a:rPr lang="en-US" altLang="en-US" b="1" smtClean="0">
                <a:latin typeface="Consolas" panose="020B0609020204030204" pitchFamily="49" charset="0"/>
              </a:rPr>
              <a:t>ls</a:t>
            </a:r>
          </a:p>
          <a:p>
            <a:pPr lvl="1"/>
            <a:r>
              <a:rPr lang="en-US" altLang="en-US" b="1" smtClean="0">
                <a:latin typeface="Consolas" panose="020B0609020204030204" pitchFamily="49" charset="0"/>
              </a:rPr>
              <a:t>char argv[][]</a:t>
            </a:r>
          </a:p>
          <a:p>
            <a:pPr lvl="2"/>
            <a:r>
              <a:rPr lang="en-US" altLang="en-US" smtClean="0"/>
              <a:t>the </a:t>
            </a:r>
            <a:r>
              <a:rPr lang="en-US" altLang="en-US" b="1" i="1" smtClean="0"/>
              <a:t>argument vector</a:t>
            </a:r>
            <a:r>
              <a:rPr lang="en-US" altLang="en-US" b="1" smtClean="0"/>
              <a:t>:</a:t>
            </a:r>
            <a:br>
              <a:rPr lang="en-US" altLang="en-US" b="1" smtClean="0"/>
            </a:br>
            <a:r>
              <a:rPr lang="en-US" altLang="en-US" smtClean="0"/>
              <a:t>passed to the program to be loaded</a:t>
            </a:r>
          </a:p>
        </p:txBody>
      </p:sp>
    </p:spTree>
    <p:extLst>
      <p:ext uri="{BB962C8B-B14F-4D97-AF65-F5344CB8AC3E}">
        <p14:creationId xmlns:p14="http://schemas.microsoft.com/office/powerpoint/2010/main" val="38727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Argument vector (I)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an array of pointers to the individual argument strings</a:t>
            </a:r>
          </a:p>
          <a:p>
            <a:pPr lvl="1"/>
            <a:r>
              <a:rPr lang="en-US" altLang="en-US" b="1" smtClean="0">
                <a:latin typeface="Consolas" panose="020B0609020204030204" pitchFamily="49" charset="0"/>
              </a:rPr>
              <a:t>arg_vector[0]</a:t>
            </a:r>
            <a:r>
              <a:rPr lang="en-US" altLang="en-US" b="1" smtClean="0"/>
              <a:t> </a:t>
            </a:r>
            <a:r>
              <a:rPr lang="en-US" altLang="en-US" smtClean="0"/>
              <a:t>contains the name of the program </a:t>
            </a:r>
            <a:r>
              <a:rPr lang="en-US" altLang="en-US" i="1" smtClean="0"/>
              <a:t>as it appears in</a:t>
            </a:r>
            <a:r>
              <a:rPr lang="en-US" altLang="en-US" smtClean="0"/>
              <a:t> </a:t>
            </a:r>
            <a:r>
              <a:rPr lang="en-US" altLang="en-US" i="1" smtClean="0"/>
              <a:t>the command line</a:t>
            </a:r>
          </a:p>
          <a:p>
            <a:pPr lvl="1"/>
            <a:r>
              <a:rPr lang="en-US" altLang="en-US" i="1" smtClean="0"/>
              <a:t> </a:t>
            </a:r>
            <a:r>
              <a:rPr lang="en-US" altLang="en-US" smtClean="0"/>
              <a:t>other entries are parameters</a:t>
            </a:r>
          </a:p>
          <a:p>
            <a:pPr lvl="1"/>
            <a:r>
              <a:rPr lang="en-US" altLang="en-US" smtClean="0"/>
              <a:t>end of the array is indicated by a </a:t>
            </a:r>
            <a:r>
              <a:rPr lang="en-US" altLang="en-US" b="1" smtClean="0"/>
              <a:t>NULL</a:t>
            </a:r>
            <a:r>
              <a:rPr lang="en-US" altLang="en-US" smtClean="0"/>
              <a:t> pointer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27791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Argument vector (II)</a:t>
            </a:r>
          </a:p>
        </p:txBody>
      </p:sp>
      <p:grpSp>
        <p:nvGrpSpPr>
          <p:cNvPr id="53251" name="Group 18"/>
          <p:cNvGrpSpPr>
            <a:grpSpLocks/>
          </p:cNvGrpSpPr>
          <p:nvPr/>
        </p:nvGrpSpPr>
        <p:grpSpPr bwMode="auto">
          <a:xfrm>
            <a:off x="2377244" y="2442392"/>
            <a:ext cx="7437437" cy="2503487"/>
            <a:chOff x="0" y="0"/>
            <a:chExt cx="4351" cy="1260"/>
          </a:xfrm>
        </p:grpSpPr>
        <p:sp>
          <p:nvSpPr>
            <p:cNvPr id="53253" name="AutoShape 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351" cy="1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254" name="Text Box 7"/>
            <p:cNvSpPr txBox="1">
              <a:spLocks noChangeArrowheads="1"/>
            </p:cNvSpPr>
            <p:nvPr/>
          </p:nvSpPr>
          <p:spPr bwMode="auto">
            <a:xfrm>
              <a:off x="229" y="0"/>
              <a:ext cx="687" cy="34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anose="020B0609020204030204" pitchFamily="49" charset="0"/>
                  <a:ea typeface="Gulim" pitchFamily="34" charset="-127"/>
                </a:rPr>
                <a:t>argv</a:t>
              </a:r>
              <a:endParaRPr lang="en-US" altLang="en-US" b="1">
                <a:latin typeface="Consolas" panose="020B0609020204030204" pitchFamily="49" charset="0"/>
              </a:endParaRPr>
            </a:p>
          </p:txBody>
        </p:sp>
        <p:sp>
          <p:nvSpPr>
            <p:cNvPr id="53255" name="Line 8"/>
            <p:cNvSpPr>
              <a:spLocks noChangeShapeType="1"/>
            </p:cNvSpPr>
            <p:nvPr/>
          </p:nvSpPr>
          <p:spPr bwMode="auto">
            <a:xfrm>
              <a:off x="916" y="229"/>
              <a:ext cx="68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6" name="Text Box 9"/>
            <p:cNvSpPr txBox="1">
              <a:spLocks noChangeArrowheads="1"/>
            </p:cNvSpPr>
            <p:nvPr/>
          </p:nvSpPr>
          <p:spPr bwMode="auto">
            <a:xfrm>
              <a:off x="1603" y="114"/>
              <a:ext cx="1031" cy="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anose="020B0609020204030204" pitchFamily="49" charset="0"/>
                  <a:ea typeface="Gulim" pitchFamily="34" charset="-127"/>
                </a:rPr>
                <a:t>argv[0]</a:t>
              </a:r>
              <a:endParaRPr lang="en-US" altLang="en-US" b="1">
                <a:latin typeface="Consolas" panose="020B0609020204030204" pitchFamily="49" charset="0"/>
              </a:endParaRPr>
            </a:p>
          </p:txBody>
        </p:sp>
        <p:sp>
          <p:nvSpPr>
            <p:cNvPr id="53257" name="Text Box 10"/>
            <p:cNvSpPr txBox="1">
              <a:spLocks noChangeArrowheads="1"/>
            </p:cNvSpPr>
            <p:nvPr/>
          </p:nvSpPr>
          <p:spPr bwMode="auto">
            <a:xfrm>
              <a:off x="1603" y="458"/>
              <a:ext cx="1031" cy="34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b="1">
                  <a:latin typeface="Consolas" panose="020B0609020204030204" pitchFamily="49" charset="0"/>
                  <a:ea typeface="Gulim" pitchFamily="34" charset="-127"/>
                </a:rPr>
                <a:t>argv[1]</a:t>
              </a:r>
              <a:endParaRPr lang="en-US" altLang="en-US" b="1">
                <a:latin typeface="Consolas" panose="020B0609020204030204" pitchFamily="49" charset="0"/>
              </a:endParaRPr>
            </a:p>
          </p:txBody>
        </p:sp>
        <p:sp>
          <p:nvSpPr>
            <p:cNvPr id="53258" name="Text Box 11"/>
            <p:cNvSpPr txBox="1">
              <a:spLocks noChangeArrowheads="1"/>
            </p:cNvSpPr>
            <p:nvPr/>
          </p:nvSpPr>
          <p:spPr bwMode="auto">
            <a:xfrm>
              <a:off x="1603" y="801"/>
              <a:ext cx="1031" cy="34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  <a:ea typeface="Gulim" pitchFamily="34" charset="-127"/>
                </a:rPr>
                <a:t>NULL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3259" name="Line 12"/>
            <p:cNvSpPr>
              <a:spLocks noChangeShapeType="1"/>
            </p:cNvSpPr>
            <p:nvPr/>
          </p:nvSpPr>
          <p:spPr bwMode="auto">
            <a:xfrm>
              <a:off x="2634" y="343"/>
              <a:ext cx="687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0" name="Text Box 13"/>
            <p:cNvSpPr txBox="1">
              <a:spLocks noChangeArrowheads="1"/>
            </p:cNvSpPr>
            <p:nvPr/>
          </p:nvSpPr>
          <p:spPr bwMode="auto">
            <a:xfrm>
              <a:off x="3321" y="229"/>
              <a:ext cx="916" cy="34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  <a:ea typeface="Gulim" pitchFamily="34" charset="-127"/>
                </a:rPr>
                <a:t>“ls”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3261" name="Text Box 14"/>
            <p:cNvSpPr txBox="1">
              <a:spLocks noChangeArrowheads="1"/>
            </p:cNvSpPr>
            <p:nvPr/>
          </p:nvSpPr>
          <p:spPr bwMode="auto">
            <a:xfrm>
              <a:off x="3321" y="572"/>
              <a:ext cx="916" cy="3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latin typeface="Arial" panose="020B0604020202020204" pitchFamily="34" charset="0"/>
                  <a:ea typeface="Gulim" pitchFamily="34" charset="-127"/>
                </a:rPr>
                <a:t>“-alg”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53262" name="Line 15"/>
            <p:cNvSpPr>
              <a:spLocks noChangeShapeType="1"/>
            </p:cNvSpPr>
            <p:nvPr/>
          </p:nvSpPr>
          <p:spPr bwMode="auto">
            <a:xfrm>
              <a:off x="2634" y="687"/>
              <a:ext cx="687" cy="1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2" name="Rectangle 19"/>
          <p:cNvSpPr>
            <a:spLocks noGrp="1" noChangeArrowheads="1"/>
          </p:cNvSpPr>
          <p:nvPr>
            <p:ph type="body" idx="4294967295"/>
          </p:nvPr>
        </p:nvSpPr>
        <p:spPr>
          <a:xfrm>
            <a:off x="2225675" y="5249864"/>
            <a:ext cx="7772400" cy="1062037"/>
          </a:xfrm>
        </p:spPr>
        <p:txBody>
          <a:bodyPr/>
          <a:lstStyle/>
          <a:p>
            <a:r>
              <a:rPr lang="en-US" altLang="en-US" b="1" smtClean="0">
                <a:latin typeface="Consolas" panose="020B0609020204030204" pitchFamily="49" charset="0"/>
              </a:rPr>
              <a:t>char argv[][];</a:t>
            </a:r>
          </a:p>
          <a:p>
            <a:r>
              <a:rPr lang="en-US" altLang="en-US" b="1" smtClean="0">
                <a:latin typeface="Consolas" panose="020B0609020204030204" pitchFamily="49" charset="0"/>
              </a:rPr>
              <a:t>char **argv;</a:t>
            </a:r>
          </a:p>
        </p:txBody>
      </p:sp>
    </p:spTree>
    <p:extLst>
      <p:ext uri="{BB962C8B-B14F-4D97-AF65-F5344CB8AC3E}">
        <p14:creationId xmlns:p14="http://schemas.microsoft.com/office/powerpoint/2010/main" val="5505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1_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New Blue template</Template>
  <TotalTime>8747</TotalTime>
  <Pages>0</Pages>
  <Words>5949</Words>
  <Characters>0</Characters>
  <Application>Microsoft Office PowerPoint</Application>
  <DocSecurity>0</DocSecurity>
  <PresentationFormat>Widescreen</PresentationFormat>
  <Lines>0</Lines>
  <Paragraphs>1081</Paragraphs>
  <Slides>157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157</vt:i4>
      </vt:variant>
    </vt:vector>
  </HeadingPairs>
  <TitlesOfParts>
    <vt:vector size="169" baseType="lpstr">
      <vt:lpstr>Arial</vt:lpstr>
      <vt:lpstr>Arial Black</vt:lpstr>
      <vt:lpstr>Arial Narrow</vt:lpstr>
      <vt:lpstr>Cambria Math</vt:lpstr>
      <vt:lpstr>Consolas</vt:lpstr>
      <vt:lpstr>Courier New</vt:lpstr>
      <vt:lpstr>Gulim</vt:lpstr>
      <vt:lpstr>Symbol</vt:lpstr>
      <vt:lpstr>Times New Roman</vt:lpstr>
      <vt:lpstr>Wingdings</vt:lpstr>
      <vt:lpstr>Pixel</vt:lpstr>
      <vt:lpstr>1_Pixel</vt:lpstr>
      <vt:lpstr>UNIX and LINUX</vt:lpstr>
      <vt:lpstr>Why UNIX?</vt:lpstr>
      <vt:lpstr>Historic overview</vt:lpstr>
      <vt:lpstr>The early beginnings (I)</vt:lpstr>
      <vt:lpstr>The early beginnings (II)</vt:lpstr>
      <vt:lpstr>How it was</vt:lpstr>
      <vt:lpstr>Coming out of age</vt:lpstr>
      <vt:lpstr>The triumphant decade (I)</vt:lpstr>
      <vt:lpstr>The triumphant decade (II)</vt:lpstr>
      <vt:lpstr>The transition to Linux (I)</vt:lpstr>
      <vt:lpstr>The transition to Linux (II)</vt:lpstr>
      <vt:lpstr>Linux</vt:lpstr>
      <vt:lpstr>Other Unix traditions</vt:lpstr>
      <vt:lpstr>Key features of UNIX</vt:lpstr>
      <vt:lpstr>Explanations</vt:lpstr>
      <vt:lpstr>Discussion</vt:lpstr>
      <vt:lpstr> My take</vt:lpstr>
      <vt:lpstr>How I use it</vt:lpstr>
      <vt:lpstr>THE FILE SYSTEM USER INTERFACE</vt:lpstr>
      <vt:lpstr>TYPES OF FILES</vt:lpstr>
      <vt:lpstr>Ordinary files (I)</vt:lpstr>
      <vt:lpstr>Ordinary files (II)</vt:lpstr>
      <vt:lpstr>The file metadata</vt:lpstr>
      <vt:lpstr>I/O buffering</vt:lpstr>
      <vt:lpstr>Directories (I)</vt:lpstr>
      <vt:lpstr>Directories (II)</vt:lpstr>
      <vt:lpstr>“Mounting” a file system</vt:lpstr>
      <vt:lpstr>Directories (III)</vt:lpstr>
      <vt:lpstr>Special files</vt:lpstr>
      <vt:lpstr>Protection</vt:lpstr>
      <vt:lpstr>Example</vt:lpstr>
      <vt:lpstr>Example</vt:lpstr>
      <vt:lpstr>Example</vt:lpstr>
      <vt:lpstr>Example</vt:lpstr>
      <vt:lpstr>Limitations</vt:lpstr>
      <vt:lpstr>The set user-ID bit (I)</vt:lpstr>
      <vt:lpstr>PowerPoint Presentation</vt:lpstr>
      <vt:lpstr>The set user-ID bit (II)</vt:lpstr>
      <vt:lpstr>PowerPoint Presentation</vt:lpstr>
      <vt:lpstr>Security risk of SUID</vt:lpstr>
      <vt:lpstr>File locking</vt:lpstr>
      <vt:lpstr>Discussion</vt:lpstr>
      <vt:lpstr>THE FAST FILE SYSTEM (FFS)</vt:lpstr>
      <vt:lpstr>Version 7 Implementation</vt:lpstr>
      <vt:lpstr>A disk partition (“filesystem”)</vt:lpstr>
      <vt:lpstr>The i-node (I)</vt:lpstr>
      <vt:lpstr>The i-node (II)</vt:lpstr>
      <vt:lpstr>Storing block addresses (I)</vt:lpstr>
      <vt:lpstr>Storing block addresses (II)</vt:lpstr>
      <vt:lpstr>How it works (I)</vt:lpstr>
      <vt:lpstr>How it works (II)</vt:lpstr>
      <vt:lpstr>Explanation</vt:lpstr>
      <vt:lpstr>Discussion</vt:lpstr>
      <vt:lpstr>FFS </vt:lpstr>
      <vt:lpstr>Cylinder groups (I)</vt:lpstr>
      <vt:lpstr>Cylinder groups (II)</vt:lpstr>
      <vt:lpstr>The new i-node</vt:lpstr>
      <vt:lpstr>The new organization (I)</vt:lpstr>
      <vt:lpstr>The new organization (I)</vt:lpstr>
      <vt:lpstr>The bit maps</vt:lpstr>
      <vt:lpstr>Block sizes</vt:lpstr>
      <vt:lpstr>Explanations (I)</vt:lpstr>
      <vt:lpstr>Explanations (II)</vt:lpstr>
      <vt:lpstr>Limitations of Approach (I)</vt:lpstr>
      <vt:lpstr>Limitations of Approach (II)</vt:lpstr>
      <vt:lpstr>Example: Creating a file (I)</vt:lpstr>
      <vt:lpstr>Example: Creating a file (II)</vt:lpstr>
      <vt:lpstr>Limitations of Approach (III)</vt:lpstr>
      <vt:lpstr> Better Solutions</vt:lpstr>
      <vt:lpstr>Journaling File Systems</vt:lpstr>
      <vt:lpstr>Step 1: update buffer and journal</vt:lpstr>
      <vt:lpstr>Step 2: update the file system</vt:lpstr>
      <vt:lpstr>Explanations</vt:lpstr>
      <vt:lpstr>Advantage</vt:lpstr>
      <vt:lpstr>Implementation rules</vt:lpstr>
      <vt:lpstr>Synchronous JFSes</vt:lpstr>
      <vt:lpstr>Asynchronous JFSes</vt:lpstr>
      <vt:lpstr>Soft updates</vt:lpstr>
      <vt:lpstr>First problem</vt:lpstr>
      <vt:lpstr>Second problem</vt:lpstr>
      <vt:lpstr>Example (I)</vt:lpstr>
      <vt:lpstr>Example (II)</vt:lpstr>
      <vt:lpstr>The solution (I)</vt:lpstr>
      <vt:lpstr>The solution (II)</vt:lpstr>
      <vt:lpstr>The solution  (III)</vt:lpstr>
      <vt:lpstr>UFS-2</vt:lpstr>
      <vt:lpstr>UFS-2(II)  </vt:lpstr>
      <vt:lpstr>Copy-on-write file systems</vt:lpstr>
      <vt:lpstr>ZFS</vt:lpstr>
      <vt:lpstr>Highlights</vt:lpstr>
      <vt:lpstr>Discussion </vt:lpstr>
      <vt:lpstr>PROCESSES</vt:lpstr>
      <vt:lpstr>Process creation</vt:lpstr>
      <vt:lpstr>fork()</vt:lpstr>
      <vt:lpstr>Typical usage</vt:lpstr>
      <vt:lpstr>exec</vt:lpstr>
      <vt:lpstr>execv</vt:lpstr>
      <vt:lpstr>Argument vector (I)</vt:lpstr>
      <vt:lpstr>Argument vector (II)</vt:lpstr>
      <vt:lpstr>execve and execvp</vt:lpstr>
      <vt:lpstr>Putting everything together</vt:lpstr>
      <vt:lpstr>A big problem</vt:lpstr>
      <vt:lpstr>The solution: Copy-on-write</vt:lpstr>
      <vt:lpstr>Note</vt:lpstr>
      <vt:lpstr>What remains unchanged</vt:lpstr>
      <vt:lpstr>Explaining the fork/exec choice</vt:lpstr>
      <vt:lpstr>Putting everything together</vt:lpstr>
      <vt:lpstr>SCHEDULING</vt:lpstr>
      <vt:lpstr>Evolution (I)</vt:lpstr>
      <vt:lpstr>Evolution (II)</vt:lpstr>
      <vt:lpstr>Discussion </vt:lpstr>
      <vt:lpstr>Current FreeBSD scheduler</vt:lpstr>
      <vt:lpstr>Low-level scheduler</vt:lpstr>
      <vt:lpstr>High-level scheduler</vt:lpstr>
      <vt:lpstr>Observations</vt:lpstr>
      <vt:lpstr>INTER-PROCESS COMMUNICATION</vt:lpstr>
      <vt:lpstr>IPC</vt:lpstr>
      <vt:lpstr>UNIX pipes</vt:lpstr>
      <vt:lpstr>Usage</vt:lpstr>
      <vt:lpstr>System V IPC</vt:lpstr>
      <vt:lpstr>BSD Sockets (I)</vt:lpstr>
      <vt:lpstr>BSD Sockets (II)</vt:lpstr>
      <vt:lpstr>BSD Sockets (III)</vt:lpstr>
      <vt:lpstr>MEMORY MANAGEMENT</vt:lpstr>
      <vt:lpstr>Evolution</vt:lpstr>
      <vt:lpstr>The VAX</vt:lpstr>
      <vt:lpstr>VMS Virtual Memory (I)</vt:lpstr>
      <vt:lpstr>VMS Page Replacement Policy </vt:lpstr>
      <vt:lpstr>How policy works</vt:lpstr>
      <vt:lpstr>Policy tradeoffs</vt:lpstr>
      <vt:lpstr>BSD Virtual Memory </vt:lpstr>
      <vt:lpstr>Why not VMS policy? </vt:lpstr>
      <vt:lpstr>How to simulate access bit?</vt:lpstr>
      <vt:lpstr>Multics Clock policy (I)</vt:lpstr>
      <vt:lpstr>Multics Clock policy</vt:lpstr>
      <vt:lpstr>In reality</vt:lpstr>
      <vt:lpstr>Algorithm</vt:lpstr>
      <vt:lpstr>A first problem</vt:lpstr>
      <vt:lpstr>Other modifications</vt:lpstr>
      <vt:lpstr>Evolution of the policy (I)</vt:lpstr>
      <vt:lpstr>The two-hand policy</vt:lpstr>
      <vt:lpstr>Evolution of the policy (II)</vt:lpstr>
      <vt:lpstr>New page replacement policy</vt:lpstr>
      <vt:lpstr>New page replacement policy</vt:lpstr>
      <vt:lpstr>Five kinds of pages</vt:lpstr>
      <vt:lpstr>UNIX PROGENY</vt:lpstr>
      <vt:lpstr>The XNU kernel</vt:lpstr>
      <vt:lpstr>Android</vt:lpstr>
      <vt:lpstr>Chrome</vt:lpstr>
      <vt:lpstr>Two other traditions</vt:lpstr>
      <vt:lpstr>THE LEGACY OF UNIX</vt:lpstr>
      <vt:lpstr>Most lasting contributions</vt:lpstr>
      <vt:lpstr>Review questions (I)</vt:lpstr>
      <vt:lpstr>Review questions (II)</vt:lpstr>
      <vt:lpstr>Review questions (III)</vt:lpstr>
      <vt:lpstr>Answers (I)</vt:lpstr>
      <vt:lpstr>Answers (II)</vt:lpstr>
    </vt:vector>
  </TitlesOfParts>
  <Manager/>
  <Company>self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6360  Operating Systems</dc:title>
  <dc:subject/>
  <dc:creator>Jehan-François Pâris</dc:creator>
  <cp:keywords/>
  <dc:description/>
  <cp:lastModifiedBy>Jehan-Francois Paris</cp:lastModifiedBy>
  <cp:revision>147</cp:revision>
  <cp:lastPrinted>2017-08-21T22:22:02Z</cp:lastPrinted>
  <dcterms:created xsi:type="dcterms:W3CDTF">2001-08-27T16:58:25Z</dcterms:created>
  <dcterms:modified xsi:type="dcterms:W3CDTF">2021-09-14T04:13:31Z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1033-9.1.0.4759</vt:lpwstr>
  </property>
</Properties>
</file>