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80" r:id="rId8"/>
    <p:sldId id="265" r:id="rId9"/>
    <p:sldId id="266" r:id="rId10"/>
    <p:sldId id="259" r:id="rId11"/>
    <p:sldId id="267" r:id="rId12"/>
    <p:sldId id="268" r:id="rId13"/>
    <p:sldId id="269" r:id="rId14"/>
    <p:sldId id="260" r:id="rId15"/>
    <p:sldId id="270" r:id="rId16"/>
    <p:sldId id="271" r:id="rId17"/>
    <p:sldId id="281" r:id="rId18"/>
    <p:sldId id="272" r:id="rId19"/>
    <p:sldId id="273" r:id="rId20"/>
    <p:sldId id="274" r:id="rId21"/>
    <p:sldId id="276" r:id="rId22"/>
    <p:sldId id="275" r:id="rId23"/>
    <p:sldId id="261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91" r:id="rId33"/>
    <p:sldId id="287" r:id="rId34"/>
    <p:sldId id="288" r:id="rId35"/>
    <p:sldId id="292" r:id="rId36"/>
    <p:sldId id="295" r:id="rId37"/>
    <p:sldId id="294" r:id="rId38"/>
    <p:sldId id="293" r:id="rId39"/>
    <p:sldId id="296" r:id="rId40"/>
    <p:sldId id="297" r:id="rId41"/>
    <p:sldId id="298" r:id="rId4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8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4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6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6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4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1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6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7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6C11893B-F36D-4B1A-AA1C-4BC2EA1CC18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84CD196B-BA37-49F5-ACB0-4D963B8EAC46}" type="datetimeFigureOut">
              <a:rPr lang="en-US" smtClean="0"/>
              <a:t>12/11/2019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Memory Resource Management in VMware ESX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30" y="4839694"/>
            <a:ext cx="8026400" cy="1752600"/>
          </a:xfrm>
        </p:spPr>
        <p:txBody>
          <a:bodyPr/>
          <a:lstStyle/>
          <a:p>
            <a:r>
              <a:rPr lang="en-US" dirty="0"/>
              <a:t>Carl A. Waldspurger</a:t>
            </a:r>
          </a:p>
          <a:p>
            <a:r>
              <a:rPr lang="en-US" i="1" dirty="0"/>
              <a:t>VMware, Inc</a:t>
            </a:r>
            <a:r>
              <a:rPr lang="en-US" i="1" dirty="0" smtClean="0"/>
              <a:t>.</a:t>
            </a:r>
          </a:p>
          <a:p>
            <a:pPr algn="r"/>
            <a:r>
              <a:rPr lang="en-US" b="1" i="1" u="sng" dirty="0" smtClean="0"/>
              <a:t>OSDI </a:t>
            </a:r>
            <a:r>
              <a:rPr lang="en-US" b="1" u="sng" dirty="0" smtClean="0"/>
              <a:t>2002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622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846" y="685805"/>
            <a:ext cx="8692845" cy="580246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69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advantage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OS still decides with virtual pages will be expelled from main memory</a:t>
            </a:r>
          </a:p>
          <a:p>
            <a:pPr lvl="1"/>
            <a:r>
              <a:rPr lang="en-US" dirty="0" smtClean="0"/>
              <a:t>Uses the OS page replacement policy</a:t>
            </a:r>
          </a:p>
          <a:p>
            <a:pPr lvl="2"/>
            <a:r>
              <a:rPr lang="en-US" dirty="0" smtClean="0"/>
              <a:t>Bases its decision on what it knows from process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OS cannot access machine pages within the balloon</a:t>
            </a:r>
          </a:p>
          <a:p>
            <a:pPr lvl="1"/>
            <a:r>
              <a:rPr lang="en-US" dirty="0" smtClean="0"/>
              <a:t>It believes the space is occupied by </a:t>
            </a:r>
            <a:r>
              <a:rPr lang="en-US" dirty="0"/>
              <a:t>a pseudo-device driver or a kernel service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For extra security</a:t>
            </a:r>
          </a:p>
          <a:p>
            <a:pPr lvl="1"/>
            <a:r>
              <a:rPr lang="en-US" dirty="0" smtClean="0"/>
              <a:t>ESX Server annotates pmap entry of ballooned physical pages and deallocate the corresponding machine pages.</a:t>
            </a:r>
          </a:p>
          <a:p>
            <a:pPr lvl="1"/>
            <a:r>
              <a:rPr lang="en-US" dirty="0" smtClean="0"/>
              <a:t>Any attempt by VM to access these pages will cause a fault</a:t>
            </a:r>
          </a:p>
          <a:p>
            <a:pPr lvl="2"/>
            <a:r>
              <a:rPr lang="en-US" dirty="0" smtClean="0"/>
              <a:t>Rare event </a:t>
            </a:r>
          </a:p>
        </p:txBody>
      </p:sp>
    </p:spTree>
    <p:extLst>
      <p:ext uri="{BB962C8B-B14F-4D97-AF65-F5344CB8AC3E}">
        <p14:creationId xmlns:p14="http://schemas.microsoft.com/office/powerpoint/2010/main" val="1162652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Balloon drivers for </a:t>
            </a:r>
            <a:r>
              <a:rPr lang="en-US" dirty="0" smtClean="0"/>
              <a:t>Linux, </a:t>
            </a:r>
            <a:r>
              <a:rPr lang="en-US" dirty="0"/>
              <a:t>FreeBSD and </a:t>
            </a:r>
            <a:r>
              <a:rPr lang="en-US" dirty="0" smtClean="0"/>
              <a:t>Windows guest Oses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Poll the VMM server once per second to obtain a target balloon size</a:t>
            </a:r>
          </a:p>
          <a:p>
            <a:pPr lvl="1"/>
            <a:r>
              <a:rPr lang="en-US" dirty="0" smtClean="0"/>
              <a:t>Limit their allocation rates adaptively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5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Ballooning performance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981200"/>
            <a:ext cx="2960536" cy="4141304"/>
          </a:xfrm>
        </p:spPr>
        <p:txBody>
          <a:bodyPr/>
          <a:lstStyle/>
          <a:p>
            <a:r>
              <a:rPr lang="en-US" b="1" i="1" u="sng" dirty="0" smtClean="0"/>
              <a:t>Grey: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VM configured with 256 MB  then ballooned</a:t>
            </a:r>
          </a:p>
          <a:p>
            <a:endParaRPr lang="en-US" dirty="0"/>
          </a:p>
          <a:p>
            <a:r>
              <a:rPr lang="en-US" b="1" i="1" u="sng" dirty="0" smtClean="0"/>
              <a:t>Black: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VM configured with exact memory size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715" y="1343278"/>
            <a:ext cx="7816744" cy="534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3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Balloon driver can be</a:t>
            </a:r>
          </a:p>
          <a:p>
            <a:pPr lvl="1"/>
            <a:r>
              <a:rPr lang="en-US" dirty="0" smtClean="0"/>
              <a:t>Uninstalled,</a:t>
            </a:r>
          </a:p>
          <a:p>
            <a:pPr lvl="1"/>
            <a:r>
              <a:rPr lang="en-US" dirty="0" smtClean="0"/>
              <a:t>Explicitly disabled</a:t>
            </a:r>
          </a:p>
          <a:p>
            <a:pPr lvl="1"/>
            <a:r>
              <a:rPr lang="en-US" dirty="0" smtClean="0"/>
              <a:t>Not available at boot time</a:t>
            </a:r>
          </a:p>
          <a:p>
            <a:pPr lvl="1"/>
            <a:r>
              <a:rPr lang="en-US" dirty="0" smtClean="0"/>
              <a:t>Temporarily unable to reclaim memory quickly enough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Guest OS could impose limitations on balloon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8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used when ballooning is impossible or insufficient</a:t>
            </a:r>
          </a:p>
          <a:p>
            <a:r>
              <a:rPr lang="en-US" dirty="0" smtClean="0"/>
              <a:t>Reclaims machine pages by paging out to an ESX Server swap area</a:t>
            </a:r>
          </a:p>
          <a:p>
            <a:pPr lvl="1"/>
            <a:r>
              <a:rPr lang="en-US" dirty="0" smtClean="0"/>
              <a:t>Guest OSes are not involved</a:t>
            </a:r>
          </a:p>
          <a:p>
            <a:r>
              <a:rPr lang="en-US" dirty="0" smtClean="0"/>
              <a:t>Managed by ESX Server swap daemon</a:t>
            </a:r>
          </a:p>
          <a:p>
            <a:r>
              <a:rPr lang="en-US" dirty="0" smtClean="0"/>
              <a:t>Uses a </a:t>
            </a:r>
            <a:r>
              <a:rPr lang="en-US" b="1" i="1" dirty="0" smtClean="0"/>
              <a:t>randomized</a:t>
            </a:r>
            <a:r>
              <a:rPr lang="en-US" dirty="0" smtClean="0"/>
              <a:t> page replacement policy</a:t>
            </a:r>
          </a:p>
          <a:p>
            <a:pPr lvl="1"/>
            <a:r>
              <a:rPr lang="en-US" dirty="0" smtClean="0"/>
              <a:t>To prevent pathological interactions with guest OS memory management policy</a:t>
            </a:r>
          </a:p>
          <a:p>
            <a:pPr lvl="1"/>
            <a:r>
              <a:rPr lang="en-US" dirty="0" smtClean="0"/>
              <a:t>Because it was expected to be fairly uncommon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36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46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eliminate redundant copies of pages that are common to multiple VMs</a:t>
            </a:r>
          </a:p>
          <a:p>
            <a:pPr lvl="2"/>
            <a:r>
              <a:rPr lang="en-US" dirty="0" smtClean="0"/>
              <a:t>When different VMs run instances of same guest OS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Sharing memory reduces memory footprint of VMs</a:t>
            </a:r>
          </a:p>
          <a:p>
            <a:pPr lvl="1"/>
            <a:r>
              <a:rPr lang="en-US" dirty="0" smtClean="0"/>
              <a:t>Allow higher levels of overcommitment</a:t>
            </a:r>
          </a:p>
        </p:txBody>
      </p:sp>
    </p:spTree>
    <p:extLst>
      <p:ext uri="{BB962C8B-B14F-4D97-AF65-F5344CB8AC3E}">
        <p14:creationId xmlns:p14="http://schemas.microsoft.com/office/powerpoint/2010/main" val="421660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page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change</a:t>
            </a:r>
          </a:p>
          <a:p>
            <a:pPr lvl="1"/>
            <a:r>
              <a:rPr lang="en-US" dirty="0" smtClean="0"/>
              <a:t>Guest Oses</a:t>
            </a:r>
          </a:p>
          <a:p>
            <a:pPr lvl="1"/>
            <a:r>
              <a:rPr lang="en-US" dirty="0" smtClean="0"/>
              <a:t>Application program interfaces</a:t>
            </a:r>
          </a:p>
          <a:p>
            <a:r>
              <a:rPr lang="en-US" dirty="0" smtClean="0"/>
              <a:t>ESX Server identifies pages copies by their contents</a:t>
            </a:r>
          </a:p>
          <a:p>
            <a:pPr lvl="1"/>
            <a:r>
              <a:rPr lang="en-US" dirty="0" smtClean="0"/>
              <a:t>Transparent to guest Oses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identify more common pages</a:t>
            </a:r>
          </a:p>
          <a:p>
            <a:r>
              <a:rPr lang="en-US" dirty="0" smtClean="0"/>
              <a:t>Problem is how to detect these common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0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Four novel mechanisms and policies for managing memory in the </a:t>
            </a:r>
            <a:r>
              <a:rPr lang="en-US" dirty="0"/>
              <a:t>VMware ESX Server</a:t>
            </a:r>
            <a:r>
              <a:rPr lang="en-US" dirty="0" smtClean="0"/>
              <a:t>.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Ballooning</a:t>
            </a:r>
            <a:r>
              <a:rPr lang="en-US" dirty="0" smtClean="0"/>
              <a:t> shrinks when needed number of page frames allocated to a VM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Content-based </a:t>
            </a:r>
            <a:r>
              <a:rPr lang="en-US" b="1" i="1" dirty="0"/>
              <a:t>page sharing</a:t>
            </a:r>
            <a:r>
              <a:rPr lang="en-US" i="1" dirty="0"/>
              <a:t> </a:t>
            </a:r>
            <a:r>
              <a:rPr lang="en-US" dirty="0"/>
              <a:t>eliminate redundancy </a:t>
            </a:r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Idle </a:t>
            </a:r>
            <a:r>
              <a:rPr lang="en-US" b="1" i="1" dirty="0"/>
              <a:t>memory </a:t>
            </a:r>
            <a:r>
              <a:rPr lang="en-US" b="1" i="1" dirty="0" smtClean="0"/>
              <a:t>tax</a:t>
            </a:r>
            <a:r>
              <a:rPr lang="en-US" i="1" dirty="0" smtClean="0"/>
              <a:t> </a:t>
            </a:r>
            <a:r>
              <a:rPr lang="en-US" dirty="0" smtClean="0"/>
              <a:t>achieves </a:t>
            </a:r>
            <a:r>
              <a:rPr lang="en-US" dirty="0"/>
              <a:t>efficient memory utilization while maintaining </a:t>
            </a:r>
            <a:r>
              <a:rPr lang="en-US" dirty="0" smtClean="0"/>
              <a:t>performance isolation guarantees</a:t>
            </a:r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Hot </a:t>
            </a:r>
            <a:r>
              <a:rPr lang="en-US" b="1" i="1" dirty="0"/>
              <a:t>I/O page </a:t>
            </a:r>
            <a:r>
              <a:rPr lang="en-US" b="1" i="1" dirty="0" smtClean="0"/>
              <a:t>remapping</a:t>
            </a:r>
            <a:r>
              <a:rPr lang="en-US" i="1" dirty="0" smtClean="0"/>
              <a:t> r</a:t>
            </a:r>
            <a:r>
              <a:rPr lang="en-US" dirty="0" smtClean="0"/>
              <a:t>educe </a:t>
            </a:r>
            <a:r>
              <a:rPr lang="en-US" dirty="0"/>
              <a:t>copying </a:t>
            </a:r>
            <a:r>
              <a:rPr lang="en-US" dirty="0" smtClean="0"/>
              <a:t>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hashing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contents are hashed</a:t>
            </a:r>
          </a:p>
          <a:p>
            <a:r>
              <a:rPr lang="en-US" dirty="0" smtClean="0"/>
              <a:t>Comparing page hashes is much faster</a:t>
            </a:r>
          </a:p>
          <a:p>
            <a:r>
              <a:rPr lang="en-US" dirty="0" smtClean="0"/>
              <a:t>Do a full comparison of two pages iff a successful match is found</a:t>
            </a:r>
          </a:p>
          <a:p>
            <a:r>
              <a:rPr lang="en-US" dirty="0" smtClean="0"/>
              <a:t>If two pages have identical contents</a:t>
            </a:r>
          </a:p>
          <a:p>
            <a:pPr lvl="1"/>
            <a:r>
              <a:rPr lang="en-US" dirty="0" smtClean="0"/>
              <a:t>Mark one of them copy-on-write</a:t>
            </a:r>
          </a:p>
          <a:p>
            <a:pPr lvl="1"/>
            <a:r>
              <a:rPr lang="en-US" dirty="0" smtClean="0"/>
              <a:t>Delete the other</a:t>
            </a:r>
          </a:p>
          <a:p>
            <a:r>
              <a:rPr lang="en-US" dirty="0" smtClean="0"/>
              <a:t>Still remain to decide when to scan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Controlled by a high-level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90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for which a match could not be found</a:t>
            </a:r>
          </a:p>
          <a:p>
            <a:pPr lvl="1"/>
            <a:r>
              <a:rPr lang="en-US" dirty="0" smtClean="0"/>
              <a:t>But we still have a valid hash</a:t>
            </a:r>
          </a:p>
          <a:p>
            <a:r>
              <a:rPr lang="en-US" dirty="0" smtClean="0"/>
              <a:t>Marked </a:t>
            </a:r>
            <a:r>
              <a:rPr lang="en-US" b="1" i="1" dirty="0" smtClean="0"/>
              <a:t>hint </a:t>
            </a:r>
            <a:r>
              <a:rPr lang="en-US" dirty="0" smtClean="0"/>
              <a:t>until their hash is found to have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encoded frame occupies 16 byte</a:t>
            </a:r>
          </a:p>
          <a:p>
            <a:r>
              <a:rPr lang="en-US" dirty="0" smtClean="0"/>
              <a:t>A shared frame contains</a:t>
            </a:r>
          </a:p>
          <a:p>
            <a:pPr lvl="1"/>
            <a:r>
              <a:rPr lang="en-US" dirty="0" smtClean="0"/>
              <a:t>A hash value</a:t>
            </a:r>
          </a:p>
          <a:p>
            <a:pPr lvl="1"/>
            <a:r>
              <a:rPr lang="en-US" dirty="0" smtClean="0"/>
              <a:t>The machine page number for the shared page</a:t>
            </a:r>
          </a:p>
          <a:p>
            <a:pPr lvl="1"/>
            <a:r>
              <a:rPr lang="en-US" dirty="0" smtClean="0"/>
              <a:t>A reference count</a:t>
            </a:r>
          </a:p>
          <a:p>
            <a:pPr lvl="1"/>
            <a:r>
              <a:rPr lang="en-US" dirty="0" smtClean="0"/>
              <a:t>A link for chaining</a:t>
            </a:r>
          </a:p>
          <a:p>
            <a:r>
              <a:rPr lang="en-US" dirty="0" smtClean="0"/>
              <a:t>A hint frame has a truncated hash value to leave place for a VM number and a PPN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09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26" y="2052761"/>
            <a:ext cx="2786324" cy="3886200"/>
          </a:xfrm>
        </p:spPr>
        <p:txBody>
          <a:bodyPr/>
          <a:lstStyle/>
          <a:p>
            <a:r>
              <a:rPr lang="en-US" dirty="0" smtClean="0"/>
              <a:t>White pages are shared</a:t>
            </a:r>
          </a:p>
          <a:p>
            <a:endParaRPr lang="en-US" dirty="0"/>
          </a:p>
          <a:p>
            <a:r>
              <a:rPr lang="en-US" dirty="0" smtClean="0"/>
              <a:t>Dark grey pages are just hints</a:t>
            </a:r>
          </a:p>
          <a:p>
            <a:pPr lvl="1"/>
            <a:r>
              <a:rPr lang="en-US" i="1" dirty="0" smtClean="0"/>
              <a:t>Candidates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551" y="872776"/>
            <a:ext cx="8332967" cy="5705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93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16-</a:t>
            </a:r>
            <a:r>
              <a:rPr lang="en-US" b="1" i="1" dirty="0" smtClean="0"/>
              <a:t>bit reference counter</a:t>
            </a:r>
          </a:p>
          <a:p>
            <a:pPr lvl="1"/>
            <a:r>
              <a:rPr lang="en-US" dirty="0" smtClean="0"/>
              <a:t>Overflow table for larger count values</a:t>
            </a:r>
          </a:p>
          <a:p>
            <a:pPr lvl="2"/>
            <a:r>
              <a:rPr lang="en-US" dirty="0" smtClean="0"/>
              <a:t>Say number of zero-filled pages</a:t>
            </a:r>
          </a:p>
          <a:p>
            <a:pPr lvl="2"/>
            <a:endParaRPr lang="en-US" dirty="0"/>
          </a:p>
          <a:p>
            <a:r>
              <a:rPr lang="en-US" b="1" dirty="0" smtClean="0"/>
              <a:t>64</a:t>
            </a:r>
            <a:r>
              <a:rPr lang="en-US" b="1" i="1" dirty="0" smtClean="0"/>
              <a:t>-bit</a:t>
            </a:r>
            <a:r>
              <a:rPr lang="en-US" b="1" dirty="0" smtClean="0"/>
              <a:t> </a:t>
            </a:r>
            <a:r>
              <a:rPr lang="en-US" b="1" i="1" dirty="0" smtClean="0"/>
              <a:t>hash function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Very few false positives</a:t>
            </a:r>
          </a:p>
          <a:p>
            <a:pPr lvl="1"/>
            <a:r>
              <a:rPr lang="en-US" dirty="0" smtClean="0"/>
              <a:t>Can exclude them from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84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</a:t>
            </a:r>
          </a:p>
          <a:p>
            <a:r>
              <a:rPr lang="en-US" dirty="0" smtClean="0"/>
              <a:t>System parameter controls maximum per-VM and overall scanning rate</a:t>
            </a:r>
          </a:p>
          <a:p>
            <a:r>
              <a:rPr lang="en-US" dirty="0" smtClean="0"/>
              <a:t>Always attempt to share a page before swapping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65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Becomes better as number of VMs increases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For large numbers of VMs</a:t>
            </a:r>
          </a:p>
          <a:p>
            <a:pPr lvl="1"/>
            <a:r>
              <a:rPr lang="en-US" dirty="0" smtClean="0"/>
              <a:t>Sharing approaches 67%</a:t>
            </a:r>
          </a:p>
          <a:p>
            <a:pPr lvl="1"/>
            <a:r>
              <a:rPr lang="en-US" dirty="0" smtClean="0"/>
              <a:t>Can reclaim nearly 60%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28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71" y="2691160"/>
            <a:ext cx="11380417" cy="327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94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for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97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Shares v. Working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memory allocation aims at maximizing system throughput</a:t>
            </a:r>
          </a:p>
          <a:p>
            <a:pPr lvl="1"/>
            <a:r>
              <a:rPr lang="en-US" dirty="0" smtClean="0"/>
              <a:t>Each process should have its working set of pages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true for VMM</a:t>
            </a:r>
          </a:p>
          <a:p>
            <a:pPr lvl="1"/>
            <a:r>
              <a:rPr lang="en-US" dirty="0" smtClean="0"/>
              <a:t>Must take into account various QoS requirements for each VM</a:t>
            </a:r>
          </a:p>
          <a:p>
            <a:pPr lvl="1"/>
            <a:r>
              <a:rPr lang="en-US" dirty="0" smtClean="0"/>
              <a:t> ESX Server uses a share-based algorithm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5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VMWare ESX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Virtual machine monitor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Not hosted</a:t>
            </a:r>
          </a:p>
          <a:p>
            <a:pPr lvl="1"/>
            <a:r>
              <a:rPr lang="en-US" dirty="0" smtClean="0"/>
              <a:t>No underlying OS</a:t>
            </a:r>
          </a:p>
          <a:p>
            <a:pPr lvl="1"/>
            <a:r>
              <a:rPr lang="en-US" dirty="0" smtClean="0"/>
              <a:t>Manages hardware directly</a:t>
            </a:r>
          </a:p>
          <a:p>
            <a:pPr lvl="2"/>
            <a:r>
              <a:rPr lang="en-US" dirty="0" smtClean="0"/>
              <a:t>Significantly higher I/O performance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Runs existing OSes without modifications</a:t>
            </a:r>
          </a:p>
          <a:p>
            <a:pPr lvl="1">
              <a:spcBef>
                <a:spcPts val="672"/>
              </a:spcBef>
            </a:pPr>
            <a:r>
              <a:rPr lang="en-US" dirty="0"/>
              <a:t> </a:t>
            </a:r>
            <a:r>
              <a:rPr lang="en-US" dirty="0" smtClean="0"/>
              <a:t>IBM VM/370 designers could influence the design of the guest OSes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Share-based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VM gets a finite number of </a:t>
            </a:r>
            <a:r>
              <a:rPr lang="en-US" b="1" i="1" dirty="0" smtClean="0"/>
              <a:t>shares</a:t>
            </a:r>
          </a:p>
          <a:p>
            <a:pPr lvl="1"/>
            <a:r>
              <a:rPr lang="en-US" dirty="0" smtClean="0"/>
              <a:t>Kind of tickets</a:t>
            </a:r>
          </a:p>
          <a:p>
            <a:pPr lvl="1"/>
            <a:r>
              <a:rPr lang="en-US" dirty="0" smtClean="0"/>
              <a:t>Control amount of system resources VM can use</a:t>
            </a:r>
          </a:p>
          <a:p>
            <a:pPr lvl="1"/>
            <a:endParaRPr lang="en-US" dirty="0"/>
          </a:p>
          <a:p>
            <a:r>
              <a:rPr lang="en-US" dirty="0" smtClean="0"/>
              <a:t>When a client demands more space</a:t>
            </a:r>
          </a:p>
          <a:p>
            <a:pPr lvl="1"/>
            <a:r>
              <a:rPr lang="en-US" dirty="0" smtClean="0"/>
              <a:t>Reclaim memory from VM with </a:t>
            </a:r>
            <a:br>
              <a:rPr lang="en-US" dirty="0" smtClean="0"/>
            </a:br>
            <a:r>
              <a:rPr lang="en-US" b="1" i="1" dirty="0" smtClean="0"/>
              <a:t>fewest shares per allocated page</a:t>
            </a:r>
          </a:p>
          <a:p>
            <a:pPr lvl="1"/>
            <a:r>
              <a:rPr lang="en-US" dirty="0" smtClean="0"/>
              <a:t>Share-per-page ratio can be viewed as a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27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idle memory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Idle clients with many shares can hoard memory</a:t>
                </a:r>
              </a:p>
              <a:p>
                <a:pPr lvl="1"/>
                <a:r>
                  <a:rPr lang="en-US" dirty="0" smtClean="0"/>
                  <a:t>Could be put to better use</a:t>
                </a:r>
              </a:p>
              <a:p>
                <a:r>
                  <a:rPr lang="en-US" dirty="0" smtClean="0"/>
                  <a:t>Introduce an </a:t>
                </a:r>
                <a:r>
                  <a:rPr lang="en-US" b="1" i="1" dirty="0" smtClean="0"/>
                  <a:t>idle memory tax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Adjusted share-per-page ratio for VM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 shares and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pages, of which a fraction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is active is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0" lvl="1" indent="0">
                  <a:spcBef>
                    <a:spcPts val="120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085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idle memory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statistical sampling</a:t>
            </a:r>
          </a:p>
          <a:p>
            <a:pPr lvl="1"/>
            <a:r>
              <a:rPr lang="en-US" dirty="0" smtClean="0"/>
              <a:t>Sampling period is defined in units of VM execution time</a:t>
            </a:r>
            <a:endParaRPr lang="en-US" dirty="0"/>
          </a:p>
          <a:p>
            <a:r>
              <a:rPr lang="en-US" dirty="0" smtClean="0"/>
              <a:t>Select small number of random pages</a:t>
            </a:r>
          </a:p>
          <a:p>
            <a:pPr lvl="1"/>
            <a:r>
              <a:rPr lang="en-US" dirty="0" smtClean="0"/>
              <a:t>Invalidate any cached mapping for all sampled pages</a:t>
            </a:r>
          </a:p>
          <a:p>
            <a:pPr lvl="1"/>
            <a:r>
              <a:rPr lang="en-US" dirty="0" smtClean="0"/>
              <a:t>Intercept next guest access</a:t>
            </a:r>
          </a:p>
          <a:p>
            <a:r>
              <a:rPr lang="en-US" dirty="0" smtClean="0"/>
              <a:t>Default sampling rate is 100 pages every 100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72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tax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Idle page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US" dirty="0" smtClean="0"/>
                  <a:t> where </a:t>
                </a:r>
                <a:r>
                  <a:rPr lang="el-GR" dirty="0" smtClean="0"/>
                  <a:t>τ</a:t>
                </a:r>
                <a:r>
                  <a:rPr lang="en-US" dirty="0" smtClean="0"/>
                  <a:t> is the tax rate</a:t>
                </a:r>
              </a:p>
              <a:p>
                <a:pPr lvl="1"/>
                <a:r>
                  <a:rPr lang="el-GR" dirty="0" smtClean="0"/>
                  <a:t>τ</a:t>
                </a:r>
                <a:r>
                  <a:rPr lang="en-US" dirty="0" smtClean="0"/>
                  <a:t> = 0 means no penalty</a:t>
                </a:r>
              </a:p>
              <a:p>
                <a:pPr lvl="1"/>
                <a:r>
                  <a:rPr lang="el-GR" dirty="0" smtClean="0"/>
                  <a:t>τ</a:t>
                </a:r>
                <a:r>
                  <a:rPr lang="en-US" dirty="0" smtClean="0"/>
                  <a:t> close to 1 allows all idle memory to be reclaimed </a:t>
                </a:r>
              </a:p>
              <a:p>
                <a:r>
                  <a:rPr lang="en-US" dirty="0" smtClean="0"/>
                  <a:t>ESX Server uses a default idle tax rate of 75%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871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idle memory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statistical sampling</a:t>
            </a:r>
          </a:p>
          <a:p>
            <a:pPr lvl="1"/>
            <a:r>
              <a:rPr lang="en-US" dirty="0" smtClean="0"/>
              <a:t>Sampling period is defined in units of VM execution time</a:t>
            </a:r>
            <a:endParaRPr lang="en-US" dirty="0"/>
          </a:p>
          <a:p>
            <a:r>
              <a:rPr lang="en-US" dirty="0" smtClean="0"/>
              <a:t>Select small number of random pages</a:t>
            </a:r>
          </a:p>
          <a:p>
            <a:pPr lvl="1"/>
            <a:r>
              <a:rPr lang="en-US" dirty="0" smtClean="0"/>
              <a:t>Invalidate any cached mapping for all sampled pages</a:t>
            </a:r>
          </a:p>
          <a:p>
            <a:pPr lvl="1"/>
            <a:r>
              <a:rPr lang="en-US" dirty="0" smtClean="0"/>
              <a:t>Intercept next guest access</a:t>
            </a:r>
          </a:p>
          <a:p>
            <a:r>
              <a:rPr lang="en-US" dirty="0" smtClean="0"/>
              <a:t>Default sampling rate is 100 pages every </a:t>
            </a:r>
            <a:r>
              <a:rPr lang="en-US" dirty="0" smtClean="0"/>
              <a:t>30 </a:t>
            </a:r>
            <a:r>
              <a:rPr lang="en-US" dirty="0" smtClean="0"/>
              <a:t>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67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idle memory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three moving averages of fraction of memory </a:t>
            </a:r>
            <a:r>
              <a:rPr lang="en-US" i="1" dirty="0" smtClean="0"/>
              <a:t>f </a:t>
            </a:r>
            <a:r>
              <a:rPr lang="en-US" dirty="0" smtClean="0"/>
              <a:t>that is actively accessed</a:t>
            </a:r>
          </a:p>
          <a:p>
            <a:pPr lvl="1"/>
            <a:r>
              <a:rPr lang="en-US" dirty="0" smtClean="0"/>
              <a:t>Slow moving</a:t>
            </a:r>
          </a:p>
          <a:p>
            <a:pPr lvl="1"/>
            <a:r>
              <a:rPr lang="en-US" dirty="0" smtClean="0"/>
              <a:t>Fast moving</a:t>
            </a:r>
          </a:p>
          <a:p>
            <a:pPr lvl="1"/>
            <a:r>
              <a:rPr lang="en-US" dirty="0" smtClean="0"/>
              <a:t>Version incorporating counts from current sampling period</a:t>
            </a:r>
          </a:p>
          <a:p>
            <a:r>
              <a:rPr lang="en-US" dirty="0" smtClean="0"/>
              <a:t>Use highest estimate of </a:t>
            </a:r>
            <a:r>
              <a:rPr lang="en-US" i="1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82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73248"/>
            <a:ext cx="2960536" cy="3886200"/>
          </a:xfrm>
        </p:spPr>
        <p:txBody>
          <a:bodyPr/>
          <a:lstStyle/>
          <a:p>
            <a:r>
              <a:rPr lang="en-US" dirty="0" smtClean="0"/>
              <a:t>Two processes are promised 256MB of RAM</a:t>
            </a:r>
          </a:p>
          <a:p>
            <a:r>
              <a:rPr lang="en-US" dirty="0" smtClean="0"/>
              <a:t>Due to overbooking, can only get less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292" y="1296009"/>
            <a:ext cx="8068541" cy="54512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40278" y="1557749"/>
            <a:ext cx="2712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Without idle tax:</a:t>
            </a:r>
          </a:p>
          <a:p>
            <a:r>
              <a:rPr lang="en-US" sz="2400" b="1" i="1" dirty="0" smtClean="0"/>
              <a:t>Equal allocations</a:t>
            </a:r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78001" y="654529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With idle tax:</a:t>
            </a:r>
          </a:p>
          <a:p>
            <a:r>
              <a:rPr lang="en-US" sz="2400" b="1" i="1" dirty="0" smtClean="0"/>
              <a:t>Allocations reflect usage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613561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page remapping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85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page remapping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to 32-bit processors with extension allowing them to access 64 GB of RAM using extended 36-bit addresses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Caused problems with DMA that could only address the lowest 4GB of memory</a:t>
            </a:r>
          </a:p>
          <a:p>
            <a:r>
              <a:rPr lang="en-US" dirty="0" smtClean="0"/>
              <a:t>Solution was</a:t>
            </a:r>
          </a:p>
          <a:p>
            <a:pPr lvl="1"/>
            <a:r>
              <a:rPr lang="en-US" dirty="0" smtClean="0"/>
              <a:t>Track “hot” pages in high memory with a lot of I/O traffic</a:t>
            </a:r>
          </a:p>
          <a:p>
            <a:pPr lvl="1"/>
            <a:r>
              <a:rPr lang="en-US" dirty="0" smtClean="0"/>
              <a:t>Remap them in low memory</a:t>
            </a:r>
          </a:p>
          <a:p>
            <a:r>
              <a:rPr lang="en-US" dirty="0" smtClean="0"/>
              <a:t>Can increase demand for low-memory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25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page remapping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addressed a limitation of 32-bit address spaces</a:t>
            </a:r>
          </a:p>
          <a:p>
            <a:pPr lvl="1"/>
            <a:r>
              <a:rPr lang="en-US" dirty="0" smtClean="0"/>
              <a:t>Less an issue today with 64-bit address spaces</a:t>
            </a:r>
          </a:p>
          <a:p>
            <a:pPr lvl="1"/>
            <a:r>
              <a:rPr lang="en-US" dirty="0" smtClean="0"/>
              <a:t>Will probably take a long time before the problem reappear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8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40318" y="639542"/>
            <a:ext cx="5158316" cy="823912"/>
          </a:xfrm>
        </p:spPr>
        <p:txBody>
          <a:bodyPr/>
          <a:lstStyle/>
          <a:p>
            <a:r>
              <a:rPr lang="en-US" sz="4400" dirty="0" smtClean="0"/>
              <a:t>Hosted VMM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40318" y="1892410"/>
            <a:ext cx="5158316" cy="4297253"/>
          </a:xfrm>
        </p:spPr>
        <p:txBody>
          <a:bodyPr/>
          <a:lstStyle/>
          <a:p>
            <a:r>
              <a:rPr lang="en-US" dirty="0" smtClean="0"/>
              <a:t>Run on top of a host OS</a:t>
            </a:r>
          </a:p>
          <a:p>
            <a:pPr lvl="1"/>
            <a:r>
              <a:rPr lang="en-US" dirty="0" smtClean="0"/>
              <a:t>Linux, Windows, …</a:t>
            </a:r>
          </a:p>
          <a:p>
            <a:r>
              <a:rPr lang="en-US" dirty="0" smtClean="0"/>
              <a:t>Use guest OS for portable I/O device support</a:t>
            </a:r>
          </a:p>
          <a:p>
            <a:r>
              <a:rPr lang="en-US" dirty="0" smtClean="0"/>
              <a:t>Translate guest OS attempts to read sectors from its virtual disk into read system calls to the host 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583883"/>
            <a:ext cx="5183717" cy="823912"/>
          </a:xfrm>
        </p:spPr>
        <p:txBody>
          <a:bodyPr/>
          <a:lstStyle/>
          <a:p>
            <a:r>
              <a:rPr lang="en-US" sz="4400" dirty="0" smtClean="0"/>
              <a:t>Non-Hosted VMM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0" y="1892409"/>
            <a:ext cx="5183717" cy="4297253"/>
          </a:xfrm>
        </p:spPr>
        <p:txBody>
          <a:bodyPr/>
          <a:lstStyle/>
          <a:p>
            <a:r>
              <a:rPr lang="en-US" dirty="0" smtClean="0"/>
              <a:t>Run on bare hardware</a:t>
            </a:r>
          </a:p>
          <a:p>
            <a:pPr>
              <a:spcBef>
                <a:spcPts val="12000"/>
              </a:spcBef>
            </a:pPr>
            <a:r>
              <a:rPr lang="en-US" dirty="0"/>
              <a:t>Translate guest OS attempts to read sectors from its virtual disk </a:t>
            </a:r>
            <a:r>
              <a:rPr lang="en-US" dirty="0" smtClean="0"/>
              <a:t>into actual accesses to the machine disk</a:t>
            </a:r>
            <a:endParaRPr lang="en-US" dirty="0"/>
          </a:p>
          <a:p>
            <a:pPr>
              <a:spcBef>
                <a:spcPts val="12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10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Higher-level dynamic reallocation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(not covered)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83336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paper</a:t>
            </a:r>
          </a:p>
          <a:p>
            <a:pPr lvl="1"/>
            <a:r>
              <a:rPr lang="en-US" sz="2400" dirty="0"/>
              <a:t>A new ballooning technique reclaims memory </a:t>
            </a:r>
            <a:r>
              <a:rPr lang="en-US" sz="2400" dirty="0" smtClean="0"/>
              <a:t>from a </a:t>
            </a:r>
            <a:r>
              <a:rPr lang="en-US" sz="2400" dirty="0"/>
              <a:t>VM by implicitly causing the guest OS to invoke </a:t>
            </a:r>
            <a:r>
              <a:rPr lang="en-US" sz="2400" dirty="0" smtClean="0"/>
              <a:t>its own </a:t>
            </a:r>
            <a:r>
              <a:rPr lang="en-US" sz="2400" dirty="0"/>
              <a:t>memory management routines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idle memory </a:t>
            </a:r>
            <a:r>
              <a:rPr lang="en-US" sz="2400" dirty="0" smtClean="0"/>
              <a:t>tax was </a:t>
            </a:r>
            <a:r>
              <a:rPr lang="en-US" sz="2400" dirty="0"/>
              <a:t>introduced to solve an open problem in </a:t>
            </a:r>
            <a:r>
              <a:rPr lang="en-US" sz="2400" dirty="0" smtClean="0"/>
              <a:t>share-based management </a:t>
            </a:r>
            <a:r>
              <a:rPr lang="en-US" sz="2400" dirty="0"/>
              <a:t>of space-shared resources, enabling </a:t>
            </a:r>
            <a:r>
              <a:rPr lang="en-US" sz="2400" dirty="0" smtClean="0"/>
              <a:t>both performance </a:t>
            </a:r>
            <a:r>
              <a:rPr lang="en-US" sz="2400" dirty="0"/>
              <a:t>isolation and efficient memory utilization.</a:t>
            </a:r>
          </a:p>
          <a:p>
            <a:pPr lvl="1"/>
            <a:r>
              <a:rPr lang="en-US" sz="2400" dirty="0"/>
              <a:t>Idleness is measured via a statistical working set estimator.</a:t>
            </a:r>
          </a:p>
          <a:p>
            <a:pPr lvl="1"/>
            <a:r>
              <a:rPr lang="en-US" sz="2400" dirty="0"/>
              <a:t>Content-based transparent page sharing </a:t>
            </a:r>
            <a:r>
              <a:rPr lang="en-US" sz="2400" dirty="0" smtClean="0"/>
              <a:t>exploits sharing </a:t>
            </a:r>
            <a:r>
              <a:rPr lang="en-US" sz="2400" dirty="0"/>
              <a:t>opportunities within and between VMs </a:t>
            </a:r>
            <a:r>
              <a:rPr lang="en-US" sz="2400" dirty="0" smtClean="0"/>
              <a:t>without any </a:t>
            </a:r>
            <a:r>
              <a:rPr lang="en-US" sz="2400" dirty="0"/>
              <a:t>guest OS involvement. </a:t>
            </a: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36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virtualization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mapping</a:t>
            </a:r>
          </a:p>
          <a:p>
            <a:pPr lvl="1"/>
            <a:r>
              <a:rPr lang="en-US" dirty="0" smtClean="0"/>
              <a:t>Guest OS maps virtual addresses into its own fake physical addresses</a:t>
            </a:r>
          </a:p>
          <a:p>
            <a:pPr lvl="1"/>
            <a:r>
              <a:rPr lang="en-US" dirty="0" smtClean="0"/>
              <a:t>VMM converts these addresses into machine addresses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398395" y="4102873"/>
            <a:ext cx="3395207" cy="4929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Virtual addresses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714583" y="5088503"/>
            <a:ext cx="4984143" cy="4929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(Fake) Physical addresses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427549" y="6055448"/>
            <a:ext cx="3395207" cy="4929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Machine addresses</a:t>
            </a:r>
          </a:p>
        </p:txBody>
      </p:sp>
      <p:sp>
        <p:nvSpPr>
          <p:cNvPr id="12" name="Down Arrow 11"/>
          <p:cNvSpPr/>
          <p:nvPr/>
        </p:nvSpPr>
        <p:spPr bwMode="auto">
          <a:xfrm>
            <a:off x="5789875" y="4595854"/>
            <a:ext cx="612250" cy="50543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819028" y="5555511"/>
            <a:ext cx="612250" cy="50543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7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Paging data structures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b="1" i="1" dirty="0" smtClean="0"/>
              <a:t>pmap</a:t>
            </a:r>
            <a:r>
              <a:rPr lang="en-US" dirty="0" smtClean="0"/>
              <a:t> for each VM mapping (fake) physical page numbers into machine page numbers</a:t>
            </a:r>
          </a:p>
          <a:p>
            <a:r>
              <a:rPr lang="en-US" dirty="0" smtClean="0"/>
              <a:t>Special </a:t>
            </a:r>
            <a:r>
              <a:rPr lang="en-US" b="1" i="1" dirty="0" smtClean="0"/>
              <a:t>shadow pages</a:t>
            </a:r>
            <a:r>
              <a:rPr lang="en-US" dirty="0" smtClean="0"/>
              <a:t> contain direct virtual-to-machine page mappings</a:t>
            </a:r>
          </a:p>
          <a:p>
            <a:pPr lvl="1"/>
            <a:r>
              <a:rPr lang="en-US" dirty="0" smtClean="0"/>
              <a:t>Kept consistent with contents of </a:t>
            </a:r>
            <a:r>
              <a:rPr lang="en-US" b="1" i="1" dirty="0" smtClean="0"/>
              <a:t>pmap</a:t>
            </a:r>
          </a:p>
          <a:p>
            <a:pPr lvl="1"/>
            <a:r>
              <a:rPr lang="en-US" dirty="0" smtClean="0"/>
              <a:t>Provide direct translation from virtual addresses into machine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memory space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4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81" y="1981200"/>
            <a:ext cx="11089419" cy="4165158"/>
          </a:xfrm>
        </p:spPr>
        <p:txBody>
          <a:bodyPr/>
          <a:lstStyle/>
          <a:p>
            <a:r>
              <a:rPr lang="en-US" dirty="0" smtClean="0"/>
              <a:t>ESX server overbooks the machine memory</a:t>
            </a:r>
          </a:p>
          <a:p>
            <a:r>
              <a:rPr lang="en-US" dirty="0" smtClean="0"/>
              <a:t>Gives to each VM the illusion of having affixed amount (maximize) of physical memory</a:t>
            </a:r>
          </a:p>
          <a:p>
            <a:r>
              <a:rPr lang="en-US" dirty="0" smtClean="0"/>
              <a:t>When memory is scarce </a:t>
            </a:r>
          </a:p>
          <a:p>
            <a:pPr lvl="1"/>
            <a:r>
              <a:rPr lang="en-US" dirty="0" smtClean="0"/>
              <a:t> Must have a way to reclaim space from VMs</a:t>
            </a:r>
          </a:p>
          <a:p>
            <a:r>
              <a:rPr lang="en-US" dirty="0" smtClean="0"/>
              <a:t>Standard approach is to introduce another level of paging</a:t>
            </a:r>
          </a:p>
          <a:p>
            <a:pPr lvl="1"/>
            <a:r>
              <a:rPr lang="en-US" dirty="0" smtClean="0"/>
              <a:t>Can expel fake physical pages from machine memory</a:t>
            </a:r>
          </a:p>
          <a:p>
            <a:pPr lvl="1"/>
            <a:r>
              <a:rPr lang="en-US" dirty="0" smtClean="0"/>
              <a:t>Hard to decide which ones due to lack 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8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651000"/>
            <a:ext cx="10972800" cy="3886200"/>
          </a:xfrm>
        </p:spPr>
        <p:txBody>
          <a:bodyPr/>
          <a:lstStyle/>
          <a:p>
            <a:pPr lvl="1"/>
            <a:r>
              <a:rPr lang="en-US" dirty="0" smtClean="0"/>
              <a:t>ESX server introduces a </a:t>
            </a:r>
            <a:r>
              <a:rPr lang="en-US" b="1" i="1" dirty="0" smtClean="0"/>
              <a:t>balloon</a:t>
            </a:r>
            <a:r>
              <a:rPr lang="en-US" dirty="0" smtClean="0"/>
              <a:t> module into the guest OS</a:t>
            </a:r>
          </a:p>
          <a:p>
            <a:pPr lvl="2"/>
            <a:r>
              <a:rPr lang="en-US" dirty="0" smtClean="0"/>
              <a:t>Small</a:t>
            </a:r>
          </a:p>
          <a:p>
            <a:pPr lvl="2"/>
            <a:r>
              <a:rPr lang="en-US" dirty="0" smtClean="0"/>
              <a:t>Pretends to be a pseudo-device driver or a kernel service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No external interface with the guest OS</a:t>
            </a:r>
          </a:p>
          <a:p>
            <a:pPr lvl="2"/>
            <a:r>
              <a:rPr lang="en-US" dirty="0" smtClean="0"/>
              <a:t>Private channel with VMM</a:t>
            </a:r>
          </a:p>
          <a:p>
            <a:pPr lvl="1"/>
            <a:r>
              <a:rPr lang="en-US" dirty="0" smtClean="0"/>
              <a:t>Can take machine pages from guest OS by allocating pinned physical pages within the VM (</a:t>
            </a:r>
            <a:r>
              <a:rPr lang="en-US" b="1" i="1" dirty="0"/>
              <a:t>inflating the </a:t>
            </a:r>
            <a:r>
              <a:rPr lang="en-US" b="1" i="1" dirty="0" smtClean="0"/>
              <a:t>balloon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Can </a:t>
            </a:r>
            <a:r>
              <a:rPr lang="en-US" dirty="0" smtClean="0"/>
              <a:t>return </a:t>
            </a:r>
            <a:r>
              <a:rPr lang="en-US" dirty="0"/>
              <a:t>machine pages from guest OS by </a:t>
            </a:r>
            <a:r>
              <a:rPr lang="en-US" dirty="0" smtClean="0"/>
              <a:t>deallocating these </a:t>
            </a:r>
            <a:r>
              <a:rPr lang="en-US" dirty="0"/>
              <a:t>pages </a:t>
            </a:r>
            <a:r>
              <a:rPr lang="en-US" dirty="0" smtClean="0"/>
              <a:t>(</a:t>
            </a:r>
            <a:r>
              <a:rPr lang="en-US" b="1" i="1" dirty="0" smtClean="0"/>
              <a:t>deflating </a:t>
            </a:r>
            <a:r>
              <a:rPr lang="en-US" b="1" i="1" dirty="0"/>
              <a:t>the balloon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531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512</TotalTime>
  <Words>1323</Words>
  <Application>Microsoft Office PowerPoint</Application>
  <PresentationFormat>Widescreen</PresentationFormat>
  <Paragraphs>225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Black</vt:lpstr>
      <vt:lpstr>Cambria Math</vt:lpstr>
      <vt:lpstr>Times New Roman</vt:lpstr>
      <vt:lpstr>Wingdings</vt:lpstr>
      <vt:lpstr>Pixel</vt:lpstr>
      <vt:lpstr>Memory Resource Management in VMware ESX Server</vt:lpstr>
      <vt:lpstr>Paper highlights </vt:lpstr>
      <vt:lpstr>VMWare ESX</vt:lpstr>
      <vt:lpstr>PowerPoint Presentation</vt:lpstr>
      <vt:lpstr>Memory virtualization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Paging data structures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Reclaiming memory space </vt:lpstr>
      <vt:lpstr>Motivation</vt:lpstr>
      <vt:lpstr>Ballooning</vt:lpstr>
      <vt:lpstr>Ballooning</vt:lpstr>
      <vt:lpstr>Main advantage</vt:lpstr>
      <vt:lpstr>Memory protection</vt:lpstr>
      <vt:lpstr>Implementation</vt:lpstr>
      <vt:lpstr>Ballooning performance</vt:lpstr>
      <vt:lpstr>Limitations</vt:lpstr>
      <vt:lpstr>Demand paging</vt:lpstr>
      <vt:lpstr>Sharing memory</vt:lpstr>
      <vt:lpstr>Sharing memory</vt:lpstr>
      <vt:lpstr>Content-based page sharing</vt:lpstr>
      <vt:lpstr>A hashing approach</vt:lpstr>
      <vt:lpstr>Hint pages</vt:lpstr>
      <vt:lpstr>Implementation</vt:lpstr>
      <vt:lpstr>Implementation</vt:lpstr>
      <vt:lpstr>More details</vt:lpstr>
      <vt:lpstr>When to scan</vt:lpstr>
      <vt:lpstr>Performance</vt:lpstr>
      <vt:lpstr>Real world data</vt:lpstr>
      <vt:lpstr>Competing for memory</vt:lpstr>
      <vt:lpstr>Shares v. Working Sets</vt:lpstr>
      <vt:lpstr>Share-based allocation</vt:lpstr>
      <vt:lpstr>Reclaiming idle memory</vt:lpstr>
      <vt:lpstr>Measuring idle memory (I)</vt:lpstr>
      <vt:lpstr>The tax rate</vt:lpstr>
      <vt:lpstr>Measuring idle memory (I)</vt:lpstr>
      <vt:lpstr>Measuring idle memory (II)</vt:lpstr>
      <vt:lpstr>Benefits</vt:lpstr>
      <vt:lpstr>I/O page remapping</vt:lpstr>
      <vt:lpstr>I/O page remapping (I)</vt:lpstr>
      <vt:lpstr>I/O page remapping (I)</vt:lpstr>
      <vt:lpstr>Higher-level dynamic reallocation policy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Resource Management in VMware ESX Server</dc:title>
  <dc:creator>Jehan-Francois Paris</dc:creator>
  <cp:lastModifiedBy>Jehan-Francois Paris</cp:lastModifiedBy>
  <cp:revision>43</cp:revision>
  <dcterms:created xsi:type="dcterms:W3CDTF">2019-11-18T16:56:31Z</dcterms:created>
  <dcterms:modified xsi:type="dcterms:W3CDTF">2019-12-11T22:19:35Z</dcterms:modified>
</cp:coreProperties>
</file>