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42"/>
  </p:notesMasterIdLst>
  <p:handoutMasterIdLst>
    <p:handoutMasterId r:id="rId43"/>
  </p:handoutMasterIdLst>
  <p:sldIdLst>
    <p:sldId id="261" r:id="rId2"/>
    <p:sldId id="314" r:id="rId3"/>
    <p:sldId id="318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50" r:id="rId18"/>
    <p:sldId id="333" r:id="rId19"/>
    <p:sldId id="335" r:id="rId20"/>
    <p:sldId id="334" r:id="rId21"/>
    <p:sldId id="351" r:id="rId22"/>
    <p:sldId id="336" r:id="rId23"/>
    <p:sldId id="343" r:id="rId24"/>
    <p:sldId id="337" r:id="rId25"/>
    <p:sldId id="338" r:id="rId26"/>
    <p:sldId id="339" r:id="rId27"/>
    <p:sldId id="340" r:id="rId28"/>
    <p:sldId id="315" r:id="rId29"/>
    <p:sldId id="316" r:id="rId30"/>
    <p:sldId id="317" r:id="rId31"/>
    <p:sldId id="346" r:id="rId32"/>
    <p:sldId id="347" r:id="rId33"/>
    <p:sldId id="341" r:id="rId34"/>
    <p:sldId id="352" r:id="rId35"/>
    <p:sldId id="353" r:id="rId36"/>
    <p:sldId id="348" r:id="rId37"/>
    <p:sldId id="349" r:id="rId38"/>
    <p:sldId id="342" r:id="rId39"/>
    <p:sldId id="344" r:id="rId40"/>
    <p:sldId id="345" r:id="rId41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686" userDrawn="1">
          <p15:clr>
            <a:srgbClr val="A4A3A4"/>
          </p15:clr>
        </p15:guide>
        <p15:guide id="2" pos="65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74" autoAdjust="0"/>
    <p:restoredTop sz="99810" autoAdjust="0"/>
  </p:normalViewPr>
  <p:slideViewPr>
    <p:cSldViewPr showGuides="1">
      <p:cViewPr varScale="1">
        <p:scale>
          <a:sx n="67" d="100"/>
          <a:sy n="67" d="100"/>
        </p:scale>
        <p:origin x="904" y="48"/>
      </p:cViewPr>
      <p:guideLst>
        <p:guide orient="horz" pos="2686"/>
        <p:guide pos="65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0" d="100"/>
          <a:sy n="40" d="100"/>
        </p:scale>
        <p:origin x="-2366" y="-86"/>
      </p:cViewPr>
      <p:guideLst>
        <p:guide orient="horz" pos="2928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75E3773-8DC4-4EE9-9A65-66D3E85641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CD24D5-4A7B-48A4-AC2F-6A2A51B41327}" type="datetimeFigureOut">
              <a:rPr lang="en-US"/>
              <a:pPr>
                <a:defRPr/>
              </a:pPr>
              <a:t>11/30/2020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3B5D961-F2B3-4ABB-A456-6DD2507D5F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02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9910E4-4DFA-4D2C-8A85-1EF4FC299C3E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02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FF5D45-0D10-449C-8D36-A8892A4E8CB7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7DBE-7758-4069-B18F-A9950F1672BD}" type="datetimeFigureOut">
              <a:rPr lang="en-US" altLang="en-US"/>
              <a:pPr>
                <a:defRPr/>
              </a:pPr>
              <a:t>11/30/2020</a:t>
            </a:fld>
            <a:endParaRPr lang="en-US" alt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25F2-6433-4144-B162-EF7374ECDE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127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3EDD-0CC9-4C5E-B8E2-F9B6A38725E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3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808D-5B47-431C-B271-C2FB16BB5BD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54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2AE42-545D-40BD-9214-1FEDA94309A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112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86A55-0E87-4449-8A90-95FF887BED1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55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52404-FCE2-4088-8DB3-DF2E28EF3A4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782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A745B-5770-4412-9A36-BE3C5B4E417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934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7323-419D-4F9C-A06D-69D453E273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159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E9E25-22A9-421C-96DC-82350721E61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533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F09EA-5A8E-4EA1-915E-D90491C56E2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813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B29CE-1002-4138-92A1-6E3DA67291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93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ABFFBC-B983-4DDA-8BD6-8FC4AF2E055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822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26310" y="2138786"/>
            <a:ext cx="7531890" cy="1697037"/>
          </a:xfrm>
          <a:noFill/>
        </p:spPr>
        <p:txBody>
          <a:bodyPr/>
          <a:lstStyle/>
          <a:p>
            <a:r>
              <a:rPr lang="en-US" altLang="en-US" sz="4400" b="1" dirty="0"/>
              <a:t>XEN AND THE ART OF VIRTUALIZATION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11990" y="4643320"/>
            <a:ext cx="7531952" cy="1670050"/>
          </a:xfrm>
        </p:spPr>
        <p:txBody>
          <a:bodyPr/>
          <a:lstStyle/>
          <a:p>
            <a:r>
              <a:rPr lang="en-US" altLang="en-US" sz="2800" dirty="0"/>
              <a:t>P. Barham, B</a:t>
            </a:r>
            <a:r>
              <a:rPr lang="en-US" altLang="en-US" sz="2800" dirty="0" smtClean="0"/>
              <a:t>. Dragovic</a:t>
            </a:r>
            <a:r>
              <a:rPr lang="en-US" altLang="en-US" sz="2800" dirty="0"/>
              <a:t>, K. Fraser, S. Hand,</a:t>
            </a:r>
            <a:br>
              <a:rPr lang="en-US" altLang="en-US" sz="2800" dirty="0"/>
            </a:br>
            <a:r>
              <a:rPr lang="en-US" altLang="en-US" sz="2800" dirty="0"/>
              <a:t>T. Harris, A. Ho, R. Neugebauery, I. Pratt,</a:t>
            </a:r>
            <a:br>
              <a:rPr lang="en-US" altLang="en-US" sz="2800" dirty="0"/>
            </a:br>
            <a:r>
              <a:rPr lang="en-US" altLang="en-US" sz="2800" dirty="0"/>
              <a:t> A. Wareld (UCCL)</a:t>
            </a:r>
          </a:p>
          <a:p>
            <a:r>
              <a:rPr lang="en-US" altLang="en-US" sz="2800" b="1" dirty="0"/>
              <a:t>SOSP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Translating a block address</a:t>
            </a: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2216196" y="3007517"/>
            <a:ext cx="1593850" cy="682625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VM kernel</a:t>
            </a:r>
          </a:p>
        </p:txBody>
      </p:sp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2870200" y="3656013"/>
            <a:ext cx="190500" cy="684212"/>
          </a:xfrm>
          <a:prstGeom prst="line">
            <a:avLst/>
          </a:prstGeom>
          <a:noFill/>
          <a:ln w="152400">
            <a:solidFill>
              <a:srgbClr val="FF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2073275" y="4340225"/>
            <a:ext cx="1900238" cy="985838"/>
          </a:xfrm>
          <a:prstGeom prst="flowChartMagneticDisk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Virtual disk</a:t>
            </a:r>
          </a:p>
        </p:txBody>
      </p:sp>
      <p:sp>
        <p:nvSpPr>
          <p:cNvPr id="16390" name="AutoShape 12"/>
          <p:cNvSpPr>
            <a:spLocks noChangeArrowheads="1"/>
          </p:cNvSpPr>
          <p:nvPr/>
        </p:nvSpPr>
        <p:spPr bwMode="auto">
          <a:xfrm>
            <a:off x="3947342" y="2018504"/>
            <a:ext cx="3036888" cy="989013"/>
          </a:xfrm>
          <a:prstGeom prst="wedgeRoundRectCallout">
            <a:avLst>
              <a:gd name="adj1" fmla="val -63799"/>
              <a:gd name="adj2" fmla="val 16755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Access block x, 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of my virtual disk</a:t>
            </a:r>
          </a:p>
        </p:txBody>
      </p:sp>
      <p:sp>
        <p:nvSpPr>
          <p:cNvPr id="16391" name="AutoShape 14"/>
          <p:cNvSpPr>
            <a:spLocks noChangeArrowheads="1"/>
          </p:cNvSpPr>
          <p:nvPr/>
        </p:nvSpPr>
        <p:spPr bwMode="auto">
          <a:xfrm>
            <a:off x="7258822" y="1758950"/>
            <a:ext cx="3035300" cy="1519238"/>
          </a:xfrm>
          <a:prstGeom prst="wedgeRoundRectCallout">
            <a:avLst>
              <a:gd name="adj1" fmla="val -5597"/>
              <a:gd name="adj2" fmla="val 73093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That's block v, w of the actual disk</a:t>
            </a:r>
          </a:p>
        </p:txBody>
      </p:sp>
      <p:sp>
        <p:nvSpPr>
          <p:cNvPr id="16392" name="AutoShape 15"/>
          <p:cNvSpPr>
            <a:spLocks noChangeArrowheads="1"/>
          </p:cNvSpPr>
          <p:nvPr/>
        </p:nvSpPr>
        <p:spPr bwMode="auto">
          <a:xfrm>
            <a:off x="6778626" y="5478463"/>
            <a:ext cx="3643313" cy="989012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Actual disk</a:t>
            </a:r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8069264" y="4111625"/>
            <a:ext cx="835025" cy="159385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6778626" y="3656014"/>
            <a:ext cx="3340100" cy="9112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Hypervisor</a:t>
            </a:r>
          </a:p>
        </p:txBody>
      </p:sp>
      <p:sp>
        <p:nvSpPr>
          <p:cNvPr id="16395" name="AutoShape 18"/>
          <p:cNvSpPr>
            <a:spLocks noChangeArrowheads="1"/>
          </p:cNvSpPr>
          <p:nvPr/>
        </p:nvSpPr>
        <p:spPr bwMode="auto">
          <a:xfrm>
            <a:off x="3439675" y="5402263"/>
            <a:ext cx="3036887" cy="989012"/>
          </a:xfrm>
          <a:prstGeom prst="wedgeRoundRectCallout">
            <a:avLst>
              <a:gd name="adj1" fmla="val 104574"/>
              <a:gd name="adj2" fmla="val -108588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Access block v, w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 smtClean="0"/>
              <a:t>of actual </a:t>
            </a:r>
            <a:r>
              <a:rPr kumimoji="0" lang="en-US" altLang="en-US" dirty="0"/>
              <a:t>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Handling I/Os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Difficult</a:t>
            </a:r>
            <a:r>
              <a:rPr lang="en-US" altLang="en-US" dirty="0" smtClean="0"/>
              <a:t> task because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Wide variety of devices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Some devices may be shared among several VMs</a:t>
            </a:r>
          </a:p>
          <a:p>
            <a:pPr lvl="2"/>
            <a:r>
              <a:rPr lang="en-US" altLang="en-US" dirty="0" smtClean="0"/>
              <a:t>Printers</a:t>
            </a:r>
          </a:p>
          <a:p>
            <a:pPr lvl="2"/>
            <a:r>
              <a:rPr lang="en-US" altLang="en-US" dirty="0" smtClean="0"/>
              <a:t>Shared disk partition</a:t>
            </a:r>
          </a:p>
          <a:p>
            <a:pPr lvl="3"/>
            <a:r>
              <a:rPr lang="en-US" altLang="en-US" i="1" dirty="0" smtClean="0"/>
              <a:t>Want to let Linux and Windows</a:t>
            </a:r>
            <a:br>
              <a:rPr lang="en-US" altLang="en-US" i="1" dirty="0" smtClean="0"/>
            </a:br>
            <a:r>
              <a:rPr lang="en-US" altLang="en-US" i="1" dirty="0" smtClean="0"/>
              <a:t>access the same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Virtual Memory Issues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Each VM kernel manages its </a:t>
            </a:r>
            <a:r>
              <a:rPr lang="en-US" altLang="en-US" dirty="0" smtClean="0"/>
              <a:t>own memory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Its </a:t>
            </a:r>
            <a:r>
              <a:rPr lang="en-US" altLang="en-US" b="1" i="1" dirty="0" smtClean="0"/>
              <a:t>page tables</a:t>
            </a:r>
            <a:r>
              <a:rPr lang="en-US" altLang="en-US" dirty="0" smtClean="0"/>
              <a:t> map </a:t>
            </a:r>
          </a:p>
          <a:p>
            <a:pPr lvl="2"/>
            <a:r>
              <a:rPr lang="en-US" altLang="en-US" dirty="0" smtClean="0"/>
              <a:t>Program virtual addresses into </a:t>
            </a:r>
          </a:p>
          <a:p>
            <a:pPr lvl="2"/>
            <a:r>
              <a:rPr lang="en-US" altLang="en-US" b="1" i="1" dirty="0" smtClean="0"/>
              <a:t>What it believes to be physical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dilemma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921775" y="2208271"/>
            <a:ext cx="2351581" cy="911225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User process</a:t>
            </a:r>
            <a:br>
              <a:rPr kumimoji="0" lang="en-US" altLang="en-US" dirty="0"/>
            </a:br>
            <a:r>
              <a:rPr kumimoji="0" lang="en-US" altLang="en-US" dirty="0"/>
              <a:t>A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073565" y="4181531"/>
            <a:ext cx="1745765" cy="1296633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VM kernel</a:t>
            </a:r>
          </a:p>
        </p:txBody>
      </p:sp>
      <p:sp>
        <p:nvSpPr>
          <p:cNvPr id="19461" name="AutoShape 8"/>
          <p:cNvSpPr>
            <a:spLocks noChangeArrowheads="1"/>
          </p:cNvSpPr>
          <p:nvPr/>
        </p:nvSpPr>
        <p:spPr bwMode="auto">
          <a:xfrm>
            <a:off x="4578350" y="2208271"/>
            <a:ext cx="4630738" cy="987425"/>
          </a:xfrm>
          <a:prstGeom prst="wedgeRoundRectCallout">
            <a:avLst>
              <a:gd name="adj1" fmla="val -64853"/>
              <a:gd name="adj2" fmla="val 20923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Page 735 of process A is stored in page frame 435</a:t>
            </a:r>
          </a:p>
        </p:txBody>
      </p:sp>
      <p:sp>
        <p:nvSpPr>
          <p:cNvPr id="19462" name="AutoShape 9"/>
          <p:cNvSpPr>
            <a:spLocks noChangeArrowheads="1"/>
          </p:cNvSpPr>
          <p:nvPr/>
        </p:nvSpPr>
        <p:spPr bwMode="auto">
          <a:xfrm>
            <a:off x="6248400" y="3581400"/>
            <a:ext cx="4097338" cy="1519238"/>
          </a:xfrm>
          <a:prstGeom prst="wedgeRoundRectCallout">
            <a:avLst>
              <a:gd name="adj1" fmla="val 7731"/>
              <a:gd name="adj2" fmla="val 68079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That's page frame 993 of the actual RAM</a:t>
            </a: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6703160" y="5402264"/>
            <a:ext cx="3340100" cy="9112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Hypervisor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solution (I)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Address translation must remain fast!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Hypervisor lets each VM kernel manage their own page tables but do not use them</a:t>
            </a:r>
          </a:p>
          <a:p>
            <a:pPr lvl="2"/>
            <a:r>
              <a:rPr lang="en-US" altLang="en-US" dirty="0" smtClean="0"/>
              <a:t>They contain </a:t>
            </a:r>
            <a:r>
              <a:rPr lang="en-US" altLang="en-US" b="1" i="1" dirty="0" smtClean="0"/>
              <a:t>bogus mappings</a:t>
            </a:r>
            <a:r>
              <a:rPr lang="en-US" altLang="en-US" dirty="0" smtClean="0"/>
              <a:t>!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It maintains instead its own </a:t>
            </a:r>
            <a:r>
              <a:rPr lang="en-US" altLang="en-US" b="1" i="1" dirty="0" smtClean="0"/>
              <a:t>shadow page tables</a:t>
            </a:r>
            <a:r>
              <a:rPr lang="en-US" altLang="en-US" dirty="0" smtClean="0"/>
              <a:t> with the correct mappings</a:t>
            </a:r>
          </a:p>
          <a:p>
            <a:pPr lvl="2"/>
            <a:r>
              <a:rPr lang="en-US" altLang="en-US" dirty="0" smtClean="0"/>
              <a:t>Used to handle TLB misses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it works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Most memory accesses go through the TLB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system can tolerate slower page table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solution (II)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keep its </a:t>
            </a:r>
            <a:r>
              <a:rPr lang="en-US" altLang="en-US" b="1" i="1" dirty="0" smtClean="0"/>
              <a:t>shadow page </a:t>
            </a:r>
            <a:r>
              <a:rPr lang="en-US" altLang="en-US" b="1" i="1" dirty="0" smtClean="0"/>
              <a:t>tables</a:t>
            </a:r>
            <a:r>
              <a:rPr lang="en-US" altLang="en-US" dirty="0" smtClean="0"/>
              <a:t> up </a:t>
            </a:r>
            <a:r>
              <a:rPr lang="en-US" altLang="en-US" dirty="0" smtClean="0"/>
              <a:t>to date, hypervisor must track any changes made by </a:t>
            </a:r>
            <a:r>
              <a:rPr lang="en-US" altLang="en-US" dirty="0" smtClean="0"/>
              <a:t>the VM </a:t>
            </a:r>
            <a:r>
              <a:rPr lang="en-US" altLang="en-US" dirty="0" smtClean="0"/>
              <a:t>kernels</a:t>
            </a:r>
          </a:p>
          <a:p>
            <a:pPr lvl="2"/>
            <a:r>
              <a:rPr lang="en-US" altLang="en-US" dirty="0" smtClean="0"/>
              <a:t>Mark page tables </a:t>
            </a:r>
            <a:r>
              <a:rPr lang="en-US" altLang="en-US" b="1" i="1" dirty="0" smtClean="0"/>
              <a:t>read-only</a:t>
            </a:r>
          </a:p>
          <a:p>
            <a:pPr lvl="3"/>
            <a:r>
              <a:rPr lang="en-US" altLang="en-US" dirty="0" smtClean="0"/>
              <a:t>Each attempt to update one of them by a VM kernel results in an interrupt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guest OS PT changes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14615" y="2442365"/>
            <a:ext cx="2276850" cy="5232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VM OS</a:t>
            </a:r>
            <a:endParaRPr lang="en-US" sz="2800" b="1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 bwMode="auto">
          <a:xfrm>
            <a:off x="2453040" y="2965585"/>
            <a:ext cx="0" cy="1981315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1" name="Group 130"/>
          <p:cNvGrpSpPr/>
          <p:nvPr/>
        </p:nvGrpSpPr>
        <p:grpSpPr>
          <a:xfrm>
            <a:off x="1732037" y="4946900"/>
            <a:ext cx="1442005" cy="1822180"/>
            <a:chOff x="7689795" y="2821930"/>
            <a:chExt cx="1442005" cy="1822180"/>
          </a:xfrm>
        </p:grpSpPr>
        <p:grpSp>
          <p:nvGrpSpPr>
            <p:cNvPr id="77" name="Group 76"/>
            <p:cNvGrpSpPr/>
            <p:nvPr/>
          </p:nvGrpSpPr>
          <p:grpSpPr>
            <a:xfrm>
              <a:off x="7689795" y="2821930"/>
              <a:ext cx="1442005" cy="910920"/>
              <a:chOff x="7538005" y="3580790"/>
              <a:chExt cx="1442005" cy="910920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7538005" y="3580790"/>
                <a:ext cx="1442005" cy="455370"/>
                <a:chOff x="7538005" y="3580790"/>
                <a:chExt cx="1442005" cy="455370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7538005" y="3580790"/>
                  <a:ext cx="1442005" cy="227685"/>
                  <a:chOff x="7538005" y="3580790"/>
                  <a:chExt cx="1442005" cy="227685"/>
                </a:xfrm>
              </p:grpSpPr>
              <p:sp>
                <p:nvSpPr>
                  <p:cNvPr id="99" name="Rectangle 98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00" name="Straight Connector 99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01" name="Straight Connector 100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02" name="Straight Connector 101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03" name="Straight Connector 102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93" name="Group 92"/>
                <p:cNvGrpSpPr/>
                <p:nvPr/>
              </p:nvGrpSpPr>
              <p:grpSpPr>
                <a:xfrm>
                  <a:off x="7538005" y="3808475"/>
                  <a:ext cx="1442005" cy="227685"/>
                  <a:chOff x="7538005" y="3580790"/>
                  <a:chExt cx="1442005" cy="227685"/>
                </a:xfrm>
              </p:grpSpPr>
              <p:sp>
                <p:nvSpPr>
                  <p:cNvPr id="94" name="Rectangle 93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95" name="Straight Connector 94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96" name="Straight Connector 95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97" name="Straight Connector 96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98" name="Straight Connector 97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79" name="Group 78"/>
              <p:cNvGrpSpPr/>
              <p:nvPr/>
            </p:nvGrpSpPr>
            <p:grpSpPr>
              <a:xfrm>
                <a:off x="7538005" y="4036340"/>
                <a:ext cx="1442005" cy="455370"/>
                <a:chOff x="7538005" y="3580790"/>
                <a:chExt cx="1442005" cy="455370"/>
              </a:xfrm>
            </p:grpSpPr>
            <p:grpSp>
              <p:nvGrpSpPr>
                <p:cNvPr id="80" name="Group 79"/>
                <p:cNvGrpSpPr/>
                <p:nvPr/>
              </p:nvGrpSpPr>
              <p:grpSpPr>
                <a:xfrm>
                  <a:off x="7538005" y="3580790"/>
                  <a:ext cx="1442005" cy="227685"/>
                  <a:chOff x="7538005" y="3580790"/>
                  <a:chExt cx="1442005" cy="227685"/>
                </a:xfrm>
              </p:grpSpPr>
              <p:sp>
                <p:nvSpPr>
                  <p:cNvPr id="87" name="Rectangle 86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88" name="Straight Connector 87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89" name="Straight Connector 88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90" name="Straight Connector 89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91" name="Straight Connector 90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81" name="Group 80"/>
                <p:cNvGrpSpPr/>
                <p:nvPr/>
              </p:nvGrpSpPr>
              <p:grpSpPr>
                <a:xfrm>
                  <a:off x="7538005" y="3808475"/>
                  <a:ext cx="1442005" cy="227685"/>
                  <a:chOff x="7538005" y="3580790"/>
                  <a:chExt cx="1442005" cy="227685"/>
                </a:xfrm>
              </p:grpSpPr>
              <p:sp>
                <p:nvSpPr>
                  <p:cNvPr id="82" name="Rectangle 81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84" name="Straight Connector 83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85" name="Straight Connector 84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86" name="Straight Connector 85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  <p:grpSp>
          <p:nvGrpSpPr>
            <p:cNvPr id="104" name="Group 103"/>
            <p:cNvGrpSpPr/>
            <p:nvPr/>
          </p:nvGrpSpPr>
          <p:grpSpPr>
            <a:xfrm>
              <a:off x="7689795" y="3733190"/>
              <a:ext cx="1442005" cy="910920"/>
              <a:chOff x="7538005" y="3580790"/>
              <a:chExt cx="1442005" cy="910920"/>
            </a:xfrm>
          </p:grpSpPr>
          <p:grpSp>
            <p:nvGrpSpPr>
              <p:cNvPr id="105" name="Group 104"/>
              <p:cNvGrpSpPr/>
              <p:nvPr/>
            </p:nvGrpSpPr>
            <p:grpSpPr>
              <a:xfrm>
                <a:off x="7538005" y="3580790"/>
                <a:ext cx="1442005" cy="455370"/>
                <a:chOff x="7538005" y="3580790"/>
                <a:chExt cx="1442005" cy="455370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7538005" y="3580790"/>
                  <a:ext cx="1442005" cy="227685"/>
                  <a:chOff x="7538005" y="3580790"/>
                  <a:chExt cx="1442005" cy="227685"/>
                </a:xfrm>
              </p:grpSpPr>
              <p:sp>
                <p:nvSpPr>
                  <p:cNvPr id="126" name="Rectangle 125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27" name="Straight Connector 126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8" name="Straight Connector 127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9" name="Straight Connector 128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0" name="Straight Connector 129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120" name="Group 119"/>
                <p:cNvGrpSpPr/>
                <p:nvPr/>
              </p:nvGrpSpPr>
              <p:grpSpPr>
                <a:xfrm>
                  <a:off x="7538005" y="3808475"/>
                  <a:ext cx="1442005" cy="227685"/>
                  <a:chOff x="7538005" y="3580790"/>
                  <a:chExt cx="1442005" cy="227685"/>
                </a:xfrm>
              </p:grpSpPr>
              <p:sp>
                <p:nvSpPr>
                  <p:cNvPr id="121" name="Rectangle 120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22" name="Straight Connector 121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3" name="Straight Connector 122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4" name="Straight Connector 123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5" name="Straight Connector 124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106" name="Group 105"/>
              <p:cNvGrpSpPr/>
              <p:nvPr/>
            </p:nvGrpSpPr>
            <p:grpSpPr>
              <a:xfrm>
                <a:off x="7538005" y="4036340"/>
                <a:ext cx="1442005" cy="455370"/>
                <a:chOff x="7538005" y="3580790"/>
                <a:chExt cx="1442005" cy="455370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>
                  <a:off x="7538005" y="3580790"/>
                  <a:ext cx="1442005" cy="227685"/>
                  <a:chOff x="7538005" y="3580790"/>
                  <a:chExt cx="1442005" cy="227685"/>
                </a:xfrm>
              </p:grpSpPr>
              <p:sp>
                <p:nvSpPr>
                  <p:cNvPr id="114" name="Rectangle 113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15" name="Straight Connector 114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6" name="Straight Connector 115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7" name="Straight Connector 116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8" name="Straight Connector 117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108" name="Group 107"/>
                <p:cNvGrpSpPr/>
                <p:nvPr/>
              </p:nvGrpSpPr>
              <p:grpSpPr>
                <a:xfrm>
                  <a:off x="7538005" y="3808475"/>
                  <a:ext cx="1442005" cy="227685"/>
                  <a:chOff x="7538005" y="3580790"/>
                  <a:chExt cx="1442005" cy="227685"/>
                </a:xfrm>
              </p:grpSpPr>
              <p:sp>
                <p:nvSpPr>
                  <p:cNvPr id="109" name="Rectangle 108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10" name="Straight Connector 109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1" name="Straight Connector 110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2" name="Straight Connector 111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3" name="Straight Connector 112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</p:grpSp>
      <p:sp>
        <p:nvSpPr>
          <p:cNvPr id="188" name="TextBox 187"/>
          <p:cNvSpPr txBox="1"/>
          <p:nvPr/>
        </p:nvSpPr>
        <p:spPr>
          <a:xfrm>
            <a:off x="8255612" y="2290575"/>
            <a:ext cx="227685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VM OS</a:t>
            </a:r>
            <a:endParaRPr lang="en-US" sz="2800" b="1" dirty="0"/>
          </a:p>
        </p:txBody>
      </p:sp>
      <p:cxnSp>
        <p:nvCxnSpPr>
          <p:cNvPr id="189" name="Straight Arrow Connector 188"/>
          <p:cNvCxnSpPr>
            <a:stCxn id="188" idx="2"/>
          </p:cNvCxnSpPr>
          <p:nvPr/>
        </p:nvCxnSpPr>
        <p:spPr bwMode="auto">
          <a:xfrm>
            <a:off x="9394037" y="2813795"/>
            <a:ext cx="0" cy="1981315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1" name="Group 190"/>
          <p:cNvGrpSpPr/>
          <p:nvPr/>
        </p:nvGrpSpPr>
        <p:grpSpPr>
          <a:xfrm>
            <a:off x="8714377" y="4795110"/>
            <a:ext cx="1442005" cy="1822180"/>
            <a:chOff x="7689795" y="2821930"/>
            <a:chExt cx="1442005" cy="1822180"/>
          </a:xfrm>
          <a:solidFill>
            <a:schemeClr val="bg2">
              <a:lumMod val="60000"/>
              <a:lumOff val="40000"/>
            </a:schemeClr>
          </a:solidFill>
        </p:grpSpPr>
        <p:grpSp>
          <p:nvGrpSpPr>
            <p:cNvPr id="192" name="Group 191"/>
            <p:cNvGrpSpPr/>
            <p:nvPr/>
          </p:nvGrpSpPr>
          <p:grpSpPr>
            <a:xfrm>
              <a:off x="7689795" y="2821930"/>
              <a:ext cx="1442005" cy="910920"/>
              <a:chOff x="7538005" y="3580790"/>
              <a:chExt cx="1442005" cy="910920"/>
            </a:xfrm>
            <a:grpFill/>
          </p:grpSpPr>
          <p:grpSp>
            <p:nvGrpSpPr>
              <p:cNvPr id="220" name="Group 219"/>
              <p:cNvGrpSpPr/>
              <p:nvPr/>
            </p:nvGrpSpPr>
            <p:grpSpPr>
              <a:xfrm>
                <a:off x="7538005" y="3580790"/>
                <a:ext cx="1442005" cy="455370"/>
                <a:chOff x="7538005" y="3580790"/>
                <a:chExt cx="1442005" cy="455370"/>
              </a:xfrm>
              <a:grpFill/>
            </p:grpSpPr>
            <p:grpSp>
              <p:nvGrpSpPr>
                <p:cNvPr id="234" name="Group 233"/>
                <p:cNvGrpSpPr/>
                <p:nvPr/>
              </p:nvGrpSpPr>
              <p:grpSpPr>
                <a:xfrm>
                  <a:off x="7538005" y="3580790"/>
                  <a:ext cx="1442005" cy="227685"/>
                  <a:chOff x="7538005" y="3580790"/>
                  <a:chExt cx="1442005" cy="227685"/>
                </a:xfrm>
                <a:grpFill/>
              </p:grpSpPr>
              <p:sp>
                <p:nvSpPr>
                  <p:cNvPr id="241" name="Rectangle 240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242" name="Straight Connector 241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43" name="Straight Connector 242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44" name="Straight Connector 243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45" name="Straight Connector 244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35" name="Group 234"/>
                <p:cNvGrpSpPr/>
                <p:nvPr/>
              </p:nvGrpSpPr>
              <p:grpSpPr>
                <a:xfrm>
                  <a:off x="7538005" y="3808475"/>
                  <a:ext cx="1442005" cy="227685"/>
                  <a:chOff x="7538005" y="3580790"/>
                  <a:chExt cx="1442005" cy="227685"/>
                </a:xfrm>
                <a:grpFill/>
              </p:grpSpPr>
              <p:sp>
                <p:nvSpPr>
                  <p:cNvPr id="236" name="Rectangle 235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237" name="Straight Connector 236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38" name="Straight Connector 237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39" name="Straight Connector 238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40" name="Straight Connector 239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221" name="Group 220"/>
              <p:cNvGrpSpPr/>
              <p:nvPr/>
            </p:nvGrpSpPr>
            <p:grpSpPr>
              <a:xfrm>
                <a:off x="7538005" y="4036340"/>
                <a:ext cx="1442005" cy="455370"/>
                <a:chOff x="7538005" y="3580790"/>
                <a:chExt cx="1442005" cy="455370"/>
              </a:xfrm>
              <a:grpFill/>
            </p:grpSpPr>
            <p:grpSp>
              <p:nvGrpSpPr>
                <p:cNvPr id="222" name="Group 221"/>
                <p:cNvGrpSpPr/>
                <p:nvPr/>
              </p:nvGrpSpPr>
              <p:grpSpPr>
                <a:xfrm>
                  <a:off x="7538005" y="3580790"/>
                  <a:ext cx="1442005" cy="227685"/>
                  <a:chOff x="7538005" y="3580790"/>
                  <a:chExt cx="1442005" cy="227685"/>
                </a:xfrm>
                <a:grpFill/>
              </p:grpSpPr>
              <p:sp>
                <p:nvSpPr>
                  <p:cNvPr id="229" name="Rectangle 228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230" name="Straight Connector 229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31" name="Straight Connector 230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32" name="Straight Connector 231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33" name="Straight Connector 232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7538005" y="3808475"/>
                  <a:ext cx="1442005" cy="227685"/>
                  <a:chOff x="7538005" y="3580790"/>
                  <a:chExt cx="1442005" cy="227685"/>
                </a:xfrm>
                <a:grpFill/>
              </p:grpSpPr>
              <p:sp>
                <p:nvSpPr>
                  <p:cNvPr id="224" name="Rectangle 223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225" name="Straight Connector 224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26" name="Straight Connector 225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27" name="Straight Connector 226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28" name="Straight Connector 227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  <p:grpSp>
          <p:nvGrpSpPr>
            <p:cNvPr id="193" name="Group 192"/>
            <p:cNvGrpSpPr/>
            <p:nvPr/>
          </p:nvGrpSpPr>
          <p:grpSpPr>
            <a:xfrm>
              <a:off x="7689795" y="3733190"/>
              <a:ext cx="1442005" cy="910920"/>
              <a:chOff x="7538005" y="3580790"/>
              <a:chExt cx="1442005" cy="910920"/>
            </a:xfrm>
            <a:grpFill/>
          </p:grpSpPr>
          <p:grpSp>
            <p:nvGrpSpPr>
              <p:cNvPr id="194" name="Group 193"/>
              <p:cNvGrpSpPr/>
              <p:nvPr/>
            </p:nvGrpSpPr>
            <p:grpSpPr>
              <a:xfrm>
                <a:off x="7538005" y="3580790"/>
                <a:ext cx="1442005" cy="455370"/>
                <a:chOff x="7538005" y="3580790"/>
                <a:chExt cx="1442005" cy="455370"/>
              </a:xfrm>
              <a:grpFill/>
            </p:grpSpPr>
            <p:grpSp>
              <p:nvGrpSpPr>
                <p:cNvPr id="208" name="Group 207"/>
                <p:cNvGrpSpPr/>
                <p:nvPr/>
              </p:nvGrpSpPr>
              <p:grpSpPr>
                <a:xfrm>
                  <a:off x="7538005" y="3580790"/>
                  <a:ext cx="1442005" cy="227685"/>
                  <a:chOff x="7538005" y="3580790"/>
                  <a:chExt cx="1442005" cy="227685"/>
                </a:xfrm>
                <a:grpFill/>
              </p:grpSpPr>
              <p:sp>
                <p:nvSpPr>
                  <p:cNvPr id="215" name="Rectangle 214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216" name="Straight Connector 215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17" name="Straight Connector 216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18" name="Straight Connector 217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19" name="Straight Connector 218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09" name="Group 208"/>
                <p:cNvGrpSpPr/>
                <p:nvPr/>
              </p:nvGrpSpPr>
              <p:grpSpPr>
                <a:xfrm>
                  <a:off x="7538005" y="3808475"/>
                  <a:ext cx="1442005" cy="227685"/>
                  <a:chOff x="7538005" y="3580790"/>
                  <a:chExt cx="1442005" cy="227685"/>
                </a:xfrm>
                <a:grpFill/>
              </p:grpSpPr>
              <p:sp>
                <p:nvSpPr>
                  <p:cNvPr id="210" name="Rectangle 209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211" name="Straight Connector 210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12" name="Straight Connector 211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13" name="Straight Connector 212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14" name="Straight Connector 213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195" name="Group 194"/>
              <p:cNvGrpSpPr/>
              <p:nvPr/>
            </p:nvGrpSpPr>
            <p:grpSpPr>
              <a:xfrm>
                <a:off x="7538005" y="4036340"/>
                <a:ext cx="1442005" cy="455370"/>
                <a:chOff x="7538005" y="3580790"/>
                <a:chExt cx="1442005" cy="455370"/>
              </a:xfrm>
              <a:grpFill/>
            </p:grpSpPr>
            <p:grpSp>
              <p:nvGrpSpPr>
                <p:cNvPr id="196" name="Group 195"/>
                <p:cNvGrpSpPr/>
                <p:nvPr/>
              </p:nvGrpSpPr>
              <p:grpSpPr>
                <a:xfrm>
                  <a:off x="7538005" y="3580790"/>
                  <a:ext cx="1442005" cy="227685"/>
                  <a:chOff x="7538005" y="3580790"/>
                  <a:chExt cx="1442005" cy="227685"/>
                </a:xfrm>
                <a:grpFill/>
              </p:grpSpPr>
              <p:sp>
                <p:nvSpPr>
                  <p:cNvPr id="203" name="Rectangle 202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204" name="Straight Connector 203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5" name="Straight Connector 204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6" name="Straight Connector 205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7" name="Straight Connector 206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197" name="Group 196"/>
                <p:cNvGrpSpPr/>
                <p:nvPr/>
              </p:nvGrpSpPr>
              <p:grpSpPr>
                <a:xfrm>
                  <a:off x="7538005" y="3808475"/>
                  <a:ext cx="1442005" cy="227685"/>
                  <a:chOff x="7538005" y="3580790"/>
                  <a:chExt cx="1442005" cy="227685"/>
                </a:xfrm>
                <a:grpFill/>
              </p:grpSpPr>
              <p:sp>
                <p:nvSpPr>
                  <p:cNvPr id="198" name="Rectangle 197"/>
                  <p:cNvSpPr/>
                  <p:nvPr/>
                </p:nvSpPr>
                <p:spPr bwMode="auto">
                  <a:xfrm>
                    <a:off x="7538005" y="3580790"/>
                    <a:ext cx="1442005" cy="227685"/>
                  </a:xfrm>
                  <a:prstGeom prst="rect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99" name="Straight Connector 198"/>
                  <p:cNvCxnSpPr/>
                  <p:nvPr/>
                </p:nvCxnSpPr>
                <p:spPr bwMode="auto">
                  <a:xfrm>
                    <a:off x="867643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0" name="Straight Connector 199"/>
                  <p:cNvCxnSpPr/>
                  <p:nvPr/>
                </p:nvCxnSpPr>
                <p:spPr bwMode="auto">
                  <a:xfrm>
                    <a:off x="8828220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1" name="Straight Connector 200"/>
                  <p:cNvCxnSpPr/>
                  <p:nvPr/>
                </p:nvCxnSpPr>
                <p:spPr bwMode="auto">
                  <a:xfrm>
                    <a:off x="875232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2" name="Straight Connector 201"/>
                  <p:cNvCxnSpPr/>
                  <p:nvPr/>
                </p:nvCxnSpPr>
                <p:spPr bwMode="auto">
                  <a:xfrm>
                    <a:off x="8904115" y="3580790"/>
                    <a:ext cx="0" cy="227685"/>
                  </a:xfrm>
                  <a:prstGeom prst="line">
                    <a:avLst/>
                  </a:prstGeom>
                  <a:grpFill/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</p:grpSp>
      <p:sp>
        <p:nvSpPr>
          <p:cNvPr id="246" name="Rounded Rectangular Callout 245"/>
          <p:cNvSpPr/>
          <p:nvPr/>
        </p:nvSpPr>
        <p:spPr bwMode="auto">
          <a:xfrm>
            <a:off x="3418619" y="3081286"/>
            <a:ext cx="2352745" cy="842891"/>
          </a:xfrm>
          <a:prstGeom prst="wedgeRoundRectCallout">
            <a:avLst>
              <a:gd name="adj1" fmla="val -90199"/>
              <a:gd name="adj2" fmla="val 11559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Page </a:t>
            </a:r>
            <a:r>
              <a:rPr lang="en-US" sz="2400" dirty="0"/>
              <a:t>852</a:t>
            </a:r>
            <a:br>
              <a:rPr lang="en-US" sz="2400" dirty="0"/>
            </a:br>
            <a:r>
              <a:rPr lang="en-US" sz="2400" dirty="0"/>
              <a:t> is now </a:t>
            </a:r>
            <a:r>
              <a:rPr lang="en-US" sz="2400" dirty="0" smtClean="0"/>
              <a:t>dirty</a:t>
            </a:r>
            <a:endParaRPr lang="en-US" sz="1600" dirty="0"/>
          </a:p>
        </p:txBody>
      </p:sp>
      <p:sp>
        <p:nvSpPr>
          <p:cNvPr id="247" name="Lightning Bolt 246"/>
          <p:cNvSpPr/>
          <p:nvPr/>
        </p:nvSpPr>
        <p:spPr bwMode="auto">
          <a:xfrm rot="20324840" flipV="1">
            <a:off x="2714729" y="3899262"/>
            <a:ext cx="6055479" cy="113452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Rounded Rectangular Callout 259"/>
          <p:cNvSpPr/>
          <p:nvPr/>
        </p:nvSpPr>
        <p:spPr bwMode="auto">
          <a:xfrm>
            <a:off x="9928697" y="2927896"/>
            <a:ext cx="1783533" cy="842891"/>
          </a:xfrm>
          <a:prstGeom prst="wedgeRoundRectCallout">
            <a:avLst>
              <a:gd name="adj1" fmla="val -73556"/>
              <a:gd name="adj2" fmla="val 83801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Update</a:t>
            </a:r>
            <a:br>
              <a:rPr lang="en-US" sz="2400" dirty="0" smtClean="0"/>
            </a:br>
            <a:r>
              <a:rPr lang="en-US" sz="2400" dirty="0" smtClean="0"/>
              <a:t>page 852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1264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Nastiest Issue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whole VM approach assumes that a kernel executing in user mode will behave exactly like a kernel executing in privileged mode except that privileged instructions will be trapped </a:t>
            </a:r>
          </a:p>
          <a:p>
            <a:r>
              <a:rPr lang="en-US" altLang="en-US" b="1" i="1" dirty="0" smtClean="0"/>
              <a:t>Not true for all architectures!</a:t>
            </a:r>
          </a:p>
          <a:p>
            <a:pPr lvl="1"/>
            <a:r>
              <a:rPr lang="en-US" altLang="en-US" b="1" i="1" dirty="0" smtClean="0"/>
              <a:t>Intel x</a:t>
            </a:r>
            <a:r>
              <a:rPr lang="en-US" altLang="en-US" b="1" dirty="0" smtClean="0"/>
              <a:t>86</a:t>
            </a:r>
            <a:r>
              <a:rPr lang="en-US" altLang="en-US" b="1" i="1" dirty="0" smtClean="0"/>
              <a:t> Pop flags (POPF) instruction</a:t>
            </a:r>
          </a:p>
          <a:p>
            <a:pPr lvl="1"/>
            <a:r>
              <a:rPr lang="en-US" alt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VMWare Solution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Mask the issue through clever software</a:t>
            </a:r>
          </a:p>
          <a:p>
            <a:pPr marL="682625" indent="-358775">
              <a:buFont typeface="Wingdings" panose="05000000000000000000" pitchFamily="2" charset="2"/>
              <a:buChar char="q"/>
            </a:pPr>
            <a:r>
              <a:rPr lang="en-US" altLang="en-US" dirty="0" smtClean="0"/>
              <a:t>Dynamic "</a:t>
            </a:r>
            <a:r>
              <a:rPr lang="en-US" altLang="en-US" b="1" i="1" dirty="0" smtClean="0"/>
              <a:t>binary translation</a:t>
            </a:r>
            <a:r>
              <a:rPr lang="en-US" altLang="en-US" dirty="0" smtClean="0"/>
              <a:t>" when direct execution of code would not work</a:t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Paper highlights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en-US" dirty="0" smtClean="0"/>
              <a:t>A very efficient virtual machine hypervisor</a:t>
            </a:r>
          </a:p>
          <a:p>
            <a:pPr marL="609600" indent="-609600"/>
            <a:r>
              <a:rPr lang="en-US" altLang="en-US" dirty="0" smtClean="0"/>
              <a:t>Main objectives were</a:t>
            </a:r>
          </a:p>
          <a:p>
            <a:pPr marL="1333500" lvl="1" indent="-609600"/>
            <a:r>
              <a:rPr lang="en-US" altLang="en-US" b="1" i="1" dirty="0" smtClean="0"/>
              <a:t>Low overhead</a:t>
            </a:r>
          </a:p>
          <a:p>
            <a:pPr marL="1333500" lvl="1" indent="-609600"/>
            <a:r>
              <a:rPr lang="en-US" altLang="en-US" b="1" i="1" dirty="0" smtClean="0"/>
              <a:t>Scalability </a:t>
            </a:r>
          </a:p>
          <a:p>
            <a:pPr marL="609600" indent="-609600"/>
            <a:r>
              <a:rPr lang="en-US" altLang="en-US" dirty="0" smtClean="0"/>
              <a:t>Key ideas</a:t>
            </a:r>
          </a:p>
          <a:p>
            <a:pPr marL="1333500" lvl="1" indent="-609600"/>
            <a:r>
              <a:rPr lang="en-US" altLang="en-US" b="1" i="1" dirty="0" smtClean="0"/>
              <a:t>Paravirtualization:</a:t>
            </a:r>
            <a:r>
              <a:rPr lang="en-US" altLang="en-US" dirty="0" smtClean="0"/>
              <a:t> faster but requires </a:t>
            </a:r>
            <a:r>
              <a:rPr lang="en-US" altLang="en-US" b="1" i="1" dirty="0" smtClean="0"/>
              <a:t>changes</a:t>
            </a:r>
            <a:r>
              <a:rPr lang="en-US" altLang="en-US" dirty="0" smtClean="0"/>
              <a:t> to the guest OS</a:t>
            </a:r>
            <a:endParaRPr lang="en-US" altLang="en-US" b="1" dirty="0" smtClean="0"/>
          </a:p>
          <a:p>
            <a:pPr marL="1333500" lvl="1" indent="-609600"/>
            <a:r>
              <a:rPr lang="en-US" altLang="en-US" dirty="0" smtClean="0"/>
              <a:t>Use of </a:t>
            </a:r>
            <a:r>
              <a:rPr lang="en-US" altLang="en-US" b="1" i="1" dirty="0" smtClean="0"/>
              <a:t>x86 protection rings</a:t>
            </a:r>
            <a:endParaRPr lang="en-US" altLang="en-US" i="1" dirty="0" smtClean="0"/>
          </a:p>
          <a:p>
            <a:pPr marL="609600" indent="-609600"/>
            <a:endParaRPr lang="en-US" altLang="en-US" dirty="0" smtClean="0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H="1">
            <a:off x="10823575" y="4795110"/>
            <a:ext cx="758825" cy="0"/>
          </a:xfrm>
          <a:prstGeom prst="line">
            <a:avLst/>
          </a:prstGeom>
          <a:noFill/>
          <a:ln w="254000" cap="sq">
            <a:solidFill>
              <a:schemeClr val="tx1"/>
            </a:solidFill>
            <a:miter lim="800000"/>
            <a:headEnd type="none" w="sm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 flipH="1">
            <a:off x="6779055" y="5705850"/>
            <a:ext cx="781050" cy="0"/>
          </a:xfrm>
          <a:prstGeom prst="line">
            <a:avLst/>
          </a:prstGeom>
          <a:noFill/>
          <a:ln w="254000" cap="sq">
            <a:solidFill>
              <a:schemeClr val="tx1"/>
            </a:solidFill>
            <a:miter lim="800000"/>
            <a:headEnd type="none" w="sm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Xen Solution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Presenting a virtual machine abstraction that is </a:t>
            </a:r>
            <a:r>
              <a:rPr lang="en-US" altLang="en-US" b="1" i="1" dirty="0" smtClean="0"/>
              <a:t>“similar but not identical to the underlying hardware”</a:t>
            </a:r>
          </a:p>
          <a:p>
            <a:pPr lvl="1"/>
            <a:r>
              <a:rPr lang="en-US" altLang="en-US" b="1" i="1" dirty="0" smtClean="0"/>
              <a:t>Paravirtualization</a:t>
            </a:r>
          </a:p>
          <a:p>
            <a:pPr>
              <a:spcBef>
                <a:spcPts val="2400"/>
              </a:spcBef>
            </a:pPr>
            <a:r>
              <a:rPr lang="en-US" altLang="en-US" b="1" i="1" dirty="0" smtClean="0"/>
              <a:t>Big advantage</a:t>
            </a:r>
            <a:r>
              <a:rPr lang="en-US" altLang="en-US" dirty="0" smtClean="0"/>
              <a:t> is </a:t>
            </a:r>
            <a:r>
              <a:rPr lang="en-US" altLang="en-US" b="1" i="1" dirty="0" smtClean="0"/>
              <a:t>faster </a:t>
            </a:r>
            <a:r>
              <a:rPr lang="en-US" altLang="en-US" dirty="0" smtClean="0"/>
              <a:t>performance</a:t>
            </a:r>
          </a:p>
          <a:p>
            <a:pPr>
              <a:spcBef>
                <a:spcPts val="2400"/>
              </a:spcBef>
            </a:pPr>
            <a:r>
              <a:rPr lang="en-US" altLang="en-US" b="1" i="1" dirty="0" smtClean="0"/>
              <a:t>Big limitation </a:t>
            </a:r>
            <a:r>
              <a:rPr lang="en-US" altLang="en-US" dirty="0" smtClean="0"/>
              <a:t>is need to </a:t>
            </a:r>
            <a:r>
              <a:rPr lang="en-US" altLang="en-US" b="1" i="1" dirty="0" smtClean="0"/>
              <a:t>modify guest OS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Xen overview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343" r="6259"/>
          <a:stretch/>
        </p:blipFill>
        <p:spPr>
          <a:xfrm>
            <a:off x="2832515" y="1607520"/>
            <a:ext cx="6906445" cy="505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98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Impact on Guest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455" y="2138785"/>
            <a:ext cx="10972800" cy="3886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Had to modify</a:t>
            </a:r>
          </a:p>
          <a:p>
            <a:pPr lvl="1">
              <a:spcBef>
                <a:spcPts val="1800"/>
              </a:spcBef>
              <a:defRPr/>
            </a:pPr>
            <a:r>
              <a:rPr lang="en-US" dirty="0" smtClean="0"/>
              <a:t>2,995 lines of Linux code</a:t>
            </a:r>
          </a:p>
          <a:p>
            <a:pPr lvl="2">
              <a:defRPr/>
            </a:pPr>
            <a:r>
              <a:rPr lang="en-US" dirty="0" smtClean="0"/>
              <a:t>1.36 % of total x86 code base</a:t>
            </a:r>
          </a:p>
          <a:p>
            <a:pPr lvl="1">
              <a:spcBef>
                <a:spcPts val="1800"/>
              </a:spcBef>
              <a:defRPr/>
            </a:pPr>
            <a:r>
              <a:rPr lang="en-US" dirty="0" smtClean="0"/>
              <a:t>4,620 lines of Windows XP code</a:t>
            </a:r>
          </a:p>
          <a:p>
            <a:pPr lvl="2">
              <a:defRPr/>
            </a:pPr>
            <a:r>
              <a:rPr lang="en-US" dirty="0" smtClean="0"/>
              <a:t>0.04 % of total x86 code base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073565" y="5250479"/>
            <a:ext cx="7210026" cy="108449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5000"/>
              </a:lnSpc>
            </a:pPr>
            <a:r>
              <a:rPr lang="en-US" sz="2400" i="1" dirty="0"/>
              <a:t>Cannot do that with current </a:t>
            </a:r>
            <a:r>
              <a:rPr lang="en-US" sz="2400" i="1" dirty="0" smtClean="0"/>
              <a:t>version </a:t>
            </a:r>
            <a:r>
              <a:rPr lang="en-US" sz="2400" i="1" dirty="0"/>
              <a:t>of Windows</a:t>
            </a:r>
          </a:p>
          <a:p>
            <a:pPr eaLnBrk="1" hangingPunct="1">
              <a:lnSpc>
                <a:spcPct val="125000"/>
              </a:lnSpc>
            </a:pPr>
            <a:r>
              <a:rPr lang="en-US" sz="2400" i="1" dirty="0"/>
              <a:t>Xen uses instead  hardware-assisted virtualizatio</a:t>
            </a:r>
            <a:r>
              <a:rPr lang="en-US" sz="2400" dirty="0"/>
              <a:t>n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Memory management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Virtual machine exported by the hypervisor is not identical to a physical machine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Share of physical memory of each virtual machine may consist of non-contiguous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Xen Tenets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en-US" altLang="en-US" dirty="0" smtClean="0"/>
              <a:t>Support for </a:t>
            </a:r>
            <a:r>
              <a:rPr lang="en-US" altLang="en-US" b="1" i="1" dirty="0" smtClean="0"/>
              <a:t>unmodified application binaries </a:t>
            </a:r>
            <a:r>
              <a:rPr lang="en-US" altLang="en-US" dirty="0" smtClean="0"/>
              <a:t>is essential</a:t>
            </a:r>
          </a:p>
          <a:p>
            <a:pPr>
              <a:lnSpc>
                <a:spcPct val="95000"/>
              </a:lnSpc>
              <a:spcBef>
                <a:spcPts val="3000"/>
              </a:spcBef>
            </a:pPr>
            <a:r>
              <a:rPr lang="en-US" altLang="en-US" dirty="0" smtClean="0"/>
              <a:t>Supporting </a:t>
            </a:r>
            <a:r>
              <a:rPr lang="en-US" altLang="en-US" b="1" i="1" dirty="0" smtClean="0"/>
              <a:t>full multi-application guest OSes </a:t>
            </a:r>
            <a:r>
              <a:rPr lang="en-US" altLang="en-US" dirty="0" smtClean="0"/>
              <a:t>is important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altLang="en-US" dirty="0" smtClean="0"/>
              <a:t>Raises </a:t>
            </a:r>
            <a:r>
              <a:rPr lang="en-US" altLang="en-US" b="1" i="1" dirty="0" smtClean="0"/>
              <a:t>guest OS protection</a:t>
            </a:r>
            <a:r>
              <a:rPr lang="en-US" altLang="en-US" dirty="0" smtClean="0"/>
              <a:t> issues</a:t>
            </a:r>
            <a:r>
              <a:rPr lang="en-US" altLang="en-US" b="1" i="1" dirty="0" smtClean="0"/>
              <a:t>	</a:t>
            </a:r>
          </a:p>
          <a:p>
            <a:pPr>
              <a:lnSpc>
                <a:spcPct val="95000"/>
              </a:lnSpc>
              <a:spcBef>
                <a:spcPts val="3000"/>
              </a:spcBef>
            </a:pPr>
            <a:r>
              <a:rPr lang="en-US" altLang="en-US" b="1" i="1" dirty="0" smtClean="0"/>
              <a:t>Paravirtualization</a:t>
            </a:r>
            <a:r>
              <a:rPr lang="en-US" altLang="en-US" dirty="0" smtClean="0"/>
              <a:t> is necessary to achieve </a:t>
            </a:r>
            <a:r>
              <a:rPr lang="en-US" altLang="en-US" b="1" i="1" dirty="0" smtClean="0"/>
              <a:t>high performance</a:t>
            </a:r>
          </a:p>
          <a:p>
            <a:pPr>
              <a:lnSpc>
                <a:spcPct val="95000"/>
              </a:lnSpc>
              <a:spcBef>
                <a:spcPts val="3000"/>
              </a:spcBef>
            </a:pPr>
            <a:r>
              <a:rPr lang="en-US" altLang="en-US" b="1" i="1" dirty="0" smtClean="0"/>
              <a:t>Bad idea</a:t>
            </a:r>
            <a:r>
              <a:rPr lang="en-US" altLang="en-US" dirty="0" smtClean="0"/>
              <a:t> to </a:t>
            </a:r>
            <a:r>
              <a:rPr lang="en-US" altLang="en-US" b="1" i="1" dirty="0" smtClean="0"/>
              <a:t>hide the effect of virtualization</a:t>
            </a:r>
            <a:r>
              <a:rPr lang="en-US" altLang="en-US" dirty="0" smtClean="0"/>
              <a:t> from guest 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Xen Memory Management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Complicated because x86 TLB 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Is </a:t>
            </a:r>
            <a:r>
              <a:rPr lang="en-US" altLang="en-US" b="1" i="1" dirty="0" smtClean="0"/>
              <a:t>hardware-managed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Has </a:t>
            </a:r>
            <a:r>
              <a:rPr lang="en-US" altLang="en-US" b="1" i="1" dirty="0" smtClean="0"/>
              <a:t>no tags</a:t>
            </a:r>
            <a:r>
              <a:rPr lang="en-US" altLang="en-US" dirty="0" smtClean="0"/>
              <a:t> identifying process address spaces</a:t>
            </a:r>
          </a:p>
          <a:p>
            <a:pPr lvl="2"/>
            <a:r>
              <a:rPr lang="en-US" altLang="en-US" dirty="0" smtClean="0"/>
              <a:t>Must flush the TLB at each context 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Clever Trick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top 64MB region of each address space is reserved to Xen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Can execute Xen code without changing the page map and flushing the TLB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Guest OS protection issues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Must prevent user applications from altering the guest OS</a:t>
            </a:r>
          </a:p>
          <a:p>
            <a:pPr lvl="1"/>
            <a:r>
              <a:rPr lang="en-US" altLang="en-US" dirty="0" smtClean="0"/>
              <a:t>No good solution if guest OS kernel runs in user mode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Xen takes advantage of the x86 </a:t>
            </a:r>
            <a:r>
              <a:rPr lang="en-US" altLang="en-US" b="1" i="1" dirty="0" smtClean="0"/>
              <a:t>protection 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x86 Protection Rings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Concept pioneered by MULTICS</a:t>
            </a:r>
          </a:p>
          <a:p>
            <a:r>
              <a:rPr lang="en-US" altLang="en-US" dirty="0" smtClean="0"/>
              <a:t>Multiple levels of protection</a:t>
            </a:r>
          </a:p>
          <a:p>
            <a:pPr lvl="1"/>
            <a:r>
              <a:rPr lang="en-US" altLang="en-US" dirty="0" smtClean="0"/>
              <a:t>Level 0 can do everything</a:t>
            </a:r>
          </a:p>
          <a:p>
            <a:pPr lvl="1"/>
            <a:r>
              <a:rPr lang="en-US" altLang="en-US" dirty="0" smtClean="0"/>
              <a:t>Level 1 can interfere with levels 2 and 3 but cannot interfere with level 0</a:t>
            </a:r>
          </a:p>
          <a:p>
            <a:pPr lvl="1"/>
            <a:r>
              <a:rPr lang="en-US" altLang="en-US" dirty="0" smtClean="0"/>
              <a:t>Level 2 can interfere with level 3 but cannot interfere with level 0 and 1</a:t>
            </a:r>
          </a:p>
          <a:p>
            <a:pPr lvl="1"/>
            <a:r>
              <a:rPr lang="en-US" altLang="en-US" dirty="0" smtClean="0"/>
              <a:t>Level 3 has no special privileges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8"/>
          <p:cNvSpPr>
            <a:spLocks noChangeArrowheads="1"/>
          </p:cNvSpPr>
          <p:nvPr/>
        </p:nvSpPr>
        <p:spPr bwMode="auto">
          <a:xfrm>
            <a:off x="2755901" y="1614488"/>
            <a:ext cx="5311775" cy="5243512"/>
          </a:xfrm>
          <a:prstGeom prst="ellipse">
            <a:avLst/>
          </a:prstGeom>
          <a:solidFill>
            <a:srgbClr val="92D050"/>
          </a:solidFill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3795" name="Oval 7"/>
          <p:cNvSpPr>
            <a:spLocks noChangeArrowheads="1"/>
          </p:cNvSpPr>
          <p:nvPr/>
        </p:nvSpPr>
        <p:spPr bwMode="auto">
          <a:xfrm>
            <a:off x="3438526" y="2301876"/>
            <a:ext cx="4022725" cy="3870325"/>
          </a:xfrm>
          <a:prstGeom prst="ellipse">
            <a:avLst/>
          </a:prstGeom>
          <a:solidFill>
            <a:schemeClr val="accent1"/>
          </a:solidFill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3796" name="Oval 6"/>
          <p:cNvSpPr>
            <a:spLocks noChangeArrowheads="1"/>
          </p:cNvSpPr>
          <p:nvPr/>
        </p:nvSpPr>
        <p:spPr bwMode="auto">
          <a:xfrm>
            <a:off x="4273551" y="2940051"/>
            <a:ext cx="2428875" cy="2593975"/>
          </a:xfrm>
          <a:prstGeom prst="ellipse">
            <a:avLst/>
          </a:prstGeom>
          <a:solidFill>
            <a:schemeClr val="accent1"/>
          </a:solidFill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With Conventional OSes</a:t>
            </a:r>
          </a:p>
        </p:txBody>
      </p:sp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4729163" y="3554413"/>
            <a:ext cx="1441450" cy="136525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Kernel</a:t>
            </a:r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4121151" y="1731964"/>
            <a:ext cx="2670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User processes</a:t>
            </a: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8185150" y="1682750"/>
            <a:ext cx="2349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Rings 1 and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are not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Virtual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Let different operating systems run at the same time on a single computer</a:t>
            </a:r>
          </a:p>
          <a:p>
            <a:pPr lvl="1">
              <a:spcBef>
                <a:spcPts val="1800"/>
              </a:spcBef>
              <a:defRPr/>
            </a:pPr>
            <a:r>
              <a:rPr lang="en-US" altLang="en-US" dirty="0" smtClean="0"/>
              <a:t>Windows, Linux and Mac OS</a:t>
            </a:r>
          </a:p>
          <a:p>
            <a:pPr lvl="1">
              <a:spcBef>
                <a:spcPts val="1800"/>
              </a:spcBef>
              <a:defRPr/>
            </a:pPr>
            <a:r>
              <a:rPr lang="en-US" altLang="en-US" dirty="0" smtClean="0"/>
              <a:t>A real-time OS and a conventional OS</a:t>
            </a:r>
          </a:p>
          <a:p>
            <a:pPr lvl="1">
              <a:spcBef>
                <a:spcPts val="1800"/>
              </a:spcBef>
              <a:defRPr/>
            </a:pPr>
            <a:r>
              <a:rPr lang="en-US" altLang="en-US" dirty="0" smtClean="0"/>
              <a:t>A production OS and a new OS being tested</a:t>
            </a:r>
          </a:p>
          <a:p>
            <a:pPr marL="457200" lvl="1" indent="0"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2528889" y="1641476"/>
            <a:ext cx="5311775" cy="5243513"/>
          </a:xfrm>
          <a:prstGeom prst="ellipse">
            <a:avLst/>
          </a:prstGeom>
          <a:solidFill>
            <a:srgbClr val="92D050"/>
          </a:solidFill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3211514" y="2328864"/>
            <a:ext cx="4022725" cy="3870325"/>
          </a:xfrm>
          <a:prstGeom prst="ellipse">
            <a:avLst/>
          </a:prstGeom>
          <a:solidFill>
            <a:schemeClr val="accent1"/>
          </a:solidFill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4046539" y="2967039"/>
            <a:ext cx="2428875" cy="259397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With Xen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4502150" y="3581400"/>
            <a:ext cx="1441450" cy="136525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Xen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887788" y="1795463"/>
            <a:ext cx="2670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User processes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364038" y="3125421"/>
            <a:ext cx="1793875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Guest  OS</a:t>
            </a: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7765690" y="2010191"/>
            <a:ext cx="22589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b="1" dirty="0">
                <a:latin typeface="+mj-lt"/>
              </a:rPr>
              <a:t>Guest OSes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b="1" dirty="0">
                <a:latin typeface="+mj-lt"/>
              </a:rPr>
              <a:t>run in ring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Control transfer (I)</a:t>
            </a:r>
          </a:p>
        </p:txBody>
      </p:sp>
      <p:sp>
        <p:nvSpPr>
          <p:cNvPr id="358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Hypercalls: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Synchronous calls from a domain to the Xen hypervisor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Implemented through a software trap mechanism</a:t>
            </a:r>
          </a:p>
          <a:p>
            <a:pPr lvl="2"/>
            <a:r>
              <a:rPr lang="en-US" altLang="en-US" dirty="0" smtClean="0"/>
              <a:t>Same as conventional system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Control transfer (II)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From Xen to domains:</a:t>
            </a:r>
          </a:p>
          <a:p>
            <a:pPr lvl="1"/>
            <a:r>
              <a:rPr lang="en-US" altLang="en-US" dirty="0" smtClean="0"/>
              <a:t>Asynchronous event mechanism</a:t>
            </a:r>
          </a:p>
          <a:p>
            <a:pPr lvl="2"/>
            <a:r>
              <a:rPr lang="en-US" altLang="en-US" dirty="0" smtClean="0"/>
              <a:t>Akin to Unix signals</a:t>
            </a:r>
          </a:p>
          <a:p>
            <a:pPr lvl="2"/>
            <a:r>
              <a:rPr lang="en-US" altLang="en-US" dirty="0" smtClean="0"/>
              <a:t>Small number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transfer between rings</a:t>
            </a:r>
          </a:p>
        </p:txBody>
      </p:sp>
      <p:sp>
        <p:nvSpPr>
          <p:cNvPr id="3789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There is now an additional protection domain between guest OSes and I/O devices</a:t>
            </a:r>
          </a:p>
          <a:p>
            <a:pPr lvl="1"/>
            <a:r>
              <a:rPr lang="en-US" altLang="en-US" dirty="0" smtClean="0"/>
              <a:t>Need a fast mechanism for handling data transfers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Among multiple domains (“vertically”)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I/O descriptor rings (I)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94090" y="1683415"/>
            <a:ext cx="7712847" cy="4883282"/>
            <a:chOff x="1694090" y="1759310"/>
            <a:chExt cx="7712847" cy="488328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94090" y="1759310"/>
              <a:ext cx="7712847" cy="4883282"/>
            </a:xfrm>
            <a:prstGeom prst="rect">
              <a:avLst/>
            </a:prstGeom>
          </p:spPr>
        </p:pic>
        <p:sp>
          <p:nvSpPr>
            <p:cNvPr id="8" name="Curved Right Arrow 7"/>
            <p:cNvSpPr/>
            <p:nvPr/>
          </p:nvSpPr>
          <p:spPr bwMode="auto">
            <a:xfrm rot="5400000">
              <a:off x="4924788" y="2418903"/>
              <a:ext cx="729619" cy="1290215"/>
            </a:xfrm>
            <a:prstGeom prst="curv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eft Arrow 8"/>
            <p:cNvSpPr/>
            <p:nvPr/>
          </p:nvSpPr>
          <p:spPr bwMode="auto">
            <a:xfrm flipV="1">
              <a:off x="6854950" y="2795624"/>
              <a:ext cx="683055" cy="318066"/>
            </a:xfrm>
            <a:prstGeom prst="leftArrow">
              <a:avLst>
                <a:gd name="adj1" fmla="val 50000"/>
                <a:gd name="adj2" fmla="val 5896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9674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I/O descriptor rings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Circular queue of request descriptors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Allocated by a guest OS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Accessible from within Xen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Each having a distinct ID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Descriptors do not contain data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Are in buffers allocated by the guest OS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Indirectly referenced by descriptor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Request </a:t>
            </a:r>
            <a:r>
              <a:rPr lang="en-US" dirty="0"/>
              <a:t>IDs</a:t>
            </a:r>
            <a:r>
              <a:rPr lang="en-US" dirty="0" smtClean="0"/>
              <a:t> can allow them to be completed out of sequence</a:t>
            </a:r>
          </a:p>
        </p:txBody>
      </p:sp>
    </p:spTree>
    <p:extLst>
      <p:ext uri="{BB962C8B-B14F-4D97-AF65-F5344CB8AC3E}">
        <p14:creationId xmlns:p14="http://schemas.microsoft.com/office/powerpoint/2010/main" val="25422831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Subsystem virtualization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CPU:</a:t>
            </a:r>
          </a:p>
          <a:p>
            <a:pPr lvl="1"/>
            <a:r>
              <a:rPr lang="en-US" altLang="en-US" dirty="0" smtClean="0"/>
              <a:t>Uses the borrowed virtual time scheduling algorithm (BVT)</a:t>
            </a:r>
          </a:p>
          <a:p>
            <a:pPr>
              <a:spcBef>
                <a:spcPts val="1800"/>
              </a:spcBef>
            </a:pPr>
            <a:r>
              <a:rPr lang="en-US" altLang="en-US" b="1" i="1" dirty="0" smtClean="0"/>
              <a:t>Time and timers:</a:t>
            </a:r>
          </a:p>
          <a:p>
            <a:pPr lvl="1"/>
            <a:r>
              <a:rPr lang="en-US" altLang="en-US" dirty="0" smtClean="0"/>
              <a:t>Guest domains have access to both virtual time and real time</a:t>
            </a:r>
          </a:p>
          <a:p>
            <a:pPr>
              <a:spcBef>
                <a:spcPts val="1800"/>
              </a:spcBef>
            </a:pPr>
            <a:r>
              <a:rPr lang="en-US" altLang="en-US" b="1" i="1" dirty="0" smtClean="0"/>
              <a:t>Virtual address translation:</a:t>
            </a:r>
          </a:p>
          <a:p>
            <a:pPr lvl="1"/>
            <a:r>
              <a:rPr lang="en-US" altLang="en-US" dirty="0" smtClean="0"/>
              <a:t>Xen is only involved in </a:t>
            </a:r>
            <a:r>
              <a:rPr lang="en-US" altLang="en-US" b="1" i="1" dirty="0" smtClean="0"/>
              <a:t>page table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Subsystem virtualization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Privileged instructions:</a:t>
            </a:r>
          </a:p>
          <a:p>
            <a:pPr lvl="1"/>
            <a:r>
              <a:rPr lang="en-US" altLang="en-US" dirty="0" smtClean="0"/>
              <a:t>Validated and executed by Xen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Performance Comparison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3970941" y="5781745"/>
            <a:ext cx="44021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1" dirty="0">
                <a:latin typeface="+mj-lt"/>
              </a:rPr>
              <a:t>Higher values are better!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77938" y="1683415"/>
            <a:ext cx="9144000" cy="3941763"/>
            <a:chOff x="1255228" y="1683415"/>
            <a:chExt cx="9144000" cy="3941763"/>
          </a:xfrm>
        </p:grpSpPr>
        <p:grpSp>
          <p:nvGrpSpPr>
            <p:cNvPr id="4" name="Group 3"/>
            <p:cNvGrpSpPr/>
            <p:nvPr/>
          </p:nvGrpSpPr>
          <p:grpSpPr>
            <a:xfrm>
              <a:off x="1255228" y="1683415"/>
              <a:ext cx="9144000" cy="3941763"/>
              <a:chOff x="1694090" y="1683414"/>
              <a:chExt cx="9144000" cy="3941763"/>
            </a:xfrm>
          </p:grpSpPr>
          <p:pic>
            <p:nvPicPr>
              <p:cNvPr id="40963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4090" y="1683414"/>
                <a:ext cx="9144000" cy="39417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" name="Rectangle 1"/>
              <p:cNvSpPr/>
              <p:nvPr/>
            </p:nvSpPr>
            <p:spPr bwMode="auto">
              <a:xfrm>
                <a:off x="9389537" y="2176235"/>
                <a:ext cx="168447" cy="2982740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946520" y="2160238"/>
                <a:ext cx="226260" cy="299873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5528040" y="2427059"/>
                <a:ext cx="177445" cy="2732221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781480" y="2286381"/>
                <a:ext cx="213539" cy="2842462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4248775" y="2256433"/>
                <a:ext cx="203270" cy="2872410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 bwMode="auto">
            <a:xfrm>
              <a:off x="7661141" y="2302540"/>
              <a:ext cx="185992" cy="2844471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97095" y="469095"/>
            <a:ext cx="10972800" cy="1371600"/>
          </a:xfrm>
        </p:spPr>
        <p:txBody>
          <a:bodyPr/>
          <a:lstStyle/>
          <a:p>
            <a:r>
              <a:rPr lang="en-US" altLang="en-US" dirty="0" smtClean="0"/>
              <a:t>Key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97095" y="2062890"/>
            <a:ext cx="10972800" cy="38862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altLang="en-US" dirty="0" smtClean="0"/>
              <a:t>L is for </a:t>
            </a:r>
            <a:r>
              <a:rPr lang="en-US" altLang="en-US" b="1" i="1" dirty="0" smtClean="0"/>
              <a:t>native </a:t>
            </a:r>
            <a:r>
              <a:rPr lang="en-US" altLang="en-US" b="1" i="1" dirty="0" smtClean="0"/>
              <a:t>Linux</a:t>
            </a:r>
            <a:endParaRPr lang="en-US" altLang="en-US" dirty="0" smtClean="0"/>
          </a:p>
          <a:p>
            <a:pPr lvl="1">
              <a:spcBef>
                <a:spcPts val="300"/>
              </a:spcBef>
            </a:pPr>
            <a:r>
              <a:rPr lang="en-US" altLang="en-US" b="1" i="1" dirty="0"/>
              <a:t>U</a:t>
            </a:r>
            <a:r>
              <a:rPr lang="en-US" altLang="en-US" b="1" i="1" dirty="0" smtClean="0"/>
              <a:t>pper bound</a:t>
            </a:r>
            <a:r>
              <a:rPr lang="en-US" altLang="en-US" dirty="0" smtClean="0"/>
              <a:t>	</a:t>
            </a:r>
            <a:endParaRPr lang="en-US" altLang="en-US" dirty="0" smtClean="0"/>
          </a:p>
          <a:p>
            <a:pPr>
              <a:spcBef>
                <a:spcPts val="1800"/>
              </a:spcBef>
            </a:pPr>
            <a:r>
              <a:rPr lang="en-US" altLang="en-US" dirty="0" smtClean="0"/>
              <a:t>X is for </a:t>
            </a:r>
            <a:r>
              <a:rPr lang="en-US" altLang="en-US" b="1" i="1" dirty="0" smtClean="0"/>
              <a:t>Xen</a:t>
            </a:r>
            <a:r>
              <a:rPr lang="en-US" altLang="en-US" b="1" dirty="0" smtClean="0"/>
              <a:t>o</a:t>
            </a:r>
            <a:r>
              <a:rPr lang="en-US" altLang="en-US" b="1" i="1" dirty="0" smtClean="0"/>
              <a:t>Linux</a:t>
            </a:r>
            <a:endParaRPr lang="en-US" altLang="en-US" b="1" i="1" dirty="0" smtClean="0"/>
          </a:p>
          <a:p>
            <a:pPr lvl="1">
              <a:spcBef>
                <a:spcPts val="300"/>
              </a:spcBef>
            </a:pPr>
            <a:r>
              <a:rPr lang="en-US" altLang="en-US" dirty="0" smtClean="0"/>
              <a:t>Xen </a:t>
            </a:r>
            <a:r>
              <a:rPr lang="en-US" altLang="en-US" dirty="0" smtClean="0"/>
              <a:t>+ </a:t>
            </a:r>
            <a:r>
              <a:rPr lang="en-US" altLang="en-US" dirty="0" smtClean="0"/>
              <a:t>Linux</a:t>
            </a:r>
            <a:endParaRPr lang="en-US" altLang="en-US" dirty="0" smtClean="0"/>
          </a:p>
          <a:p>
            <a:pPr>
              <a:spcBef>
                <a:spcPts val="1800"/>
              </a:spcBef>
            </a:pPr>
            <a:r>
              <a:rPr lang="en-US" altLang="en-US" dirty="0" smtClean="0"/>
              <a:t>V is for </a:t>
            </a:r>
            <a:r>
              <a:rPr lang="en-US" altLang="en-US" b="1" i="1" dirty="0" smtClean="0"/>
              <a:t>VMWare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spcBef>
                <a:spcPts val="300"/>
              </a:spcBef>
            </a:pPr>
            <a:r>
              <a:rPr lang="en-US" altLang="en-US" dirty="0" smtClean="0"/>
              <a:t>VMWare </a:t>
            </a:r>
            <a:r>
              <a:rPr lang="en-US" altLang="en-US" dirty="0" smtClean="0"/>
              <a:t>workstation </a:t>
            </a:r>
            <a:r>
              <a:rPr lang="en-US" altLang="en-US" dirty="0" smtClean="0"/>
              <a:t>3.2 + Linux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U is for </a:t>
            </a:r>
            <a:r>
              <a:rPr lang="en-US" altLang="en-US" b="1" i="1" dirty="0" smtClean="0"/>
              <a:t>User-Mode Linux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Port </a:t>
            </a:r>
            <a:r>
              <a:rPr lang="en-US" altLang="en-US" dirty="0" smtClean="0"/>
              <a:t>of Linux that runs in user mode on the top of </a:t>
            </a:r>
            <a:r>
              <a:rPr lang="en-US" altLang="en-US" dirty="0" smtClean="0"/>
              <a:t>Linux</a:t>
            </a: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it is done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b="1" i="1" dirty="0" smtClean="0"/>
              <a:t>hypervisor</a:t>
            </a:r>
            <a:r>
              <a:rPr lang="en-US" altLang="en-US" dirty="0" smtClean="0"/>
              <a:t> /</a:t>
            </a:r>
            <a:r>
              <a:rPr lang="en-US" altLang="en-US" b="1" i="1" dirty="0" smtClean="0"/>
              <a:t>VM monitor </a:t>
            </a:r>
            <a:r>
              <a:rPr lang="en-US" altLang="en-US" dirty="0" smtClean="0"/>
              <a:t>defines two or more virtual machines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Each virtual machine has</a:t>
            </a:r>
          </a:p>
          <a:p>
            <a:pPr lvl="1"/>
            <a:r>
              <a:rPr lang="en-US" altLang="en-US" dirty="0" smtClean="0"/>
              <a:t>Its own virtual CPU</a:t>
            </a:r>
          </a:p>
          <a:p>
            <a:pPr lvl="1"/>
            <a:r>
              <a:rPr lang="en-US" altLang="en-US" dirty="0" smtClean="0"/>
              <a:t>Its own virtual physical memory</a:t>
            </a:r>
          </a:p>
          <a:p>
            <a:pPr lvl="1"/>
            <a:r>
              <a:rPr lang="en-US" altLang="en-US" dirty="0" smtClean="0"/>
              <a:t>Its own virtual disk(s)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Xen is </a:t>
            </a:r>
            <a:r>
              <a:rPr lang="en-US" altLang="en-US" b="1" i="1" u="sng" dirty="0" smtClean="0"/>
              <a:t>fast</a:t>
            </a:r>
            <a:r>
              <a:rPr lang="en-US" altLang="en-US" dirty="0" smtClean="0"/>
              <a:t>!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Similar performances of all four solutions for the SPEC 2000 benchmark (the one on the left) should not surprise:</a:t>
            </a:r>
          </a:p>
          <a:p>
            <a:pPr lvl="1"/>
            <a:r>
              <a:rPr lang="en-US" altLang="en-US" dirty="0" smtClean="0"/>
              <a:t>SPEC 2000 is CPU-bound, makes infrequent I/Os and interacts very little with the OS</a:t>
            </a:r>
          </a:p>
          <a:p>
            <a:pPr lvl="1"/>
            <a:r>
              <a:rPr lang="en-US" altLang="en-US" dirty="0" smtClean="0"/>
              <a:t>OS performance is essentially irrelevant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virtualization process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2414588" y="4491039"/>
            <a:ext cx="1746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kumimoji="0" lang="en-US" altLang="en-US" dirty="0"/>
          </a:p>
        </p:txBody>
      </p:sp>
      <p:grpSp>
        <p:nvGrpSpPr>
          <p:cNvPr id="11268" name="Group 10"/>
          <p:cNvGrpSpPr>
            <a:grpSpLocks/>
          </p:cNvGrpSpPr>
          <p:nvPr/>
        </p:nvGrpSpPr>
        <p:grpSpPr bwMode="auto">
          <a:xfrm>
            <a:off x="1883571" y="1740510"/>
            <a:ext cx="2352675" cy="4630738"/>
            <a:chOff x="346" y="1107"/>
            <a:chExt cx="1482" cy="2917"/>
          </a:xfrm>
        </p:grpSpPr>
        <p:sp>
          <p:nvSpPr>
            <p:cNvPr id="11285" name="Text Box 5"/>
            <p:cNvSpPr txBox="1">
              <a:spLocks noChangeArrowheads="1"/>
            </p:cNvSpPr>
            <p:nvPr/>
          </p:nvSpPr>
          <p:spPr bwMode="auto">
            <a:xfrm>
              <a:off x="346" y="1107"/>
              <a:ext cx="148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dirty="0"/>
                <a:t>Actual hardware</a:t>
              </a:r>
            </a:p>
          </p:txBody>
        </p:sp>
        <p:sp>
          <p:nvSpPr>
            <p:cNvPr id="11286" name="Oval 6"/>
            <p:cNvSpPr>
              <a:spLocks noChangeArrowheads="1"/>
            </p:cNvSpPr>
            <p:nvPr/>
          </p:nvSpPr>
          <p:spPr bwMode="auto">
            <a:xfrm>
              <a:off x="800" y="1974"/>
              <a:ext cx="622" cy="622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CPU</a:t>
              </a:r>
            </a:p>
          </p:txBody>
        </p:sp>
        <p:sp>
          <p:nvSpPr>
            <p:cNvPr id="11287" name="Rectangle 8"/>
            <p:cNvSpPr>
              <a:spLocks noChangeArrowheads="1"/>
            </p:cNvSpPr>
            <p:nvPr/>
          </p:nvSpPr>
          <p:spPr bwMode="auto">
            <a:xfrm>
              <a:off x="633" y="2834"/>
              <a:ext cx="956" cy="478"/>
            </a:xfrm>
            <a:prstGeom prst="rect">
              <a:avLst/>
            </a:prstGeom>
            <a:solidFill>
              <a:srgbClr val="92D050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Memory</a:t>
              </a:r>
            </a:p>
          </p:txBody>
        </p:sp>
        <p:sp>
          <p:nvSpPr>
            <p:cNvPr id="11288" name="AutoShape 9"/>
            <p:cNvSpPr>
              <a:spLocks noChangeArrowheads="1"/>
            </p:cNvSpPr>
            <p:nvPr/>
          </p:nvSpPr>
          <p:spPr bwMode="auto">
            <a:xfrm>
              <a:off x="633" y="3546"/>
              <a:ext cx="956" cy="478"/>
            </a:xfrm>
            <a:prstGeom prst="flowChartMagneticDisk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Disk</a:t>
              </a:r>
            </a:p>
          </p:txBody>
        </p:sp>
      </p:grpSp>
      <p:grpSp>
        <p:nvGrpSpPr>
          <p:cNvPr id="11271" name="Group 26"/>
          <p:cNvGrpSpPr>
            <a:grpSpLocks/>
          </p:cNvGrpSpPr>
          <p:nvPr/>
        </p:nvGrpSpPr>
        <p:grpSpPr bwMode="auto">
          <a:xfrm>
            <a:off x="6247790" y="1948656"/>
            <a:ext cx="2352675" cy="4630738"/>
            <a:chOff x="346" y="1107"/>
            <a:chExt cx="1482" cy="2917"/>
          </a:xfrm>
        </p:grpSpPr>
        <p:sp>
          <p:nvSpPr>
            <p:cNvPr id="11273" name="Text Box 27"/>
            <p:cNvSpPr txBox="1">
              <a:spLocks noChangeArrowheads="1"/>
            </p:cNvSpPr>
            <p:nvPr/>
          </p:nvSpPr>
          <p:spPr bwMode="auto">
            <a:xfrm>
              <a:off x="346" y="1107"/>
              <a:ext cx="148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dirty="0"/>
                <a:t>Virtual hardware </a:t>
              </a:r>
              <a:r>
                <a:rPr kumimoji="0" lang="en-US" altLang="en-US" dirty="0" smtClean="0"/>
                <a:t>#1 </a:t>
              </a:r>
              <a:endParaRPr kumimoji="0" lang="en-US" altLang="en-US" dirty="0"/>
            </a:p>
          </p:txBody>
        </p:sp>
        <p:sp>
          <p:nvSpPr>
            <p:cNvPr id="11274" name="Oval 28"/>
            <p:cNvSpPr>
              <a:spLocks noChangeArrowheads="1"/>
            </p:cNvSpPr>
            <p:nvPr/>
          </p:nvSpPr>
          <p:spPr bwMode="auto">
            <a:xfrm>
              <a:off x="776" y="1969"/>
              <a:ext cx="622" cy="622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CPU</a:t>
              </a:r>
            </a:p>
          </p:txBody>
        </p:sp>
        <p:sp>
          <p:nvSpPr>
            <p:cNvPr id="11275" name="Rectangle 29"/>
            <p:cNvSpPr>
              <a:spLocks noChangeArrowheads="1"/>
            </p:cNvSpPr>
            <p:nvPr/>
          </p:nvSpPr>
          <p:spPr bwMode="auto">
            <a:xfrm>
              <a:off x="609" y="2821"/>
              <a:ext cx="956" cy="478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Memory</a:t>
              </a:r>
            </a:p>
          </p:txBody>
        </p:sp>
        <p:sp>
          <p:nvSpPr>
            <p:cNvPr id="11276" name="AutoShape 30"/>
            <p:cNvSpPr>
              <a:spLocks noChangeArrowheads="1"/>
            </p:cNvSpPr>
            <p:nvPr/>
          </p:nvSpPr>
          <p:spPr bwMode="auto">
            <a:xfrm>
              <a:off x="609" y="3546"/>
              <a:ext cx="956" cy="478"/>
            </a:xfrm>
            <a:prstGeom prst="flowChartMagneticDisk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Disk</a:t>
              </a:r>
            </a:p>
          </p:txBody>
        </p:sp>
      </p:grpSp>
      <p:sp>
        <p:nvSpPr>
          <p:cNvPr id="11272" name="AutoShape 31"/>
          <p:cNvSpPr>
            <a:spLocks noChangeArrowheads="1"/>
          </p:cNvSpPr>
          <p:nvPr/>
        </p:nvSpPr>
        <p:spPr bwMode="auto">
          <a:xfrm>
            <a:off x="4204946" y="3489141"/>
            <a:ext cx="2315551" cy="1441450"/>
          </a:xfrm>
          <a:prstGeom prst="rightArrow">
            <a:avLst>
              <a:gd name="adj1" fmla="val 50000"/>
              <a:gd name="adj2" fmla="val 3290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>
                <a:latin typeface="+mn-lt"/>
              </a:rPr>
              <a:t>Hyperviso</a:t>
            </a:r>
            <a:r>
              <a:rPr kumimoji="0" lang="en-US" altLang="en-US" b="1" dirty="0"/>
              <a:t>r</a:t>
            </a:r>
          </a:p>
        </p:txBody>
      </p:sp>
      <p:grpSp>
        <p:nvGrpSpPr>
          <p:cNvPr id="31" name="Group 26"/>
          <p:cNvGrpSpPr>
            <a:grpSpLocks/>
          </p:cNvGrpSpPr>
          <p:nvPr/>
        </p:nvGrpSpPr>
        <p:grpSpPr bwMode="auto">
          <a:xfrm>
            <a:off x="8448745" y="1989137"/>
            <a:ext cx="2352675" cy="4630738"/>
            <a:chOff x="346" y="1107"/>
            <a:chExt cx="1482" cy="2917"/>
          </a:xfrm>
        </p:grpSpPr>
        <p:sp>
          <p:nvSpPr>
            <p:cNvPr id="32" name="Text Box 27"/>
            <p:cNvSpPr txBox="1">
              <a:spLocks noChangeArrowheads="1"/>
            </p:cNvSpPr>
            <p:nvPr/>
          </p:nvSpPr>
          <p:spPr bwMode="auto">
            <a:xfrm>
              <a:off x="346" y="1107"/>
              <a:ext cx="148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dirty="0"/>
                <a:t>Virtual hardware </a:t>
              </a:r>
              <a:r>
                <a:rPr kumimoji="0" lang="en-US" altLang="en-US" dirty="0" smtClean="0"/>
                <a:t>#2</a:t>
              </a:r>
              <a:endParaRPr kumimoji="0" lang="en-US" altLang="en-US" dirty="0"/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>
              <a:off x="776" y="1969"/>
              <a:ext cx="622" cy="622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CPU</a:t>
              </a: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609" y="2821"/>
              <a:ext cx="956" cy="478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Memory</a:t>
              </a:r>
            </a:p>
          </p:txBody>
        </p:sp>
        <p:sp>
          <p:nvSpPr>
            <p:cNvPr id="35" name="AutoShape 30"/>
            <p:cNvSpPr>
              <a:spLocks noChangeArrowheads="1"/>
            </p:cNvSpPr>
            <p:nvPr/>
          </p:nvSpPr>
          <p:spPr bwMode="auto">
            <a:xfrm>
              <a:off x="609" y="3546"/>
              <a:ext cx="956" cy="478"/>
            </a:xfrm>
            <a:prstGeom prst="flowChartMagneticDisk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dirty="0"/>
                <a:t>Disk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Reminder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 a conventional OS,</a:t>
            </a:r>
          </a:p>
          <a:p>
            <a:pPr lvl="1"/>
            <a:r>
              <a:rPr lang="en-US" altLang="en-US" dirty="0" smtClean="0"/>
              <a:t>Kernel executes in </a:t>
            </a:r>
            <a:r>
              <a:rPr lang="en-US" altLang="en-US" b="1" i="1" dirty="0" smtClean="0"/>
              <a:t>privileged/supervisor mode</a:t>
            </a:r>
            <a:endParaRPr lang="en-US" altLang="en-US" b="1" i="1" dirty="0" smtClean="0"/>
          </a:p>
          <a:p>
            <a:pPr lvl="2"/>
            <a:r>
              <a:rPr lang="en-US" altLang="en-US" dirty="0" smtClean="0"/>
              <a:t>Can do virtually everything</a:t>
            </a:r>
          </a:p>
          <a:p>
            <a:pPr lvl="1"/>
            <a:r>
              <a:rPr lang="en-US" altLang="en-US" dirty="0" smtClean="0"/>
              <a:t>User processes execute in </a:t>
            </a:r>
            <a:r>
              <a:rPr lang="en-US" altLang="en-US" b="1" i="1" dirty="0" smtClean="0"/>
              <a:t>user mode</a:t>
            </a:r>
          </a:p>
          <a:p>
            <a:pPr lvl="2"/>
            <a:r>
              <a:rPr lang="en-US" altLang="en-US" dirty="0" smtClean="0"/>
              <a:t>Cannot modify their page tables</a:t>
            </a:r>
          </a:p>
          <a:p>
            <a:pPr lvl="2"/>
            <a:r>
              <a:rPr lang="en-US" altLang="en-US" dirty="0" smtClean="0"/>
              <a:t>Cannot execute privileged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3516313" y="4719638"/>
            <a:ext cx="6680200" cy="15938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Kernel</a:t>
            </a:r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>
            <a:off x="1524000" y="44148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636713" y="4643438"/>
            <a:ext cx="165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Privileged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mode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1952626" y="2670175"/>
            <a:ext cx="1019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User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mode</a:t>
            </a:r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7386215" y="2290764"/>
            <a:ext cx="2428875" cy="1214437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User process</a:t>
            </a:r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5033963" y="3201988"/>
            <a:ext cx="1744662" cy="182245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4046115" y="2290764"/>
            <a:ext cx="2428875" cy="1214437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User process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6019801" y="3656014"/>
            <a:ext cx="1889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System call</a:t>
            </a:r>
          </a:p>
        </p:txBody>
      </p:sp>
      <p:sp>
        <p:nvSpPr>
          <p:cNvPr id="133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conventional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Two virtual machines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87713" y="5554664"/>
            <a:ext cx="6908800" cy="90963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Hypervisor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524000" y="53260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36713" y="5478463"/>
            <a:ext cx="165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Privileged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mode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55801" y="1900238"/>
            <a:ext cx="1027113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User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Mode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/>
            </a:r>
            <a:br>
              <a:rPr kumimoji="0" lang="en-US" altLang="en-US" dirty="0"/>
            </a:br>
            <a:r>
              <a:rPr kumimoji="0" lang="en-US" altLang="en-US" dirty="0" smtClean="0"/>
              <a:t> </a:t>
            </a:r>
            <a:endParaRPr kumimoji="0" lang="en-US" altLang="en-US" dirty="0"/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User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dirty="0"/>
              <a:t>Mode</a:t>
            </a:r>
          </a:p>
        </p:txBody>
      </p:sp>
      <p:grpSp>
        <p:nvGrpSpPr>
          <p:cNvPr id="14343" name="Group 15"/>
          <p:cNvGrpSpPr>
            <a:grpSpLocks/>
          </p:cNvGrpSpPr>
          <p:nvPr/>
        </p:nvGrpSpPr>
        <p:grpSpPr bwMode="auto">
          <a:xfrm>
            <a:off x="3259959" y="1758951"/>
            <a:ext cx="3414712" cy="3414713"/>
            <a:chOff x="1111" y="1252"/>
            <a:chExt cx="2151" cy="2151"/>
          </a:xfrm>
        </p:grpSpPr>
        <p:grpSp>
          <p:nvGrpSpPr>
            <p:cNvPr id="14352" name="Group 13"/>
            <p:cNvGrpSpPr>
              <a:grpSpLocks/>
            </p:cNvGrpSpPr>
            <p:nvPr/>
          </p:nvGrpSpPr>
          <p:grpSpPr bwMode="auto">
            <a:xfrm>
              <a:off x="1248" y="1395"/>
              <a:ext cx="1864" cy="1865"/>
              <a:chOff x="1248" y="1395"/>
              <a:chExt cx="1864" cy="1865"/>
            </a:xfrm>
          </p:grpSpPr>
          <p:sp>
            <p:nvSpPr>
              <p:cNvPr id="14354" name="Rectangle 9"/>
              <p:cNvSpPr>
                <a:spLocks noChangeArrowheads="1"/>
              </p:cNvSpPr>
              <p:nvPr/>
            </p:nvSpPr>
            <p:spPr bwMode="auto">
              <a:xfrm>
                <a:off x="2299" y="1395"/>
                <a:ext cx="813" cy="765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User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process</a:t>
                </a:r>
              </a:p>
            </p:txBody>
          </p:sp>
          <p:sp>
            <p:nvSpPr>
              <p:cNvPr id="14355" name="Rectangle 11"/>
              <p:cNvSpPr>
                <a:spLocks noChangeArrowheads="1"/>
              </p:cNvSpPr>
              <p:nvPr/>
            </p:nvSpPr>
            <p:spPr bwMode="auto">
              <a:xfrm>
                <a:off x="1248" y="2495"/>
                <a:ext cx="1864" cy="765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VM Kernel</a:t>
                </a:r>
              </a:p>
            </p:txBody>
          </p:sp>
          <p:sp>
            <p:nvSpPr>
              <p:cNvPr id="14356" name="Rectangle 12"/>
              <p:cNvSpPr>
                <a:spLocks noChangeArrowheads="1"/>
              </p:cNvSpPr>
              <p:nvPr/>
            </p:nvSpPr>
            <p:spPr bwMode="auto">
              <a:xfrm>
                <a:off x="1248" y="1395"/>
                <a:ext cx="813" cy="765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User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process</a:t>
                </a:r>
              </a:p>
            </p:txBody>
          </p:sp>
        </p:grpSp>
        <p:sp>
          <p:nvSpPr>
            <p:cNvPr id="14353" name="Rectangle 14"/>
            <p:cNvSpPr>
              <a:spLocks noChangeArrowheads="1"/>
            </p:cNvSpPr>
            <p:nvPr/>
          </p:nvSpPr>
          <p:spPr bwMode="auto">
            <a:xfrm>
              <a:off x="1111" y="1252"/>
              <a:ext cx="2151" cy="2151"/>
            </a:xfrm>
            <a:prstGeom prst="rect">
              <a:avLst/>
            </a:prstGeom>
            <a:noFill/>
            <a:ln w="38100" cap="rnd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275139" y="3049588"/>
            <a:ext cx="758825" cy="984250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4345" name="Group 17"/>
          <p:cNvGrpSpPr>
            <a:grpSpLocks/>
          </p:cNvGrpSpPr>
          <p:nvPr/>
        </p:nvGrpSpPr>
        <p:grpSpPr bwMode="auto">
          <a:xfrm>
            <a:off x="6778626" y="1758951"/>
            <a:ext cx="3414713" cy="3414713"/>
            <a:chOff x="1111" y="1252"/>
            <a:chExt cx="2151" cy="2151"/>
          </a:xfrm>
        </p:grpSpPr>
        <p:grpSp>
          <p:nvGrpSpPr>
            <p:cNvPr id="14347" name="Group 18"/>
            <p:cNvGrpSpPr>
              <a:grpSpLocks/>
            </p:cNvGrpSpPr>
            <p:nvPr/>
          </p:nvGrpSpPr>
          <p:grpSpPr bwMode="auto">
            <a:xfrm>
              <a:off x="1255" y="1395"/>
              <a:ext cx="1864" cy="1865"/>
              <a:chOff x="1255" y="1395"/>
              <a:chExt cx="1864" cy="1865"/>
            </a:xfrm>
          </p:grpSpPr>
          <p:sp>
            <p:nvSpPr>
              <p:cNvPr id="14349" name="Rectangle 19"/>
              <p:cNvSpPr>
                <a:spLocks noChangeArrowheads="1"/>
              </p:cNvSpPr>
              <p:nvPr/>
            </p:nvSpPr>
            <p:spPr bwMode="auto">
              <a:xfrm>
                <a:off x="2306" y="1395"/>
                <a:ext cx="813" cy="765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User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process</a:t>
                </a:r>
              </a:p>
            </p:txBody>
          </p:sp>
          <p:sp>
            <p:nvSpPr>
              <p:cNvPr id="14350" name="Rectangle 20"/>
              <p:cNvSpPr>
                <a:spLocks noChangeArrowheads="1"/>
              </p:cNvSpPr>
              <p:nvPr/>
            </p:nvSpPr>
            <p:spPr bwMode="auto">
              <a:xfrm>
                <a:off x="1255" y="2495"/>
                <a:ext cx="1864" cy="765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VM Kernel</a:t>
                </a:r>
              </a:p>
            </p:txBody>
          </p:sp>
          <p:sp>
            <p:nvSpPr>
              <p:cNvPr id="14351" name="Rectangle 21"/>
              <p:cNvSpPr>
                <a:spLocks noChangeArrowheads="1"/>
              </p:cNvSpPr>
              <p:nvPr/>
            </p:nvSpPr>
            <p:spPr bwMode="auto">
              <a:xfrm>
                <a:off x="1255" y="1395"/>
                <a:ext cx="813" cy="765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User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en-US" altLang="en-US" dirty="0"/>
                  <a:t>process</a:t>
                </a:r>
              </a:p>
            </p:txBody>
          </p:sp>
        </p:grpSp>
        <p:sp>
          <p:nvSpPr>
            <p:cNvPr id="14348" name="Rectangle 22"/>
            <p:cNvSpPr>
              <a:spLocks noChangeArrowheads="1"/>
            </p:cNvSpPr>
            <p:nvPr/>
          </p:nvSpPr>
          <p:spPr bwMode="auto">
            <a:xfrm>
              <a:off x="1111" y="1252"/>
              <a:ext cx="2151" cy="2151"/>
            </a:xfrm>
            <a:prstGeom prst="rect">
              <a:avLst/>
            </a:prstGeom>
            <a:noFill/>
            <a:ln w="38100" cap="rnd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6" name="Line 16"/>
          <p:cNvSpPr>
            <a:spLocks noChangeShapeType="1"/>
          </p:cNvSpPr>
          <p:nvPr/>
        </p:nvSpPr>
        <p:spPr bwMode="auto">
          <a:xfrm>
            <a:off x="5337176" y="4870451"/>
            <a:ext cx="835025" cy="911225"/>
          </a:xfrm>
          <a:prstGeom prst="line">
            <a:avLst/>
          </a:prstGeom>
          <a:noFill/>
          <a:ln w="152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Explanations (II)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Whenever the kernel of a VM issues a privileged instruction, an interrupt occurs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The hypervisor takes control and do the physical equivalent of what the VM attempted to do:</a:t>
            </a:r>
          </a:p>
          <a:p>
            <a:pPr lvl="2">
              <a:spcBef>
                <a:spcPts val="672"/>
              </a:spcBef>
            </a:pPr>
            <a:r>
              <a:rPr lang="en-US" altLang="en-US" dirty="0" smtClean="0"/>
              <a:t>Must convert virtual RAM addresses into</a:t>
            </a:r>
            <a:br>
              <a:rPr lang="en-US" altLang="en-US" dirty="0" smtClean="0"/>
            </a:br>
            <a:r>
              <a:rPr lang="en-US" altLang="en-US" dirty="0" smtClean="0"/>
              <a:t>physical RAM addresses</a:t>
            </a:r>
          </a:p>
          <a:p>
            <a:pPr lvl="2">
              <a:spcBef>
                <a:spcPts val="672"/>
              </a:spcBef>
            </a:pPr>
            <a:r>
              <a:rPr lang="en-US" altLang="en-US" dirty="0" smtClean="0"/>
              <a:t>Must convert virtual disk block addresses into</a:t>
            </a:r>
            <a:br>
              <a:rPr lang="en-US" altLang="en-US" dirty="0" smtClean="0"/>
            </a:br>
            <a:r>
              <a:rPr lang="en-US" altLang="en-US" dirty="0" smtClean="0"/>
              <a:t>physical block addresses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1390</TotalTime>
  <Words>1219</Words>
  <Application>Microsoft Office PowerPoint</Application>
  <PresentationFormat>Widescreen</PresentationFormat>
  <Paragraphs>237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Arial Black</vt:lpstr>
      <vt:lpstr>Arial Narrow</vt:lpstr>
      <vt:lpstr>Calibri</vt:lpstr>
      <vt:lpstr>Times New Roman</vt:lpstr>
      <vt:lpstr>Wingdings</vt:lpstr>
      <vt:lpstr>Pixel</vt:lpstr>
      <vt:lpstr>XEN AND THE ART OF VIRTUALIZATION</vt:lpstr>
      <vt:lpstr>Paper highlights </vt:lpstr>
      <vt:lpstr>Virtual machines</vt:lpstr>
      <vt:lpstr>How it is done</vt:lpstr>
      <vt:lpstr>The virtualization process</vt:lpstr>
      <vt:lpstr>Reminder </vt:lpstr>
      <vt:lpstr>A conventional architecture</vt:lpstr>
      <vt:lpstr>Two virtual machines</vt:lpstr>
      <vt:lpstr>Explanations (II)</vt:lpstr>
      <vt:lpstr>Translating a block address</vt:lpstr>
      <vt:lpstr>Handling I/Os</vt:lpstr>
      <vt:lpstr>Virtual Memory Issues</vt:lpstr>
      <vt:lpstr>The dilemma</vt:lpstr>
      <vt:lpstr>The solution (I)</vt:lpstr>
      <vt:lpstr>Why it works</vt:lpstr>
      <vt:lpstr>The solution (II)</vt:lpstr>
      <vt:lpstr>Tracking guest OS PT changes</vt:lpstr>
      <vt:lpstr>Nastiest Issue</vt:lpstr>
      <vt:lpstr>The VMWare Solution</vt:lpstr>
      <vt:lpstr>The Xen Solution</vt:lpstr>
      <vt:lpstr>Xen overview</vt:lpstr>
      <vt:lpstr>Impact on Guest OS</vt:lpstr>
      <vt:lpstr>Memory management  </vt:lpstr>
      <vt:lpstr>Xen Tenets</vt:lpstr>
      <vt:lpstr>Xen Memory Management</vt:lpstr>
      <vt:lpstr>Clever Trick</vt:lpstr>
      <vt:lpstr>Guest OS protection issues</vt:lpstr>
      <vt:lpstr>x86 Protection Rings</vt:lpstr>
      <vt:lpstr>With Conventional OSes</vt:lpstr>
      <vt:lpstr>With Xen</vt:lpstr>
      <vt:lpstr>Control transfer (I)</vt:lpstr>
      <vt:lpstr>Control transfer (II)</vt:lpstr>
      <vt:lpstr>Data transfer between rings</vt:lpstr>
      <vt:lpstr>Asynchronous I/O descriptor rings (I)</vt:lpstr>
      <vt:lpstr>Asynchronous I/O descriptor rings (II)</vt:lpstr>
      <vt:lpstr>Subsystem virtualization</vt:lpstr>
      <vt:lpstr>Subsystem virtualization</vt:lpstr>
      <vt:lpstr>Performance Comparison</vt:lpstr>
      <vt:lpstr>Key</vt:lpstr>
      <vt:lpstr>Conclusions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TickerTAIP Parallel RAID Architecture</dc:title>
  <dc:creator>Jehan-François Pâris</dc:creator>
  <cp:lastModifiedBy>Jehan-Francois Paris</cp:lastModifiedBy>
  <cp:revision>74</cp:revision>
  <cp:lastPrinted>2013-11-25T22:46:37Z</cp:lastPrinted>
  <dcterms:created xsi:type="dcterms:W3CDTF">2005-09-12T00:27:23Z</dcterms:created>
  <dcterms:modified xsi:type="dcterms:W3CDTF">2020-11-30T20:45:09Z</dcterms:modified>
</cp:coreProperties>
</file>